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388AF-07F0-47E7-A640-9AD2E7330FD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620BE-1B42-48C9-961E-F72E9A1690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Dipole radiation during collisions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68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5970"/>
          <a:stretch>
            <a:fillRect/>
          </a:stretch>
        </p:blipFill>
        <p:spPr bwMode="auto">
          <a:xfrm>
            <a:off x="357258" y="1143000"/>
            <a:ext cx="830552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" y="152400"/>
            <a:ext cx="6934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Averaging over polar angle with respect to beam direction gives total effective radiation.   do = 4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</a:t>
            </a:r>
            <a:r>
              <a:rPr lang="en-US" sz="2000" dirty="0" err="1" smtClean="0"/>
              <a:t>sin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/>
              <a:t> </a:t>
            </a:r>
            <a:r>
              <a:rPr lang="en-US" sz="2000" dirty="0" err="1" smtClean="0"/>
              <a:t>d</a:t>
            </a:r>
            <a:r>
              <a:rPr lang="en-US" sz="2000" dirty="0" err="1" smtClean="0">
                <a:latin typeface="Symbol" pitchFamily="18" charset="2"/>
              </a:rPr>
              <a:t>q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71371" y="1066800"/>
            <a:ext cx="53960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                                                  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2286000"/>
            <a:ext cx="4953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Average of “B” term is zero, giving for the total effective radiation: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810000"/>
            <a:ext cx="327717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Next we consider polarization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l="15691" r="29414"/>
          <a:stretch>
            <a:fillRect/>
          </a:stretch>
        </p:blipFill>
        <p:spPr bwMode="auto">
          <a:xfrm>
            <a:off x="1524000" y="1676400"/>
            <a:ext cx="48768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1066800"/>
            <a:ext cx="5425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electric field for dipole radiation from (67.6) 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4572000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difference is the component perpendicular to the XY plane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438400"/>
            <a:ext cx="2209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Gives the direction of the polarization</a:t>
            </a:r>
          </a:p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495800" y="1676400"/>
            <a:ext cx="21336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1" y="4306669"/>
            <a:ext cx="2971799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term is the projection of                            in the XY plane</a:t>
            </a:r>
          </a:p>
          <a:p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4572000"/>
            <a:ext cx="3341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5608" y="0"/>
            <a:ext cx="193299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76200"/>
            <a:ext cx="5979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magnetic field for dipole radiation is given by (67.5)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914400"/>
            <a:ext cx="616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 	         is evaluated at the retarded time t’ = t-R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/c.</a:t>
            </a:r>
            <a:endParaRPr lang="en-US" sz="2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892" y="685800"/>
            <a:ext cx="486508" cy="66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60020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Z component is perpendicular to the XY plane that contains the scattering center and </a:t>
            </a:r>
            <a:r>
              <a:rPr lang="en-US" sz="2000" dirty="0" err="1" smtClean="0"/>
              <a:t>tbe</a:t>
            </a:r>
            <a:r>
              <a:rPr lang="en-US" sz="2000" dirty="0" smtClean="0"/>
              <a:t> field point.  It is given by</a:t>
            </a:r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72915" y="1981200"/>
            <a:ext cx="365188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200" y="3429000"/>
            <a:ext cx="5456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also gives the projection of E on the XY plane. 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3886200"/>
            <a:ext cx="7723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Take the square of </a:t>
            </a:r>
            <a:r>
              <a:rPr lang="en-US" sz="2000" b="1" dirty="0" smtClean="0"/>
              <a:t>E</a:t>
            </a:r>
            <a:r>
              <a:rPr lang="en-US" sz="2000" dirty="0" smtClean="0"/>
              <a:t> and average over directions of           in the YZ plane.</a:t>
            </a:r>
            <a:endParaRPr lang="en-US" sz="2000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092" y="3677653"/>
            <a:ext cx="486508" cy="66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419600"/>
            <a:ext cx="295101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6813" y="5020443"/>
            <a:ext cx="4167187" cy="61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 t="9816"/>
          <a:stretch>
            <a:fillRect/>
          </a:stretch>
        </p:blipFill>
        <p:spPr bwMode="auto">
          <a:xfrm>
            <a:off x="1219200" y="5734210"/>
            <a:ext cx="2819400" cy="77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6931"/>
          <a:stretch>
            <a:fillRect/>
          </a:stretch>
        </p:blipFill>
        <p:spPr bwMode="auto">
          <a:xfrm>
            <a:off x="1676400" y="228600"/>
            <a:ext cx="2099443" cy="65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810454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143000"/>
            <a:ext cx="16002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 t="5882"/>
          <a:stretch>
            <a:fillRect/>
          </a:stretch>
        </p:blipFill>
        <p:spPr bwMode="auto">
          <a:xfrm>
            <a:off x="2971800" y="1143000"/>
            <a:ext cx="4686300" cy="100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/>
          <a:srcRect t="7853"/>
          <a:stretch>
            <a:fillRect/>
          </a:stretch>
        </p:blipFill>
        <p:spPr bwMode="auto">
          <a:xfrm>
            <a:off x="1676400" y="2514600"/>
            <a:ext cx="39095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337846" y="2590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94838" y="2590800"/>
            <a:ext cx="2482362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77200" y="2514600"/>
            <a:ext cx="46838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3562350"/>
            <a:ext cx="35337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38600" y="3690938"/>
            <a:ext cx="213975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5366630"/>
            <a:ext cx="2373890" cy="103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397937" y="556260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since</a:t>
            </a:r>
            <a:endParaRPr lang="en-US" sz="2000" dirty="0"/>
          </a:p>
        </p:txBody>
      </p:sp>
      <p:sp>
        <p:nvSpPr>
          <p:cNvPr id="17" name="Freeform 16"/>
          <p:cNvSpPr/>
          <p:nvPr/>
        </p:nvSpPr>
        <p:spPr>
          <a:xfrm>
            <a:off x="6733309" y="3657600"/>
            <a:ext cx="1018309" cy="2036618"/>
          </a:xfrm>
          <a:custGeom>
            <a:avLst/>
            <a:gdLst>
              <a:gd name="connsiteX0" fmla="*/ 0 w 1018309"/>
              <a:gd name="connsiteY0" fmla="*/ 2036618 h 2036618"/>
              <a:gd name="connsiteX1" fmla="*/ 166255 w 1018309"/>
              <a:gd name="connsiteY1" fmla="*/ 1932709 h 2036618"/>
              <a:gd name="connsiteX2" fmla="*/ 290946 w 1018309"/>
              <a:gd name="connsiteY2" fmla="*/ 1828800 h 2036618"/>
              <a:gd name="connsiteX3" fmla="*/ 332509 w 1018309"/>
              <a:gd name="connsiteY3" fmla="*/ 1766455 h 2036618"/>
              <a:gd name="connsiteX4" fmla="*/ 394855 w 1018309"/>
              <a:gd name="connsiteY4" fmla="*/ 1704109 h 2036618"/>
              <a:gd name="connsiteX5" fmla="*/ 457200 w 1018309"/>
              <a:gd name="connsiteY5" fmla="*/ 1600200 h 2036618"/>
              <a:gd name="connsiteX6" fmla="*/ 498764 w 1018309"/>
              <a:gd name="connsiteY6" fmla="*/ 1537855 h 2036618"/>
              <a:gd name="connsiteX7" fmla="*/ 561109 w 1018309"/>
              <a:gd name="connsiteY7" fmla="*/ 1496291 h 2036618"/>
              <a:gd name="connsiteX8" fmla="*/ 623455 w 1018309"/>
              <a:gd name="connsiteY8" fmla="*/ 1309255 h 2036618"/>
              <a:gd name="connsiteX9" fmla="*/ 665018 w 1018309"/>
              <a:gd name="connsiteY9" fmla="*/ 1122218 h 2036618"/>
              <a:gd name="connsiteX10" fmla="*/ 727364 w 1018309"/>
              <a:gd name="connsiteY10" fmla="*/ 976745 h 2036618"/>
              <a:gd name="connsiteX11" fmla="*/ 748146 w 1018309"/>
              <a:gd name="connsiteY11" fmla="*/ 872836 h 2036618"/>
              <a:gd name="connsiteX12" fmla="*/ 768927 w 1018309"/>
              <a:gd name="connsiteY12" fmla="*/ 810491 h 2036618"/>
              <a:gd name="connsiteX13" fmla="*/ 789709 w 1018309"/>
              <a:gd name="connsiteY13" fmla="*/ 727364 h 2036618"/>
              <a:gd name="connsiteX14" fmla="*/ 831273 w 1018309"/>
              <a:gd name="connsiteY14" fmla="*/ 561109 h 2036618"/>
              <a:gd name="connsiteX15" fmla="*/ 852055 w 1018309"/>
              <a:gd name="connsiteY15" fmla="*/ 477982 h 2036618"/>
              <a:gd name="connsiteX16" fmla="*/ 893618 w 1018309"/>
              <a:gd name="connsiteY16" fmla="*/ 394855 h 2036618"/>
              <a:gd name="connsiteX17" fmla="*/ 955964 w 1018309"/>
              <a:gd name="connsiteY17" fmla="*/ 207818 h 2036618"/>
              <a:gd name="connsiteX18" fmla="*/ 976746 w 1018309"/>
              <a:gd name="connsiteY18" fmla="*/ 103909 h 2036618"/>
              <a:gd name="connsiteX19" fmla="*/ 1018309 w 1018309"/>
              <a:gd name="connsiteY19" fmla="*/ 0 h 2036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18309" h="2036618">
                <a:moveTo>
                  <a:pt x="0" y="2036618"/>
                </a:moveTo>
                <a:cubicBezTo>
                  <a:pt x="130190" y="1971524"/>
                  <a:pt x="40361" y="2022634"/>
                  <a:pt x="166255" y="1932709"/>
                </a:cubicBezTo>
                <a:cubicBezTo>
                  <a:pt x="233564" y="1884631"/>
                  <a:pt x="233873" y="1897287"/>
                  <a:pt x="290946" y="1828800"/>
                </a:cubicBezTo>
                <a:cubicBezTo>
                  <a:pt x="306936" y="1809613"/>
                  <a:pt x="316520" y="1785642"/>
                  <a:pt x="332509" y="1766455"/>
                </a:cubicBezTo>
                <a:cubicBezTo>
                  <a:pt x="351324" y="1743877"/>
                  <a:pt x="377221" y="1727621"/>
                  <a:pt x="394855" y="1704109"/>
                </a:cubicBezTo>
                <a:cubicBezTo>
                  <a:pt x="419090" y="1671795"/>
                  <a:pt x="435792" y="1634453"/>
                  <a:pt x="457200" y="1600200"/>
                </a:cubicBezTo>
                <a:cubicBezTo>
                  <a:pt x="470438" y="1579020"/>
                  <a:pt x="481103" y="1555516"/>
                  <a:pt x="498764" y="1537855"/>
                </a:cubicBezTo>
                <a:cubicBezTo>
                  <a:pt x="516425" y="1520194"/>
                  <a:pt x="540327" y="1510146"/>
                  <a:pt x="561109" y="1496291"/>
                </a:cubicBezTo>
                <a:cubicBezTo>
                  <a:pt x="620670" y="1198486"/>
                  <a:pt x="537411" y="1567389"/>
                  <a:pt x="623455" y="1309255"/>
                </a:cubicBezTo>
                <a:cubicBezTo>
                  <a:pt x="662961" y="1190735"/>
                  <a:pt x="625057" y="1228780"/>
                  <a:pt x="665018" y="1122218"/>
                </a:cubicBezTo>
                <a:cubicBezTo>
                  <a:pt x="709627" y="1003263"/>
                  <a:pt x="701560" y="1079960"/>
                  <a:pt x="727364" y="976745"/>
                </a:cubicBezTo>
                <a:cubicBezTo>
                  <a:pt x="735931" y="942477"/>
                  <a:pt x="739579" y="907104"/>
                  <a:pt x="748146" y="872836"/>
                </a:cubicBezTo>
                <a:cubicBezTo>
                  <a:pt x="753459" y="851584"/>
                  <a:pt x="762909" y="831554"/>
                  <a:pt x="768927" y="810491"/>
                </a:cubicBezTo>
                <a:cubicBezTo>
                  <a:pt x="776773" y="783028"/>
                  <a:pt x="783513" y="755246"/>
                  <a:pt x="789709" y="727364"/>
                </a:cubicBezTo>
                <a:cubicBezTo>
                  <a:pt x="853086" y="442170"/>
                  <a:pt x="775569" y="756072"/>
                  <a:pt x="831273" y="561109"/>
                </a:cubicBezTo>
                <a:cubicBezTo>
                  <a:pt x="839120" y="533646"/>
                  <a:pt x="842026" y="504725"/>
                  <a:pt x="852055" y="477982"/>
                </a:cubicBezTo>
                <a:cubicBezTo>
                  <a:pt x="862933" y="448975"/>
                  <a:pt x="879764" y="422564"/>
                  <a:pt x="893618" y="394855"/>
                </a:cubicBezTo>
                <a:cubicBezTo>
                  <a:pt x="953176" y="97066"/>
                  <a:pt x="869923" y="465937"/>
                  <a:pt x="955964" y="207818"/>
                </a:cubicBezTo>
                <a:cubicBezTo>
                  <a:pt x="967134" y="174308"/>
                  <a:pt x="968179" y="138177"/>
                  <a:pt x="976746" y="103909"/>
                </a:cubicBezTo>
                <a:cubicBezTo>
                  <a:pt x="989587" y="52546"/>
                  <a:pt x="996809" y="43000"/>
                  <a:pt x="1018309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 t="21250"/>
          <a:stretch>
            <a:fillRect/>
          </a:stretch>
        </p:blipFill>
        <p:spPr bwMode="auto">
          <a:xfrm>
            <a:off x="609600" y="1828800"/>
            <a:ext cx="752389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Alternatively, square the components of </a:t>
            </a:r>
            <a:r>
              <a:rPr lang="en-US" sz="2000" b="1" dirty="0" smtClean="0"/>
              <a:t>E</a:t>
            </a:r>
            <a:r>
              <a:rPr lang="en-US" sz="2000" dirty="0" smtClean="0"/>
              <a:t> that are perpendicular and parallel to the XY plane,</a:t>
            </a:r>
          </a:p>
          <a:p>
            <a:endParaRPr lang="en-US" sz="2000" dirty="0" smtClean="0"/>
          </a:p>
          <a:p>
            <a:r>
              <a:rPr lang="en-US" sz="2000" dirty="0" smtClean="0"/>
              <a:t>and average over directions of           in the YZ plane, then add the results.</a:t>
            </a:r>
            <a:endParaRPr lang="en-US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010653"/>
            <a:ext cx="486508" cy="66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762000"/>
            <a:ext cx="21672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Thus, the intensity </a:t>
            </a:r>
            <a:endParaRPr lang="en-U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8450" y="609600"/>
            <a:ext cx="40195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1730514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the sum of two independent parts, which are polarized in the mutually perpendicular planes XY and YZ.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819400"/>
            <a:ext cx="5481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part that is perpendicular to the XY plane is given by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333750"/>
            <a:ext cx="3609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257675"/>
            <a:ext cx="1744144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62400" y="4724400"/>
            <a:ext cx="342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Projection of           on the YZ plane</a:t>
            </a:r>
            <a:endParaRPr 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5723" y="4495800"/>
            <a:ext cx="44547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>
            <a:off x="2552700" y="4795013"/>
            <a:ext cx="1333500" cy="119887"/>
          </a:xfrm>
          <a:custGeom>
            <a:avLst/>
            <a:gdLst>
              <a:gd name="connsiteX0" fmla="*/ 1333500 w 1333500"/>
              <a:gd name="connsiteY0" fmla="*/ 119887 h 119887"/>
              <a:gd name="connsiteX1" fmla="*/ 1047750 w 1333500"/>
              <a:gd name="connsiteY1" fmla="*/ 62737 h 119887"/>
              <a:gd name="connsiteX2" fmla="*/ 838200 w 1333500"/>
              <a:gd name="connsiteY2" fmla="*/ 5587 h 119887"/>
              <a:gd name="connsiteX3" fmla="*/ 0 w 1333500"/>
              <a:gd name="connsiteY3" fmla="*/ 5587 h 119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0" h="119887">
                <a:moveTo>
                  <a:pt x="1333500" y="119887"/>
                </a:moveTo>
                <a:cubicBezTo>
                  <a:pt x="1235049" y="103479"/>
                  <a:pt x="1145356" y="90624"/>
                  <a:pt x="1047750" y="62737"/>
                </a:cubicBezTo>
                <a:cubicBezTo>
                  <a:pt x="932582" y="29832"/>
                  <a:pt x="968220" y="8187"/>
                  <a:pt x="838200" y="5587"/>
                </a:cubicBezTo>
                <a:cubicBezTo>
                  <a:pt x="558856" y="0"/>
                  <a:pt x="279400" y="5587"/>
                  <a:pt x="0" y="5587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61636" y="4812268"/>
            <a:ext cx="34336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ymbol" pitchFamily="18" charset="2"/>
              </a:rPr>
              <a:t>y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55829" y="4050268"/>
            <a:ext cx="16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&lt;cos</a:t>
            </a:r>
            <a:r>
              <a:rPr lang="en-US" baseline="30000" dirty="0" smtClean="0"/>
              <a:t>2</a:t>
            </a:r>
            <a:r>
              <a:rPr lang="en-US" dirty="0" smtClean="0">
                <a:latin typeface="Symbol" pitchFamily="18" charset="2"/>
              </a:rPr>
              <a:t>y</a:t>
            </a:r>
            <a:r>
              <a:rPr lang="en-US" dirty="0" smtClean="0"/>
              <a:t>&gt;</a:t>
            </a:r>
            <a:r>
              <a:rPr lang="en-US" baseline="-25000" dirty="0" err="1" smtClean="0"/>
              <a:t>xy</a:t>
            </a:r>
            <a:r>
              <a:rPr lang="en-US" dirty="0" smtClean="0"/>
              <a:t> = 1/2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2781300" y="3943350"/>
            <a:ext cx="3257550" cy="514350"/>
          </a:xfrm>
          <a:custGeom>
            <a:avLst/>
            <a:gdLst>
              <a:gd name="connsiteX0" fmla="*/ 3257550 w 3257550"/>
              <a:gd name="connsiteY0" fmla="*/ 266700 h 514350"/>
              <a:gd name="connsiteX1" fmla="*/ 2876550 w 3257550"/>
              <a:gd name="connsiteY1" fmla="*/ 247650 h 514350"/>
              <a:gd name="connsiteX2" fmla="*/ 2095500 w 3257550"/>
              <a:gd name="connsiteY2" fmla="*/ 285750 h 514350"/>
              <a:gd name="connsiteX3" fmla="*/ 2019300 w 3257550"/>
              <a:gd name="connsiteY3" fmla="*/ 304800 h 514350"/>
              <a:gd name="connsiteX4" fmla="*/ 1905000 w 3257550"/>
              <a:gd name="connsiteY4" fmla="*/ 323850 h 514350"/>
              <a:gd name="connsiteX5" fmla="*/ 1809750 w 3257550"/>
              <a:gd name="connsiteY5" fmla="*/ 361950 h 514350"/>
              <a:gd name="connsiteX6" fmla="*/ 1371600 w 3257550"/>
              <a:gd name="connsiteY6" fmla="*/ 381000 h 514350"/>
              <a:gd name="connsiteX7" fmla="*/ 1181100 w 3257550"/>
              <a:gd name="connsiteY7" fmla="*/ 438150 h 514350"/>
              <a:gd name="connsiteX8" fmla="*/ 1123950 w 3257550"/>
              <a:gd name="connsiteY8" fmla="*/ 476250 h 514350"/>
              <a:gd name="connsiteX9" fmla="*/ 1028700 w 3257550"/>
              <a:gd name="connsiteY9" fmla="*/ 514350 h 514350"/>
              <a:gd name="connsiteX10" fmla="*/ 647700 w 3257550"/>
              <a:gd name="connsiteY10" fmla="*/ 457200 h 514350"/>
              <a:gd name="connsiteX11" fmla="*/ 571500 w 3257550"/>
              <a:gd name="connsiteY11" fmla="*/ 438150 h 514350"/>
              <a:gd name="connsiteX12" fmla="*/ 419100 w 3257550"/>
              <a:gd name="connsiteY12" fmla="*/ 323850 h 514350"/>
              <a:gd name="connsiteX13" fmla="*/ 304800 w 3257550"/>
              <a:gd name="connsiteY13" fmla="*/ 247650 h 514350"/>
              <a:gd name="connsiteX14" fmla="*/ 133350 w 3257550"/>
              <a:gd name="connsiteY14" fmla="*/ 171450 h 514350"/>
              <a:gd name="connsiteX15" fmla="*/ 19050 w 3257550"/>
              <a:gd name="connsiteY15" fmla="*/ 57150 h 514350"/>
              <a:gd name="connsiteX16" fmla="*/ 0 w 3257550"/>
              <a:gd name="connsiteY16" fmla="*/ 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257550" h="514350">
                <a:moveTo>
                  <a:pt x="3257550" y="266700"/>
                </a:moveTo>
                <a:cubicBezTo>
                  <a:pt x="3130550" y="260350"/>
                  <a:pt x="3003709" y="247650"/>
                  <a:pt x="2876550" y="247650"/>
                </a:cubicBezTo>
                <a:cubicBezTo>
                  <a:pt x="2433292" y="247650"/>
                  <a:pt x="2413582" y="253942"/>
                  <a:pt x="2095500" y="285750"/>
                </a:cubicBezTo>
                <a:cubicBezTo>
                  <a:pt x="2070100" y="292100"/>
                  <a:pt x="2044973" y="299665"/>
                  <a:pt x="2019300" y="304800"/>
                </a:cubicBezTo>
                <a:cubicBezTo>
                  <a:pt x="1981425" y="312375"/>
                  <a:pt x="1942265" y="313687"/>
                  <a:pt x="1905000" y="323850"/>
                </a:cubicBezTo>
                <a:cubicBezTo>
                  <a:pt x="1872009" y="332848"/>
                  <a:pt x="1843751" y="358307"/>
                  <a:pt x="1809750" y="361950"/>
                </a:cubicBezTo>
                <a:cubicBezTo>
                  <a:pt x="1664394" y="377524"/>
                  <a:pt x="1517650" y="374650"/>
                  <a:pt x="1371600" y="381000"/>
                </a:cubicBezTo>
                <a:cubicBezTo>
                  <a:pt x="1282370" y="398846"/>
                  <a:pt x="1264642" y="396379"/>
                  <a:pt x="1181100" y="438150"/>
                </a:cubicBezTo>
                <a:cubicBezTo>
                  <a:pt x="1160622" y="448389"/>
                  <a:pt x="1144428" y="466011"/>
                  <a:pt x="1123950" y="476250"/>
                </a:cubicBezTo>
                <a:cubicBezTo>
                  <a:pt x="1093364" y="491543"/>
                  <a:pt x="1060450" y="501650"/>
                  <a:pt x="1028700" y="514350"/>
                </a:cubicBezTo>
                <a:lnTo>
                  <a:pt x="647700" y="457200"/>
                </a:lnTo>
                <a:cubicBezTo>
                  <a:pt x="621875" y="452896"/>
                  <a:pt x="595425" y="448783"/>
                  <a:pt x="571500" y="438150"/>
                </a:cubicBezTo>
                <a:cubicBezTo>
                  <a:pt x="432027" y="376162"/>
                  <a:pt x="517800" y="400617"/>
                  <a:pt x="419100" y="323850"/>
                </a:cubicBezTo>
                <a:cubicBezTo>
                  <a:pt x="382955" y="295737"/>
                  <a:pt x="344999" y="269577"/>
                  <a:pt x="304800" y="247650"/>
                </a:cubicBezTo>
                <a:cubicBezTo>
                  <a:pt x="265237" y="226070"/>
                  <a:pt x="171994" y="202365"/>
                  <a:pt x="133350" y="171450"/>
                </a:cubicBezTo>
                <a:cubicBezTo>
                  <a:pt x="91276" y="137790"/>
                  <a:pt x="19050" y="57150"/>
                  <a:pt x="19050" y="57150"/>
                </a:cubicBezTo>
                <a:lnTo>
                  <a:pt x="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t="10273" b="17818"/>
          <a:stretch>
            <a:fillRect/>
          </a:stretch>
        </p:blipFill>
        <p:spPr bwMode="auto">
          <a:xfrm>
            <a:off x="950708" y="990600"/>
            <a:ext cx="7050291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effective radiation for the part of the intensity polarized perpendicular to the XY plane 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8458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is isotropic, since there is no dependence on the polar angle 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 for the direction vector </a:t>
            </a:r>
            <a:r>
              <a:rPr lang="en-US" sz="2000" b="1" dirty="0" smtClean="0"/>
              <a:t>n</a:t>
            </a:r>
            <a:r>
              <a:rPr lang="en-US" sz="2000" dirty="0" smtClean="0"/>
              <a:t> to the field-point P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2971800"/>
            <a:ext cx="8458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effective radiation for the part of the intensity polarized parallel to the XY plane is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733800"/>
            <a:ext cx="1295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which is found from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3860" y="4495800"/>
            <a:ext cx="187173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</a:t>
            </a:r>
          </a:p>
          <a:p>
            <a:r>
              <a:rPr lang="en-US" dirty="0" smtClean="0"/>
              <a:t>        according to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5772090"/>
            <a:ext cx="149662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</a:t>
            </a:r>
            <a:r>
              <a:rPr lang="en-US" sz="2000" dirty="0" smtClean="0"/>
              <a:t> isotropic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809172" y="5848290"/>
            <a:ext cx="149662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not</a:t>
            </a:r>
            <a:r>
              <a:rPr lang="en-US" sz="2000" dirty="0" smtClean="0"/>
              <a:t> isotropic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876800" y="5848290"/>
            <a:ext cx="108946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isotropic</a:t>
            </a:r>
            <a:endParaRPr lang="en-US" sz="2000" dirty="0"/>
          </a:p>
        </p:txBody>
      </p:sp>
      <p:sp>
        <p:nvSpPr>
          <p:cNvPr id="15" name="Freeform 14"/>
          <p:cNvSpPr/>
          <p:nvPr/>
        </p:nvSpPr>
        <p:spPr>
          <a:xfrm>
            <a:off x="5257800" y="5200650"/>
            <a:ext cx="171450" cy="457200"/>
          </a:xfrm>
          <a:custGeom>
            <a:avLst/>
            <a:gdLst>
              <a:gd name="connsiteX0" fmla="*/ 0 w 171450"/>
              <a:gd name="connsiteY0" fmla="*/ 457200 h 457200"/>
              <a:gd name="connsiteX1" fmla="*/ 38100 w 171450"/>
              <a:gd name="connsiteY1" fmla="*/ 361950 h 457200"/>
              <a:gd name="connsiteX2" fmla="*/ 57150 w 171450"/>
              <a:gd name="connsiteY2" fmla="*/ 304800 h 457200"/>
              <a:gd name="connsiteX3" fmla="*/ 95250 w 171450"/>
              <a:gd name="connsiteY3" fmla="*/ 228600 h 457200"/>
              <a:gd name="connsiteX4" fmla="*/ 133350 w 171450"/>
              <a:gd name="connsiteY4" fmla="*/ 57150 h 457200"/>
              <a:gd name="connsiteX5" fmla="*/ 171450 w 171450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450" h="457200">
                <a:moveTo>
                  <a:pt x="0" y="457200"/>
                </a:moveTo>
                <a:cubicBezTo>
                  <a:pt x="12700" y="425450"/>
                  <a:pt x="26093" y="393969"/>
                  <a:pt x="38100" y="361950"/>
                </a:cubicBezTo>
                <a:cubicBezTo>
                  <a:pt x="45151" y="343148"/>
                  <a:pt x="49240" y="323257"/>
                  <a:pt x="57150" y="304800"/>
                </a:cubicBezTo>
                <a:cubicBezTo>
                  <a:pt x="68337" y="278698"/>
                  <a:pt x="82550" y="254000"/>
                  <a:pt x="95250" y="228600"/>
                </a:cubicBezTo>
                <a:cubicBezTo>
                  <a:pt x="107950" y="171450"/>
                  <a:pt x="114837" y="112690"/>
                  <a:pt x="133350" y="57150"/>
                </a:cubicBezTo>
                <a:cubicBezTo>
                  <a:pt x="140590" y="35430"/>
                  <a:pt x="171450" y="0"/>
                  <a:pt x="17145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581400" y="5276850"/>
            <a:ext cx="666750" cy="438150"/>
          </a:xfrm>
          <a:custGeom>
            <a:avLst/>
            <a:gdLst>
              <a:gd name="connsiteX0" fmla="*/ 0 w 666750"/>
              <a:gd name="connsiteY0" fmla="*/ 438150 h 438150"/>
              <a:gd name="connsiteX1" fmla="*/ 190500 w 666750"/>
              <a:gd name="connsiteY1" fmla="*/ 323850 h 438150"/>
              <a:gd name="connsiteX2" fmla="*/ 457200 w 666750"/>
              <a:gd name="connsiteY2" fmla="*/ 228600 h 438150"/>
              <a:gd name="connsiteX3" fmla="*/ 571500 w 666750"/>
              <a:gd name="connsiteY3" fmla="*/ 114300 h 438150"/>
              <a:gd name="connsiteX4" fmla="*/ 628650 w 666750"/>
              <a:gd name="connsiteY4" fmla="*/ 57150 h 438150"/>
              <a:gd name="connsiteX5" fmla="*/ 666750 w 666750"/>
              <a:gd name="connsiteY5" fmla="*/ 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6750" h="438150">
                <a:moveTo>
                  <a:pt x="0" y="438150"/>
                </a:moveTo>
                <a:cubicBezTo>
                  <a:pt x="63500" y="400050"/>
                  <a:pt x="124265" y="356968"/>
                  <a:pt x="190500" y="323850"/>
                </a:cubicBezTo>
                <a:cubicBezTo>
                  <a:pt x="319385" y="259407"/>
                  <a:pt x="347544" y="256014"/>
                  <a:pt x="457200" y="228600"/>
                </a:cubicBezTo>
                <a:lnTo>
                  <a:pt x="571500" y="114300"/>
                </a:lnTo>
                <a:cubicBezTo>
                  <a:pt x="590550" y="95250"/>
                  <a:pt x="613706" y="79566"/>
                  <a:pt x="628650" y="57150"/>
                </a:cubicBezTo>
                <a:lnTo>
                  <a:pt x="66675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724650" y="5238750"/>
            <a:ext cx="647700" cy="591305"/>
          </a:xfrm>
          <a:custGeom>
            <a:avLst/>
            <a:gdLst>
              <a:gd name="connsiteX0" fmla="*/ 647700 w 647700"/>
              <a:gd name="connsiteY0" fmla="*/ 590550 h 591305"/>
              <a:gd name="connsiteX1" fmla="*/ 457200 w 647700"/>
              <a:gd name="connsiteY1" fmla="*/ 552450 h 591305"/>
              <a:gd name="connsiteX2" fmla="*/ 304800 w 647700"/>
              <a:gd name="connsiteY2" fmla="*/ 438150 h 591305"/>
              <a:gd name="connsiteX3" fmla="*/ 247650 w 647700"/>
              <a:gd name="connsiteY3" fmla="*/ 381000 h 591305"/>
              <a:gd name="connsiteX4" fmla="*/ 190500 w 647700"/>
              <a:gd name="connsiteY4" fmla="*/ 342900 h 591305"/>
              <a:gd name="connsiteX5" fmla="*/ 133350 w 647700"/>
              <a:gd name="connsiteY5" fmla="*/ 266700 h 591305"/>
              <a:gd name="connsiteX6" fmla="*/ 38100 w 647700"/>
              <a:gd name="connsiteY6" fmla="*/ 152400 h 591305"/>
              <a:gd name="connsiteX7" fmla="*/ 0 w 647700"/>
              <a:gd name="connsiteY7" fmla="*/ 0 h 59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7700" h="591305">
                <a:moveTo>
                  <a:pt x="647700" y="590550"/>
                </a:moveTo>
                <a:cubicBezTo>
                  <a:pt x="584200" y="577850"/>
                  <a:pt x="509006" y="591305"/>
                  <a:pt x="457200" y="552450"/>
                </a:cubicBezTo>
                <a:cubicBezTo>
                  <a:pt x="406400" y="514350"/>
                  <a:pt x="349701" y="483051"/>
                  <a:pt x="304800" y="438150"/>
                </a:cubicBezTo>
                <a:cubicBezTo>
                  <a:pt x="285750" y="419100"/>
                  <a:pt x="268346" y="398247"/>
                  <a:pt x="247650" y="381000"/>
                </a:cubicBezTo>
                <a:cubicBezTo>
                  <a:pt x="230061" y="366343"/>
                  <a:pt x="206689" y="359089"/>
                  <a:pt x="190500" y="342900"/>
                </a:cubicBezTo>
                <a:cubicBezTo>
                  <a:pt x="168049" y="320449"/>
                  <a:pt x="154013" y="290806"/>
                  <a:pt x="133350" y="266700"/>
                </a:cubicBezTo>
                <a:cubicBezTo>
                  <a:pt x="23341" y="138356"/>
                  <a:pt x="122307" y="278711"/>
                  <a:pt x="38100" y="152400"/>
                </a:cubicBezTo>
                <a:cubicBezTo>
                  <a:pt x="16716" y="24094"/>
                  <a:pt x="36324" y="72648"/>
                  <a:pt x="0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t="3390"/>
          <a:stretch>
            <a:fillRect/>
          </a:stretch>
        </p:blipFill>
        <p:spPr bwMode="auto">
          <a:xfrm>
            <a:off x="315049" y="685800"/>
            <a:ext cx="870935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0" y="533400"/>
            <a:ext cx="405386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spectrum of the total radiation 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8305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Is obtained by replacing the vector          in </a:t>
            </a:r>
          </a:p>
          <a:p>
            <a:endParaRPr lang="en-US" sz="2000" dirty="0" smtClean="0"/>
          </a:p>
          <a:p>
            <a:r>
              <a:rPr lang="en-US" sz="2000" dirty="0" smtClean="0"/>
              <a:t>by its Fourier component and multiplying by 2</a:t>
            </a:r>
          </a:p>
          <a:p>
            <a:r>
              <a:rPr lang="en-US" sz="2000" dirty="0" smtClean="0"/>
              <a:t>(see p175, section 67)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790700"/>
            <a:ext cx="21240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1792706"/>
            <a:ext cx="304800" cy="41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79089" y="3048000"/>
            <a:ext cx="84491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where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177817" y="4473714"/>
            <a:ext cx="2860783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</a:t>
            </a:r>
            <a:r>
              <a:rPr lang="en-US" sz="2000" dirty="0" smtClean="0">
                <a:latin typeface="Symbol" pitchFamily="18" charset="2"/>
              </a:rPr>
              <a:t>w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factor comes from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3006" t="43662" r="42239" b="26761"/>
          <a:stretch>
            <a:fillRect/>
          </a:stretch>
        </p:blipFill>
        <p:spPr bwMode="auto">
          <a:xfrm>
            <a:off x="4572000" y="2514600"/>
            <a:ext cx="1828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81001" y="3048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total radiation per unit current density of particles in a beam that scatter from a scattering center?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1" y="1295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unit current density </a:t>
            </a:r>
          </a:p>
          <a:p>
            <a:r>
              <a:rPr lang="en-US" sz="2000" dirty="0" smtClean="0"/>
              <a:t>(1 particle per unit time across unit area of beam cross section)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104696" y="5334000"/>
            <a:ext cx="5677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number of particles per unit time with impact parameter between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dirty="0" smtClean="0"/>
              <a:t> + d</a:t>
            </a:r>
            <a:r>
              <a:rPr lang="en-US" sz="2000" i="1" dirty="0" smtClean="0">
                <a:latin typeface="Symbol" pitchFamily="18" charset="2"/>
              </a:rPr>
              <a:t> r</a:t>
            </a:r>
            <a:r>
              <a:rPr lang="en-US" sz="2000" dirty="0" smtClean="0"/>
              <a:t> is 2 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Symbol" pitchFamily="18" charset="2"/>
              </a:rPr>
              <a:t>r</a:t>
            </a:r>
            <a:r>
              <a:rPr lang="en-US" sz="2000" dirty="0" smtClean="0"/>
              <a:t> d</a:t>
            </a:r>
            <a:r>
              <a:rPr lang="en-US" sz="2000" i="1" dirty="0" smtClean="0">
                <a:latin typeface="Symbol" pitchFamily="18" charset="2"/>
              </a:rPr>
              <a:t> r</a:t>
            </a:r>
            <a:r>
              <a:rPr lang="en-US" sz="2000" dirty="0" smtClean="0"/>
              <a:t> .</a:t>
            </a:r>
            <a:endParaRPr lang="en-US" sz="20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62200" y="21336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2362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2590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62200" y="28194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62200" y="3048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62200" y="32766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3505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37338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62200" y="39624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62200" y="41910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62200" y="44196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362200" y="4648200"/>
            <a:ext cx="213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86400" y="4267200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Scattering center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5022628" y="3345873"/>
            <a:ext cx="463772" cy="1018309"/>
          </a:xfrm>
          <a:custGeom>
            <a:avLst/>
            <a:gdLst>
              <a:gd name="connsiteX0" fmla="*/ 463772 w 463772"/>
              <a:gd name="connsiteY0" fmla="*/ 1018309 h 1018309"/>
              <a:gd name="connsiteX1" fmla="*/ 318299 w 463772"/>
              <a:gd name="connsiteY1" fmla="*/ 852054 h 1018309"/>
              <a:gd name="connsiteX2" fmla="*/ 276736 w 463772"/>
              <a:gd name="connsiteY2" fmla="*/ 789709 h 1018309"/>
              <a:gd name="connsiteX3" fmla="*/ 214390 w 463772"/>
              <a:gd name="connsiteY3" fmla="*/ 748145 h 1018309"/>
              <a:gd name="connsiteX4" fmla="*/ 152045 w 463772"/>
              <a:gd name="connsiteY4" fmla="*/ 644236 h 1018309"/>
              <a:gd name="connsiteX5" fmla="*/ 172827 w 463772"/>
              <a:gd name="connsiteY5" fmla="*/ 581891 h 1018309"/>
              <a:gd name="connsiteX6" fmla="*/ 235172 w 463772"/>
              <a:gd name="connsiteY6" fmla="*/ 602672 h 1018309"/>
              <a:gd name="connsiteX7" fmla="*/ 339081 w 463772"/>
              <a:gd name="connsiteY7" fmla="*/ 665018 h 1018309"/>
              <a:gd name="connsiteX8" fmla="*/ 235172 w 463772"/>
              <a:gd name="connsiteY8" fmla="*/ 477982 h 1018309"/>
              <a:gd name="connsiteX9" fmla="*/ 214390 w 463772"/>
              <a:gd name="connsiteY9" fmla="*/ 415636 h 1018309"/>
              <a:gd name="connsiteX10" fmla="*/ 152045 w 463772"/>
              <a:gd name="connsiteY10" fmla="*/ 332509 h 1018309"/>
              <a:gd name="connsiteX11" fmla="*/ 131263 w 463772"/>
              <a:gd name="connsiteY11" fmla="*/ 270163 h 1018309"/>
              <a:gd name="connsiteX12" fmla="*/ 6572 w 463772"/>
              <a:gd name="connsiteY12" fmla="*/ 62345 h 1018309"/>
              <a:gd name="connsiteX13" fmla="*/ 6572 w 463772"/>
              <a:gd name="connsiteY13" fmla="*/ 0 h 101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3772" h="1018309">
                <a:moveTo>
                  <a:pt x="463772" y="1018309"/>
                </a:moveTo>
                <a:cubicBezTo>
                  <a:pt x="366790" y="872836"/>
                  <a:pt x="422209" y="921327"/>
                  <a:pt x="318299" y="852054"/>
                </a:cubicBezTo>
                <a:cubicBezTo>
                  <a:pt x="304445" y="831272"/>
                  <a:pt x="294397" y="807370"/>
                  <a:pt x="276736" y="789709"/>
                </a:cubicBezTo>
                <a:cubicBezTo>
                  <a:pt x="259075" y="772048"/>
                  <a:pt x="230645" y="767109"/>
                  <a:pt x="214390" y="748145"/>
                </a:cubicBezTo>
                <a:cubicBezTo>
                  <a:pt x="188103" y="717477"/>
                  <a:pt x="172827" y="678872"/>
                  <a:pt x="152045" y="644236"/>
                </a:cubicBezTo>
                <a:cubicBezTo>
                  <a:pt x="158972" y="623454"/>
                  <a:pt x="153234" y="591688"/>
                  <a:pt x="172827" y="581891"/>
                </a:cubicBezTo>
                <a:cubicBezTo>
                  <a:pt x="192420" y="572094"/>
                  <a:pt x="215579" y="592875"/>
                  <a:pt x="235172" y="602672"/>
                </a:cubicBezTo>
                <a:cubicBezTo>
                  <a:pt x="271300" y="620736"/>
                  <a:pt x="304445" y="644236"/>
                  <a:pt x="339081" y="665018"/>
                </a:cubicBezTo>
                <a:cubicBezTo>
                  <a:pt x="299279" y="426208"/>
                  <a:pt x="362962" y="631331"/>
                  <a:pt x="235172" y="477982"/>
                </a:cubicBezTo>
                <a:cubicBezTo>
                  <a:pt x="221148" y="461153"/>
                  <a:pt x="225258" y="434656"/>
                  <a:pt x="214390" y="415636"/>
                </a:cubicBezTo>
                <a:cubicBezTo>
                  <a:pt x="197206" y="385563"/>
                  <a:pt x="172827" y="360218"/>
                  <a:pt x="152045" y="332509"/>
                </a:cubicBezTo>
                <a:cubicBezTo>
                  <a:pt x="145118" y="311727"/>
                  <a:pt x="142132" y="289183"/>
                  <a:pt x="131263" y="270163"/>
                </a:cubicBezTo>
                <a:cubicBezTo>
                  <a:pt x="57370" y="140852"/>
                  <a:pt x="62491" y="230103"/>
                  <a:pt x="6572" y="62345"/>
                </a:cubicBezTo>
                <a:cubicBezTo>
                  <a:pt x="0" y="42630"/>
                  <a:pt x="6572" y="20782"/>
                  <a:pt x="6572" y="0"/>
                </a:cubicBez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19201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Beam of particles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699" t="17500" r="41669"/>
          <a:stretch>
            <a:fillRect/>
          </a:stretch>
        </p:blipFill>
        <p:spPr bwMode="auto">
          <a:xfrm>
            <a:off x="1600200" y="2590800"/>
            <a:ext cx="3200400" cy="2514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1447800"/>
            <a:ext cx="5005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total radiation from unit current density 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2876490"/>
            <a:ext cx="2468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= “effective radiation”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380277" y="3657600"/>
            <a:ext cx="469692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Total energy of radiation from a single particle with a given impact parameter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99866" y="4583668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units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4648200"/>
            <a:ext cx="2133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Energy * area  </a:t>
            </a:r>
          </a:p>
          <a:p>
            <a:r>
              <a:rPr lang="en-US" sz="2000" dirty="0" smtClean="0"/>
              <a:t>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9749" t="33963"/>
          <a:stretch>
            <a:fillRect/>
          </a:stretch>
        </p:blipFill>
        <p:spPr bwMode="auto">
          <a:xfrm>
            <a:off x="2362200" y="3124200"/>
            <a:ext cx="5401236" cy="266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609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is the angular distribution of radiation emitted </a:t>
            </a:r>
            <a:r>
              <a:rPr lang="en-US" sz="2000" dirty="0"/>
              <a:t> </a:t>
            </a:r>
            <a:r>
              <a:rPr lang="en-US" sz="2000" dirty="0" smtClean="0"/>
              <a:t>when a beam is scattered by a central field?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76943" y="2952690"/>
            <a:ext cx="390170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each particle in the beam (67.7)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20622" t="21053" r="25120"/>
          <a:stretch>
            <a:fillRect/>
          </a:stretch>
        </p:blipFill>
        <p:spPr bwMode="auto">
          <a:xfrm>
            <a:off x="2057400" y="2895600"/>
            <a:ext cx="41148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1" y="1143000"/>
            <a:ext cx="5562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We need to average over all possible directions of    in the plane perpendicular to the beam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90600"/>
            <a:ext cx="42459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3124200" y="3124200"/>
            <a:ext cx="762000" cy="1219200"/>
          </a:xfrm>
          <a:prstGeom prst="straightConnector1">
            <a:avLst/>
          </a:prstGeom>
          <a:ln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124200" y="2438400"/>
            <a:ext cx="76200" cy="34290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409" y="388688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squared magnitude does not depend on the orientation of 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953" y="4025632"/>
            <a:ext cx="345648" cy="47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43687" y="3552824"/>
            <a:ext cx="2133599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This term depends on the orientation of        with respect to </a:t>
            </a:r>
            <a:r>
              <a:rPr lang="en-US" b="1" dirty="0" smtClean="0"/>
              <a:t>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373" y="3665085"/>
            <a:ext cx="324165" cy="443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reeform 6"/>
          <p:cNvSpPr/>
          <p:nvPr/>
        </p:nvSpPr>
        <p:spPr>
          <a:xfrm>
            <a:off x="3048000" y="3080018"/>
            <a:ext cx="476250" cy="945613"/>
          </a:xfrm>
          <a:custGeom>
            <a:avLst/>
            <a:gdLst>
              <a:gd name="connsiteX0" fmla="*/ 0 w 476250"/>
              <a:gd name="connsiteY0" fmla="*/ 857250 h 945613"/>
              <a:gd name="connsiteX1" fmla="*/ 438150 w 476250"/>
              <a:gd name="connsiteY1" fmla="*/ 742950 h 945613"/>
              <a:gd name="connsiteX2" fmla="*/ 457200 w 476250"/>
              <a:gd name="connsiteY2" fmla="*/ 666750 h 945613"/>
              <a:gd name="connsiteX3" fmla="*/ 476250 w 476250"/>
              <a:gd name="connsiteY3" fmla="*/ 0 h 94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50" h="945613">
                <a:moveTo>
                  <a:pt x="0" y="857250"/>
                </a:moveTo>
                <a:cubicBezTo>
                  <a:pt x="306366" y="841932"/>
                  <a:pt x="348078" y="945613"/>
                  <a:pt x="438150" y="742950"/>
                </a:cubicBezTo>
                <a:cubicBezTo>
                  <a:pt x="448783" y="719025"/>
                  <a:pt x="450850" y="692150"/>
                  <a:pt x="457200" y="666750"/>
                </a:cubicBezTo>
                <a:lnTo>
                  <a:pt x="476250" y="0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530" y="-22115"/>
            <a:ext cx="4472915" cy="2917715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4697913" y="2851842"/>
            <a:ext cx="525937" cy="633742"/>
          </a:xfrm>
          <a:custGeom>
            <a:avLst/>
            <a:gdLst>
              <a:gd name="connsiteX0" fmla="*/ 525937 w 525937"/>
              <a:gd name="connsiteY0" fmla="*/ 633742 h 633742"/>
              <a:gd name="connsiteX1" fmla="*/ 399188 w 525937"/>
              <a:gd name="connsiteY1" fmla="*/ 615635 h 633742"/>
              <a:gd name="connsiteX2" fmla="*/ 372028 w 525937"/>
              <a:gd name="connsiteY2" fmla="*/ 597528 h 633742"/>
              <a:gd name="connsiteX3" fmla="*/ 308653 w 525937"/>
              <a:gd name="connsiteY3" fmla="*/ 579421 h 633742"/>
              <a:gd name="connsiteX4" fmla="*/ 254333 w 525937"/>
              <a:gd name="connsiteY4" fmla="*/ 543208 h 633742"/>
              <a:gd name="connsiteX5" fmla="*/ 227172 w 525937"/>
              <a:gd name="connsiteY5" fmla="*/ 525101 h 633742"/>
              <a:gd name="connsiteX6" fmla="*/ 200012 w 525937"/>
              <a:gd name="connsiteY6" fmla="*/ 516047 h 633742"/>
              <a:gd name="connsiteX7" fmla="*/ 181905 w 525937"/>
              <a:gd name="connsiteY7" fmla="*/ 488887 h 633742"/>
              <a:gd name="connsiteX8" fmla="*/ 127584 w 525937"/>
              <a:gd name="connsiteY8" fmla="*/ 443619 h 633742"/>
              <a:gd name="connsiteX9" fmla="*/ 91370 w 525937"/>
              <a:gd name="connsiteY9" fmla="*/ 389299 h 633742"/>
              <a:gd name="connsiteX10" fmla="*/ 73263 w 525937"/>
              <a:gd name="connsiteY10" fmla="*/ 362138 h 633742"/>
              <a:gd name="connsiteX11" fmla="*/ 64210 w 525937"/>
              <a:gd name="connsiteY11" fmla="*/ 325924 h 633742"/>
              <a:gd name="connsiteX12" fmla="*/ 46103 w 525937"/>
              <a:gd name="connsiteY12" fmla="*/ 271604 h 633742"/>
              <a:gd name="connsiteX13" fmla="*/ 9889 w 525937"/>
              <a:gd name="connsiteY13" fmla="*/ 144855 h 633742"/>
              <a:gd name="connsiteX14" fmla="*/ 836 w 525937"/>
              <a:gd name="connsiteY14" fmla="*/ 90534 h 633742"/>
              <a:gd name="connsiteX15" fmla="*/ 836 w 525937"/>
              <a:gd name="connsiteY15" fmla="*/ 0 h 63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937" h="633742">
                <a:moveTo>
                  <a:pt x="525937" y="633742"/>
                </a:moveTo>
                <a:cubicBezTo>
                  <a:pt x="509965" y="632145"/>
                  <a:pt x="429155" y="628478"/>
                  <a:pt x="399188" y="615635"/>
                </a:cubicBezTo>
                <a:cubicBezTo>
                  <a:pt x="389187" y="611349"/>
                  <a:pt x="382029" y="601814"/>
                  <a:pt x="372028" y="597528"/>
                </a:cubicBezTo>
                <a:cubicBezTo>
                  <a:pt x="351506" y="588733"/>
                  <a:pt x="328482" y="590437"/>
                  <a:pt x="308653" y="579421"/>
                </a:cubicBezTo>
                <a:cubicBezTo>
                  <a:pt x="289630" y="568853"/>
                  <a:pt x="272440" y="555279"/>
                  <a:pt x="254333" y="543208"/>
                </a:cubicBezTo>
                <a:cubicBezTo>
                  <a:pt x="245279" y="537172"/>
                  <a:pt x="237495" y="528542"/>
                  <a:pt x="227172" y="525101"/>
                </a:cubicBezTo>
                <a:lnTo>
                  <a:pt x="200012" y="516047"/>
                </a:lnTo>
                <a:cubicBezTo>
                  <a:pt x="193976" y="506994"/>
                  <a:pt x="189599" y="496581"/>
                  <a:pt x="181905" y="488887"/>
                </a:cubicBezTo>
                <a:cubicBezTo>
                  <a:pt x="129594" y="436577"/>
                  <a:pt x="179497" y="510364"/>
                  <a:pt x="127584" y="443619"/>
                </a:cubicBezTo>
                <a:cubicBezTo>
                  <a:pt x="114224" y="426441"/>
                  <a:pt x="103441" y="407406"/>
                  <a:pt x="91370" y="389299"/>
                </a:cubicBezTo>
                <a:lnTo>
                  <a:pt x="73263" y="362138"/>
                </a:lnTo>
                <a:cubicBezTo>
                  <a:pt x="70245" y="350067"/>
                  <a:pt x="67785" y="337842"/>
                  <a:pt x="64210" y="325924"/>
                </a:cubicBezTo>
                <a:cubicBezTo>
                  <a:pt x="58726" y="307643"/>
                  <a:pt x="52139" y="289711"/>
                  <a:pt x="46103" y="271604"/>
                </a:cubicBezTo>
                <a:cubicBezTo>
                  <a:pt x="32152" y="229752"/>
                  <a:pt x="17201" y="188730"/>
                  <a:pt x="9889" y="144855"/>
                </a:cubicBezTo>
                <a:cubicBezTo>
                  <a:pt x="6871" y="126748"/>
                  <a:pt x="1981" y="108855"/>
                  <a:pt x="836" y="90534"/>
                </a:cubicBezTo>
                <a:cubicBezTo>
                  <a:pt x="-1046" y="60415"/>
                  <a:pt x="836" y="30178"/>
                  <a:pt x="83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533400"/>
            <a:ext cx="7772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Scattering and radiation have axial symmetry, which we take to be along X.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4640" y="3276600"/>
            <a:ext cx="154754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/>
              <a:t>n</a:t>
            </a:r>
            <a:r>
              <a:rPr lang="en-US" sz="2000" dirty="0" smtClean="0"/>
              <a:t>ot averaged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190690"/>
            <a:ext cx="4676229" cy="4186286"/>
          </a:xfrm>
          <a:prstGeom prst="rect">
            <a:avLst/>
          </a:prstGeom>
        </p:spPr>
      </p:pic>
      <p:sp>
        <p:nvSpPr>
          <p:cNvPr id="4" name="Freeform 3"/>
          <p:cNvSpPr/>
          <p:nvPr/>
        </p:nvSpPr>
        <p:spPr>
          <a:xfrm>
            <a:off x="5296277" y="3395050"/>
            <a:ext cx="1294646" cy="615635"/>
          </a:xfrm>
          <a:custGeom>
            <a:avLst/>
            <a:gdLst>
              <a:gd name="connsiteX0" fmla="*/ 1294646 w 1294646"/>
              <a:gd name="connsiteY0" fmla="*/ 90534 h 615635"/>
              <a:gd name="connsiteX1" fmla="*/ 1176951 w 1294646"/>
              <a:gd name="connsiteY1" fmla="*/ 72427 h 615635"/>
              <a:gd name="connsiteX2" fmla="*/ 1095470 w 1294646"/>
              <a:gd name="connsiteY2" fmla="*/ 45267 h 615635"/>
              <a:gd name="connsiteX3" fmla="*/ 1041149 w 1294646"/>
              <a:gd name="connsiteY3" fmla="*/ 36213 h 615635"/>
              <a:gd name="connsiteX4" fmla="*/ 959668 w 1294646"/>
              <a:gd name="connsiteY4" fmla="*/ 18106 h 615635"/>
              <a:gd name="connsiteX5" fmla="*/ 832919 w 1294646"/>
              <a:gd name="connsiteY5" fmla="*/ 0 h 615635"/>
              <a:gd name="connsiteX6" fmla="*/ 262551 w 1294646"/>
              <a:gd name="connsiteY6" fmla="*/ 9053 h 615635"/>
              <a:gd name="connsiteX7" fmla="*/ 208230 w 1294646"/>
              <a:gd name="connsiteY7" fmla="*/ 27160 h 615635"/>
              <a:gd name="connsiteX8" fmla="*/ 162963 w 1294646"/>
              <a:gd name="connsiteY8" fmla="*/ 36213 h 615635"/>
              <a:gd name="connsiteX9" fmla="*/ 135802 w 1294646"/>
              <a:gd name="connsiteY9" fmla="*/ 54320 h 615635"/>
              <a:gd name="connsiteX10" fmla="*/ 81481 w 1294646"/>
              <a:gd name="connsiteY10" fmla="*/ 99588 h 615635"/>
              <a:gd name="connsiteX11" fmla="*/ 63374 w 1294646"/>
              <a:gd name="connsiteY11" fmla="*/ 126748 h 615635"/>
              <a:gd name="connsiteX12" fmla="*/ 36214 w 1294646"/>
              <a:gd name="connsiteY12" fmla="*/ 153908 h 615635"/>
              <a:gd name="connsiteX13" fmla="*/ 18107 w 1294646"/>
              <a:gd name="connsiteY13" fmla="*/ 208229 h 615635"/>
              <a:gd name="connsiteX14" fmla="*/ 0 w 1294646"/>
              <a:gd name="connsiteY14" fmla="*/ 244443 h 615635"/>
              <a:gd name="connsiteX15" fmla="*/ 9054 w 1294646"/>
              <a:gd name="connsiteY15" fmla="*/ 443619 h 615635"/>
              <a:gd name="connsiteX16" fmla="*/ 27161 w 1294646"/>
              <a:gd name="connsiteY16" fmla="*/ 497940 h 615635"/>
              <a:gd name="connsiteX17" fmla="*/ 54321 w 1294646"/>
              <a:gd name="connsiteY17" fmla="*/ 552261 h 615635"/>
              <a:gd name="connsiteX18" fmla="*/ 81481 w 1294646"/>
              <a:gd name="connsiteY18" fmla="*/ 570368 h 615635"/>
              <a:gd name="connsiteX19" fmla="*/ 81481 w 1294646"/>
              <a:gd name="connsiteY19" fmla="*/ 615635 h 615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4646" h="615635">
                <a:moveTo>
                  <a:pt x="1294646" y="90534"/>
                </a:moveTo>
                <a:cubicBezTo>
                  <a:pt x="1265230" y="86857"/>
                  <a:pt x="1209216" y="81646"/>
                  <a:pt x="1176951" y="72427"/>
                </a:cubicBezTo>
                <a:cubicBezTo>
                  <a:pt x="1149423" y="64562"/>
                  <a:pt x="1123710" y="49974"/>
                  <a:pt x="1095470" y="45267"/>
                </a:cubicBezTo>
                <a:cubicBezTo>
                  <a:pt x="1077363" y="42249"/>
                  <a:pt x="1059149" y="39813"/>
                  <a:pt x="1041149" y="36213"/>
                </a:cubicBezTo>
                <a:cubicBezTo>
                  <a:pt x="991749" y="26333"/>
                  <a:pt x="1014981" y="26008"/>
                  <a:pt x="959668" y="18106"/>
                </a:cubicBezTo>
                <a:cubicBezTo>
                  <a:pt x="809108" y="-3403"/>
                  <a:pt x="935268" y="20469"/>
                  <a:pt x="832919" y="0"/>
                </a:cubicBezTo>
                <a:cubicBezTo>
                  <a:pt x="642796" y="3018"/>
                  <a:pt x="452518" y="794"/>
                  <a:pt x="262551" y="9053"/>
                </a:cubicBezTo>
                <a:cubicBezTo>
                  <a:pt x="243483" y="9882"/>
                  <a:pt x="226946" y="23417"/>
                  <a:pt x="208230" y="27160"/>
                </a:cubicBezTo>
                <a:lnTo>
                  <a:pt x="162963" y="36213"/>
                </a:lnTo>
                <a:cubicBezTo>
                  <a:pt x="153909" y="42249"/>
                  <a:pt x="144161" y="47354"/>
                  <a:pt x="135802" y="54320"/>
                </a:cubicBezTo>
                <a:cubicBezTo>
                  <a:pt x="66093" y="112412"/>
                  <a:pt x="148917" y="54632"/>
                  <a:pt x="81481" y="99588"/>
                </a:cubicBezTo>
                <a:cubicBezTo>
                  <a:pt x="75445" y="108641"/>
                  <a:pt x="70340" y="118389"/>
                  <a:pt x="63374" y="126748"/>
                </a:cubicBezTo>
                <a:cubicBezTo>
                  <a:pt x="55177" y="136584"/>
                  <a:pt x="42432" y="142716"/>
                  <a:pt x="36214" y="153908"/>
                </a:cubicBezTo>
                <a:cubicBezTo>
                  <a:pt x="26945" y="170593"/>
                  <a:pt x="26643" y="191158"/>
                  <a:pt x="18107" y="208229"/>
                </a:cubicBezTo>
                <a:lnTo>
                  <a:pt x="0" y="244443"/>
                </a:lnTo>
                <a:cubicBezTo>
                  <a:pt x="3018" y="310835"/>
                  <a:pt x="1974" y="377537"/>
                  <a:pt x="9054" y="443619"/>
                </a:cubicBezTo>
                <a:cubicBezTo>
                  <a:pt x="11087" y="462597"/>
                  <a:pt x="21125" y="479833"/>
                  <a:pt x="27161" y="497940"/>
                </a:cubicBezTo>
                <a:cubicBezTo>
                  <a:pt x="34525" y="520031"/>
                  <a:pt x="36770" y="534710"/>
                  <a:pt x="54321" y="552261"/>
                </a:cubicBezTo>
                <a:cubicBezTo>
                  <a:pt x="62015" y="559955"/>
                  <a:pt x="77195" y="560367"/>
                  <a:pt x="81481" y="570368"/>
                </a:cubicBezTo>
                <a:cubicBezTo>
                  <a:pt x="87425" y="584237"/>
                  <a:pt x="81481" y="600546"/>
                  <a:pt x="81481" y="61563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4769" t="2222" r="2638"/>
          <a:stretch>
            <a:fillRect/>
          </a:stretch>
        </p:blipFill>
        <p:spPr bwMode="auto">
          <a:xfrm>
            <a:off x="1066800" y="152400"/>
            <a:ext cx="710890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391400" y="0"/>
            <a:ext cx="762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14400" y="0"/>
            <a:ext cx="838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t="10633"/>
          <a:stretch>
            <a:fillRect/>
          </a:stretch>
        </p:blipFill>
        <p:spPr bwMode="auto">
          <a:xfrm>
            <a:off x="475129" y="914400"/>
            <a:ext cx="8668871" cy="576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" y="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Integration over time and impact parameter gives the effective radiation as a function of </a:t>
            </a:r>
            <a:r>
              <a:rPr lang="en-US" sz="2000" dirty="0" smtClean="0">
                <a:latin typeface="Symbol" pitchFamily="18" charset="2"/>
              </a:rPr>
              <a:t>q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8305801" y="707886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()^2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8021370" y="860079"/>
            <a:ext cx="262551" cy="208230"/>
          </a:xfrm>
          <a:custGeom>
            <a:avLst/>
            <a:gdLst>
              <a:gd name="connsiteX0" fmla="*/ 262551 w 262551"/>
              <a:gd name="connsiteY0" fmla="*/ 45268 h 208230"/>
              <a:gd name="connsiteX1" fmla="*/ 217283 w 262551"/>
              <a:gd name="connsiteY1" fmla="*/ 27161 h 208230"/>
              <a:gd name="connsiteX2" fmla="*/ 181070 w 262551"/>
              <a:gd name="connsiteY2" fmla="*/ 9054 h 208230"/>
              <a:gd name="connsiteX3" fmla="*/ 81481 w 262551"/>
              <a:gd name="connsiteY3" fmla="*/ 0 h 208230"/>
              <a:gd name="connsiteX4" fmla="*/ 18107 w 262551"/>
              <a:gd name="connsiteY4" fmla="*/ 9054 h 208230"/>
              <a:gd name="connsiteX5" fmla="*/ 0 w 262551"/>
              <a:gd name="connsiteY5" fmla="*/ 63374 h 208230"/>
              <a:gd name="connsiteX6" fmla="*/ 0 w 262551"/>
              <a:gd name="connsiteY6" fmla="*/ 208230 h 208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551" h="208230">
                <a:moveTo>
                  <a:pt x="262551" y="45268"/>
                </a:moveTo>
                <a:cubicBezTo>
                  <a:pt x="247462" y="39232"/>
                  <a:pt x="232134" y="33761"/>
                  <a:pt x="217283" y="27161"/>
                </a:cubicBezTo>
                <a:cubicBezTo>
                  <a:pt x="204950" y="21680"/>
                  <a:pt x="194304" y="11701"/>
                  <a:pt x="181070" y="9054"/>
                </a:cubicBezTo>
                <a:cubicBezTo>
                  <a:pt x="148384" y="2517"/>
                  <a:pt x="114677" y="3018"/>
                  <a:pt x="81481" y="0"/>
                </a:cubicBezTo>
                <a:cubicBezTo>
                  <a:pt x="60356" y="3018"/>
                  <a:pt x="34951" y="-4047"/>
                  <a:pt x="18107" y="9054"/>
                </a:cubicBezTo>
                <a:cubicBezTo>
                  <a:pt x="3041" y="20772"/>
                  <a:pt x="0" y="44288"/>
                  <a:pt x="0" y="63374"/>
                </a:cubicBezTo>
                <a:lnTo>
                  <a:pt x="0" y="20823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535</Words>
  <Application>Microsoft Office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Symbol</vt:lpstr>
      <vt:lpstr>Office Theme</vt:lpstr>
      <vt:lpstr>Dipole radiation during collisions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Dipole radiation during collisions</dc:title>
  <dc:creator>Your User Name</dc:creator>
  <cp:lastModifiedBy>Robert Peale</cp:lastModifiedBy>
  <cp:revision>27</cp:revision>
  <dcterms:created xsi:type="dcterms:W3CDTF">2015-09-30T23:20:40Z</dcterms:created>
  <dcterms:modified xsi:type="dcterms:W3CDTF">2015-10-06T12:38:28Z</dcterms:modified>
</cp:coreProperties>
</file>