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4674A-5CB4-45B1-8AC7-08A4361F86C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12DE1-E591-4443-B30F-4D1B0325BE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momentum tensor of macroscopic bodies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Motion of </a:t>
            </a:r>
            <a:r>
              <a:rPr lang="en-US" sz="3200" dirty="0" err="1" smtClean="0"/>
              <a:t>dV</a:t>
            </a:r>
            <a:r>
              <a:rPr lang="en-US" sz="3200" dirty="0" smtClean="0"/>
              <a:t> as a whole for v&lt;&lt;c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15" y="1295400"/>
            <a:ext cx="1781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676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15" y="2800350"/>
            <a:ext cx="12382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1495425"/>
            <a:ext cx="2314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190625"/>
            <a:ext cx="10953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267575" y="5181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Plays the role of mass density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2333625"/>
            <a:ext cx="8286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3238500"/>
            <a:ext cx="15811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own Arrow 7"/>
          <p:cNvSpPr/>
          <p:nvPr/>
        </p:nvSpPr>
        <p:spPr>
          <a:xfrm>
            <a:off x="7848600" y="4848225"/>
            <a:ext cx="247650" cy="257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34200" y="2133600"/>
            <a:ext cx="1066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Suppose all particles in </a:t>
            </a:r>
            <a:r>
              <a:rPr lang="en-US" dirty="0" err="1" smtClean="0"/>
              <a:t>dV</a:t>
            </a:r>
            <a:r>
              <a:rPr lang="en-US" dirty="0" smtClean="0"/>
              <a:t> are slow, though </a:t>
            </a:r>
            <a:r>
              <a:rPr lang="en-US" dirty="0" err="1" smtClean="0"/>
              <a:t>dV</a:t>
            </a:r>
            <a:r>
              <a:rPr lang="en-US" dirty="0" smtClean="0"/>
              <a:t> might be moving fast.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86150" y="3738265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 energy density</a:t>
            </a:r>
          </a:p>
          <a:p>
            <a:endParaRPr lang="en-US" dirty="0" smtClean="0"/>
          </a:p>
          <a:p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 = sum of particle masses per unit proper volume.</a:t>
            </a:r>
          </a:p>
          <a:p>
            <a:r>
              <a:rPr lang="en-US" dirty="0" smtClean="0"/>
              <a:t>Neglects mass due to internal motion.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33800"/>
            <a:ext cx="16383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457450"/>
            <a:ext cx="55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8363"/>
            <a:ext cx="12382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514600" y="2286000"/>
            <a:ext cx="3048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4100" idx="1"/>
          </p:cNvCxnSpPr>
          <p:nvPr/>
        </p:nvCxnSpPr>
        <p:spPr>
          <a:xfrm flipH="1">
            <a:off x="2019300" y="2686051"/>
            <a:ext cx="571500" cy="1052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52800" y="1752600"/>
            <a:ext cx="99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276600" y="1981200"/>
            <a:ext cx="152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379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Continuing with slow internal particles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53050" y="609600"/>
            <a:ext cx="990600" cy="914400"/>
            <a:chOff x="5353050" y="609600"/>
            <a:chExt cx="990600" cy="914400"/>
          </a:xfrm>
        </p:grpSpPr>
        <p:sp>
          <p:nvSpPr>
            <p:cNvPr id="5" name="Cube 4"/>
            <p:cNvSpPr/>
            <p:nvPr/>
          </p:nvSpPr>
          <p:spPr>
            <a:xfrm>
              <a:off x="5353050" y="609600"/>
              <a:ext cx="990600" cy="9144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5562600" y="990600"/>
              <a:ext cx="381000" cy="152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>
              <a:off x="5562600" y="1295400"/>
              <a:ext cx="381000" cy="152400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flipH="1">
              <a:off x="5562600" y="902732"/>
              <a:ext cx="381000" cy="392668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47800" y="1981855"/>
            <a:ext cx="4116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Pressure &lt;&lt; rest energy density = </a:t>
            </a:r>
            <a:r>
              <a:rPr lang="en-US" sz="2000" dirty="0" smtClean="0">
                <a:latin typeface="Symbol" panose="05050102010706020507" pitchFamily="18" charset="2"/>
              </a:rPr>
              <a:t>m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c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895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Determined from the energy of microscopic motion inside </a:t>
            </a:r>
            <a:r>
              <a:rPr lang="en-US" dirty="0" err="1" smtClean="0"/>
              <a:t>dV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600200" y="24384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272" y="4953000"/>
            <a:ext cx="5029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447800" y="441960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Then…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Trace of full energy-momentum tensor for macroscopic bodies</a:t>
            </a:r>
            <a:endParaRPr lang="en-US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7012517" cy="222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9926" y="4191000"/>
            <a:ext cx="23574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716889" y="4419600"/>
            <a:ext cx="499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quality holds for E-M field without charges </a:t>
            </a:r>
            <a:r>
              <a:rPr lang="en-US" dirty="0"/>
              <a:t>(34.2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898118"/>
            <a:ext cx="512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 of a macroscopic body &lt; 1/3 energy density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5029200"/>
            <a:ext cx="1143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223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macroscopic body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176" y="1371600"/>
            <a:ext cx="194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particles (34.1)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997154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acroscopic body is obtained by spatial averaging over distances large compared with </a:t>
            </a:r>
            <a:r>
              <a:rPr lang="en-US" dirty="0" err="1" smtClean="0"/>
              <a:t>interparticle</a:t>
            </a:r>
            <a:r>
              <a:rPr lang="en-US" dirty="0" smtClean="0"/>
              <a:t> distances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74132"/>
            <a:ext cx="18383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828800"/>
            <a:ext cx="3286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68" b="1"/>
          <a:stretch/>
        </p:blipFill>
        <p:spPr bwMode="auto">
          <a:xfrm>
            <a:off x="524967" y="2771775"/>
            <a:ext cx="41529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00525" y="3424238"/>
            <a:ext cx="259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Already normalized spatial distribution with units 1/V</a:t>
            </a:r>
            <a:endParaRPr lang="en-US" sz="16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06"/>
          <a:stretch/>
        </p:blipFill>
        <p:spPr bwMode="auto">
          <a:xfrm>
            <a:off x="2048967" y="4295775"/>
            <a:ext cx="3448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4483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5791200"/>
            <a:ext cx="13144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34107" y="6072189"/>
            <a:ext cx="432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Ultra-relativistic equation of state of matter: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2907268"/>
            <a:ext cx="437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dV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6941" t="30078"/>
          <a:stretch/>
        </p:blipFill>
        <p:spPr bwMode="auto">
          <a:xfrm>
            <a:off x="1524000" y="2209800"/>
            <a:ext cx="66917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00400" y="164068"/>
            <a:ext cx="294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Ideal gas of identical particles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8593" y="609600"/>
            <a:ext cx="161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interactions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200400" y="4572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57800" y="3048000"/>
            <a:ext cx="249555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Average over particles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57799" y="4772055"/>
            <a:ext cx="167640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Average over particles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4800600"/>
            <a:ext cx="80842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#/cm</a:t>
            </a:r>
            <a:r>
              <a:rPr lang="en-US" sz="2000" baseline="30000" dirty="0" smtClean="0"/>
              <a:t>3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57175"/>
            <a:ext cx="108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dV</a:t>
            </a:r>
            <a:r>
              <a:rPr lang="en-US" dirty="0" smtClean="0"/>
              <a:t> at rest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1000" y="914400"/>
            <a:ext cx="990600" cy="914400"/>
            <a:chOff x="5353050" y="609600"/>
            <a:chExt cx="990600" cy="914400"/>
          </a:xfrm>
        </p:grpSpPr>
        <p:sp>
          <p:nvSpPr>
            <p:cNvPr id="7" name="Cube 6"/>
            <p:cNvSpPr/>
            <p:nvPr/>
          </p:nvSpPr>
          <p:spPr>
            <a:xfrm>
              <a:off x="5353050" y="609600"/>
              <a:ext cx="990600" cy="9144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>
              <a:off x="5562600" y="990600"/>
              <a:ext cx="381000" cy="152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>
              <a:off x="5562600" y="1295400"/>
              <a:ext cx="381000" cy="152400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flipH="1">
              <a:off x="5562600" y="902732"/>
              <a:ext cx="381000" cy="392668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75" y="338137"/>
            <a:ext cx="21240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540782"/>
            <a:ext cx="6477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density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3543300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dx</a:t>
            </a:r>
            <a:r>
              <a:rPr lang="en-US" baseline="30000" dirty="0" smtClean="0"/>
              <a:t>0</a:t>
            </a:r>
            <a:r>
              <a:rPr lang="en-US" dirty="0" smtClean="0"/>
              <a:t> = c </a:t>
            </a:r>
            <a:r>
              <a:rPr lang="en-US" dirty="0" err="1" smtClean="0"/>
              <a:t>dt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2" y="2286000"/>
            <a:ext cx="8477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75" y="2667000"/>
            <a:ext cx="2743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9"/>
          <a:stretch/>
        </p:blipFill>
        <p:spPr bwMode="auto">
          <a:xfrm>
            <a:off x="2743201" y="5410200"/>
            <a:ext cx="2228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362200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881" y="4038600"/>
            <a:ext cx="6191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715000" y="40386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s = c </a:t>
            </a:r>
            <a:r>
              <a:rPr lang="en-US" dirty="0" err="1" smtClean="0"/>
              <a:t>dt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344550" y="3924300"/>
            <a:ext cx="2741799" cy="1104900"/>
            <a:chOff x="2344550" y="3543300"/>
            <a:chExt cx="2741799" cy="1104900"/>
          </a:xfrm>
        </p:grpSpPr>
        <p:pic>
          <p:nvPicPr>
            <p:cNvPr id="7174" name="Picture 6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76" b="40546"/>
            <a:stretch/>
          </p:blipFill>
          <p:spPr bwMode="auto">
            <a:xfrm>
              <a:off x="2762274" y="3686176"/>
              <a:ext cx="2324075" cy="85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2457475" y="3543300"/>
              <a:ext cx="304800" cy="419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7125" y="4123254"/>
              <a:ext cx="1057275" cy="524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2344550" y="382134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724400" y="6324600"/>
            <a:ext cx="9829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particles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57175"/>
            <a:ext cx="108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dV</a:t>
            </a:r>
            <a:r>
              <a:rPr lang="en-US" dirty="0" smtClean="0"/>
              <a:t> at rest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1000" y="609600"/>
            <a:ext cx="990600" cy="914400"/>
            <a:chOff x="5353050" y="609600"/>
            <a:chExt cx="990600" cy="914400"/>
          </a:xfrm>
        </p:grpSpPr>
        <p:sp>
          <p:nvSpPr>
            <p:cNvPr id="7" name="Cube 6"/>
            <p:cNvSpPr/>
            <p:nvPr/>
          </p:nvSpPr>
          <p:spPr>
            <a:xfrm>
              <a:off x="5353050" y="609600"/>
              <a:ext cx="990600" cy="9144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>
              <a:off x="5562600" y="990600"/>
              <a:ext cx="381000" cy="152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>
              <a:off x="5562600" y="1295400"/>
              <a:ext cx="381000" cy="152400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flipH="1">
              <a:off x="5562600" y="902732"/>
              <a:ext cx="381000" cy="392668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75" y="338137"/>
            <a:ext cx="21240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540782"/>
            <a:ext cx="6477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568" y="1981200"/>
            <a:ext cx="99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10287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743200"/>
            <a:ext cx="33718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6"/>
          <a:stretch/>
        </p:blipFill>
        <p:spPr bwMode="auto">
          <a:xfrm>
            <a:off x="1676400" y="3733800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" t="13676" r="19591"/>
          <a:stretch/>
        </p:blipFill>
        <p:spPr bwMode="auto">
          <a:xfrm>
            <a:off x="2028825" y="4724400"/>
            <a:ext cx="2543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638975" y="4724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449565" y="5501759"/>
            <a:ext cx="80823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particles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85542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density and pressure of relativistic ideal gas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996" y="5835134"/>
            <a:ext cx="1682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Non-relativistic version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84558" y="4343400"/>
            <a:ext cx="1602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random motion</a:t>
            </a:r>
            <a:endParaRPr lang="en-US" sz="1400" dirty="0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5" t="15234"/>
          <a:stretch/>
        </p:blipFill>
        <p:spPr bwMode="auto">
          <a:xfrm>
            <a:off x="1733549" y="6296025"/>
            <a:ext cx="1323975" cy="45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32481" y="48805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31574"/>
            <a:ext cx="1214462" cy="4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27055" y="62960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Momentum flux through </a:t>
            </a:r>
            <a:r>
              <a:rPr lang="en-US" sz="2400" dirty="0" err="1" smtClean="0"/>
              <a:t>df</a:t>
            </a:r>
            <a:r>
              <a:rPr lang="en-US" sz="2400" dirty="0" smtClean="0"/>
              <a:t> = force on this surface element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854" t="23407" r="63413" b="43182"/>
          <a:stretch/>
        </p:blipFill>
        <p:spPr bwMode="auto">
          <a:xfrm>
            <a:off x="600075" y="2579132"/>
            <a:ext cx="3743325" cy="100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90800" y="3505200"/>
            <a:ext cx="3505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Amount of </a:t>
            </a:r>
            <a:r>
              <a:rPr lang="en-US" sz="2000" dirty="0" smtClean="0">
                <a:latin typeface="Symbol" panose="05050102010706020507" pitchFamily="18" charset="2"/>
              </a:rPr>
              <a:t>a</a:t>
            </a:r>
            <a:r>
              <a:rPr lang="en-US" sz="2000" dirty="0" smtClean="0"/>
              <a:t>-component of momentum passing through unit surface area perpendicular to the </a:t>
            </a:r>
            <a:r>
              <a:rPr lang="en-US" sz="2000" dirty="0" err="1" smtClean="0"/>
              <a:t>x</a:t>
            </a:r>
            <a:r>
              <a:rPr lang="en-US" sz="2000" baseline="30000" dirty="0" err="1" smtClean="0">
                <a:latin typeface="Symbol" panose="05050102010706020507" pitchFamily="18" charset="2"/>
              </a:rPr>
              <a:t>b</a:t>
            </a:r>
            <a:r>
              <a:rPr lang="en-US" sz="2000" dirty="0" smtClean="0"/>
              <a:t> axis per unit time.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2667000"/>
            <a:ext cx="3080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Symbol" panose="05050102010706020507" pitchFamily="18" charset="2"/>
              </a:rPr>
              <a:t>a</a:t>
            </a:r>
            <a:r>
              <a:rPr lang="en-US" sz="2000" dirty="0"/>
              <a:t>-component of </a:t>
            </a:r>
            <a:r>
              <a:rPr lang="en-US" sz="2000" dirty="0" smtClean="0"/>
              <a:t>force on </a:t>
            </a:r>
            <a:r>
              <a:rPr lang="en-US" sz="2000" dirty="0" err="1" smtClean="0"/>
              <a:t>df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188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741" y="2995613"/>
            <a:ext cx="8601439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838200"/>
            <a:ext cx="472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a reference system in which </a:t>
            </a:r>
            <a:r>
              <a:rPr lang="en-US" dirty="0" err="1" smtClean="0"/>
              <a:t>dV</a:t>
            </a:r>
            <a:r>
              <a:rPr lang="en-US" dirty="0" smtClean="0"/>
              <a:t> is at rest.  Then Pascal’s law holds:</a:t>
            </a:r>
          </a:p>
          <a:p>
            <a:r>
              <a:rPr lang="en-US" dirty="0" smtClean="0"/>
              <a:t>“Pressure p applied to </a:t>
            </a:r>
            <a:r>
              <a:rPr lang="en-US" dirty="0" err="1" smtClean="0"/>
              <a:t>dV</a:t>
            </a:r>
            <a:r>
              <a:rPr lang="en-US" dirty="0" smtClean="0"/>
              <a:t> is transmitted equally in all directions and is everywhere perpendicular to the surface on which it acts.”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Momentum density = 0 for volume element at rest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3425" t="58594" r="37911"/>
          <a:stretch/>
        </p:blipFill>
        <p:spPr bwMode="auto">
          <a:xfrm>
            <a:off x="2819400" y="3028949"/>
            <a:ext cx="3381376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dV</a:t>
            </a:r>
            <a:r>
              <a:rPr lang="en-US" sz="2800" dirty="0" smtClean="0"/>
              <a:t> has energy density due to motion and interaction of its constituents, even though its velocity is zero</a:t>
            </a:r>
            <a:endParaRPr lang="en-US" sz="2800" dirty="0"/>
          </a:p>
        </p:txBody>
      </p:sp>
      <p:sp>
        <p:nvSpPr>
          <p:cNvPr id="4" name="Cube 3"/>
          <p:cNvSpPr/>
          <p:nvPr/>
        </p:nvSpPr>
        <p:spPr>
          <a:xfrm>
            <a:off x="152400" y="466725"/>
            <a:ext cx="3810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3" b="-1"/>
          <a:stretch/>
        </p:blipFill>
        <p:spPr bwMode="auto">
          <a:xfrm>
            <a:off x="2876550" y="2144494"/>
            <a:ext cx="1924050" cy="37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05400" y="1529447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Relativistic.  Velocity of particles in </a:t>
            </a:r>
            <a:r>
              <a:rPr lang="en-US" dirty="0" err="1" smtClean="0"/>
              <a:t>dV</a:t>
            </a:r>
            <a:r>
              <a:rPr lang="en-US" dirty="0" smtClean="0"/>
              <a:t> is not necessarily small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34"/>
          <a:stretch/>
        </p:blipFill>
        <p:spPr bwMode="auto">
          <a:xfrm>
            <a:off x="2819400" y="5486400"/>
            <a:ext cx="60007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52709" y="5410200"/>
            <a:ext cx="303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density</a:t>
            </a:r>
          </a:p>
          <a:p>
            <a:r>
              <a:rPr lang="en-US" dirty="0" smtClean="0"/>
              <a:t>(mass per unit proper volume)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43527" y="3396733"/>
            <a:ext cx="237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dV</a:t>
            </a:r>
            <a:r>
              <a:rPr lang="en-US" dirty="0" smtClean="0"/>
              <a:t> in its rest frame.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38462"/>
            <a:ext cx="14668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95650"/>
            <a:ext cx="914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4724400" y="1852612"/>
            <a:ext cx="247650" cy="32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Arbitrary reference frame:</a:t>
            </a:r>
            <a:br>
              <a:rPr lang="en-US" sz="2400" dirty="0" smtClean="0"/>
            </a:br>
            <a:r>
              <a:rPr lang="en-US" sz="2400" dirty="0" smtClean="0"/>
              <a:t>components of </a:t>
            </a:r>
            <a:r>
              <a:rPr lang="en-US" sz="2400" dirty="0" err="1" smtClean="0"/>
              <a:t>T</a:t>
            </a:r>
            <a:r>
              <a:rPr lang="en-US" sz="2400" baseline="30000" dirty="0" err="1" smtClean="0"/>
              <a:t>ik</a:t>
            </a:r>
            <a:r>
              <a:rPr lang="en-US" sz="2400" dirty="0" smtClean="0"/>
              <a:t> transform into </a:t>
            </a:r>
            <a:r>
              <a:rPr lang="en-US" sz="2400" dirty="0" smtClean="0"/>
              <a:t>combinations </a:t>
            </a:r>
            <a:r>
              <a:rPr lang="en-US" sz="2400" dirty="0" smtClean="0"/>
              <a:t>of each other</a:t>
            </a:r>
            <a:endParaRPr lang="en-US" sz="24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l="16107"/>
          <a:stretch/>
        </p:blipFill>
        <p:spPr bwMode="auto">
          <a:xfrm>
            <a:off x="2971800" y="2438400"/>
            <a:ext cx="3267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279032"/>
            <a:ext cx="1447800" cy="121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462302" y="5370493"/>
            <a:ext cx="6408741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Energy momentum tensor for macroscopic bodies</a:t>
            </a:r>
          </a:p>
          <a:p>
            <a:pPr algn="ctr"/>
            <a:r>
              <a:rPr lang="en-US" sz="3200" dirty="0" err="1" smtClean="0"/>
              <a:t>T</a:t>
            </a:r>
            <a:r>
              <a:rPr lang="en-US" sz="3200" baseline="-25000" dirty="0" err="1" smtClean="0"/>
              <a:t>i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 = (p + </a:t>
            </a:r>
            <a:r>
              <a:rPr lang="en-US" sz="3200" dirty="0" smtClean="0">
                <a:latin typeface="Symbol" pitchFamily="18" charset="2"/>
              </a:rPr>
              <a:t>e</a:t>
            </a:r>
            <a:r>
              <a:rPr lang="en-US" sz="3200" dirty="0" smtClean="0"/>
              <a:t>) </a:t>
            </a:r>
            <a:r>
              <a:rPr lang="en-US" sz="3200" dirty="0" err="1" smtClean="0"/>
              <a:t>u</a:t>
            </a:r>
            <a:r>
              <a:rPr lang="en-US" sz="3200" baseline="-25000" dirty="0" err="1" smtClean="0"/>
              <a:t>i</a:t>
            </a:r>
            <a:r>
              <a:rPr lang="en-US" sz="3200" baseline="-25000" dirty="0" smtClean="0"/>
              <a:t> </a:t>
            </a:r>
            <a:r>
              <a:rPr lang="en-US" sz="3200" dirty="0" err="1" smtClean="0"/>
              <a:t>u</a:t>
            </a:r>
            <a:r>
              <a:rPr lang="en-US" sz="3200" baseline="30000" dirty="0" err="1" smtClean="0"/>
              <a:t>k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– p </a:t>
            </a:r>
            <a:r>
              <a:rPr lang="en-US" sz="3200" dirty="0" err="1" smtClean="0">
                <a:latin typeface="Symbol" pitchFamily="18" charset="2"/>
              </a:rPr>
              <a:t>d</a:t>
            </a:r>
            <a:r>
              <a:rPr lang="en-US" sz="3200" baseline="-25000" dirty="0" err="1" smtClean="0"/>
              <a:t>i</a:t>
            </a:r>
            <a:r>
              <a:rPr lang="en-US" sz="3200" baseline="30000" dirty="0" err="1" smtClean="0"/>
              <a:t>k</a:t>
            </a:r>
            <a:endParaRPr lang="en-US" sz="32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676400"/>
            <a:ext cx="3125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</a:t>
            </a:r>
            <a:r>
              <a:rPr lang="en-US" sz="2000" baseline="30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smtClean="0"/>
              <a:t>4-velocity </a:t>
            </a:r>
            <a:r>
              <a:rPr lang="en-US" sz="2000" dirty="0" smtClean="0"/>
              <a:t>for </a:t>
            </a:r>
            <a:r>
              <a:rPr lang="en-US" sz="2000" dirty="0" err="1" smtClean="0"/>
              <a:t>dV</a:t>
            </a:r>
            <a:endParaRPr lang="en-US" sz="2000" dirty="0" smtClean="0"/>
          </a:p>
          <a:p>
            <a:r>
              <a:rPr lang="en-US" sz="2000" dirty="0" smtClean="0"/>
              <a:t>In rest frame of </a:t>
            </a:r>
            <a:r>
              <a:rPr lang="en-US" sz="2000" dirty="0" err="1" smtClean="0"/>
              <a:t>dV</a:t>
            </a:r>
            <a:r>
              <a:rPr lang="en-US" sz="2000" dirty="0" smtClean="0"/>
              <a:t>, </a:t>
            </a:r>
            <a:r>
              <a:rPr lang="en-US" sz="2000" dirty="0" err="1" smtClean="0"/>
              <a:t>u</a:t>
            </a:r>
            <a:r>
              <a:rPr lang="en-US" sz="2000" baseline="30000" dirty="0" err="1" smtClean="0"/>
              <a:t>i</a:t>
            </a:r>
            <a:r>
              <a:rPr lang="en-US" sz="2000" dirty="0" smtClean="0"/>
              <a:t> = (1,0)</a:t>
            </a:r>
          </a:p>
          <a:p>
            <a:r>
              <a:rPr lang="en-US" sz="2000" dirty="0" smtClean="0"/>
              <a:t>Then…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276600"/>
            <a:ext cx="3333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the 4-tensor that reduces to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79425" y="4724400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</a:t>
            </a:r>
            <a:r>
              <a:rPr lang="en-US" dirty="0" err="1" smtClean="0"/>
              <a:t>u</a:t>
            </a:r>
            <a:r>
              <a:rPr lang="en-US" baseline="30000" dirty="0" err="1" smtClean="0"/>
              <a:t>i</a:t>
            </a:r>
            <a:r>
              <a:rPr lang="en-US" dirty="0" smtClean="0"/>
              <a:t> = (1,0)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Energy density of a macroscopic body</a:t>
            </a:r>
            <a:endParaRPr lang="en-US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8932" t="23837" r="19830"/>
          <a:stretch/>
        </p:blipFill>
        <p:spPr bwMode="auto">
          <a:xfrm>
            <a:off x="933450" y="2990850"/>
            <a:ext cx="62293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239000" y="3124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Pressure,          not momentum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Energy flow vector for macroscopic body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2933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6099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62350"/>
            <a:ext cx="3305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4924425"/>
            <a:ext cx="1781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Stress tensor for macroscopic body</a:t>
            </a:r>
            <a:endParaRPr lang="en-US" sz="2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2162" t="20536"/>
          <a:stretch/>
        </p:blipFill>
        <p:spPr bwMode="auto">
          <a:xfrm>
            <a:off x="1123950" y="2943224"/>
            <a:ext cx="79438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403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Energy momentum tensor of macroscopic bodies</vt:lpstr>
      <vt:lpstr>Momentum flux through df = force on this surface element</vt:lpstr>
      <vt:lpstr>PowerPoint Presentation</vt:lpstr>
      <vt:lpstr>Momentum density = 0 for volume element at rest</vt:lpstr>
      <vt:lpstr>dV has energy density due to motion and interaction of its constituents, even though its velocity is zero</vt:lpstr>
      <vt:lpstr>Arbitrary reference frame: components of Tik transform into combinations of each other</vt:lpstr>
      <vt:lpstr>Energy density of a macroscopic body</vt:lpstr>
      <vt:lpstr>Energy flow vector for macroscopic body</vt:lpstr>
      <vt:lpstr>Stress tensor for macroscopic body</vt:lpstr>
      <vt:lpstr>Motion of dV as a whole for v&lt;&lt;c</vt:lpstr>
      <vt:lpstr>PowerPoint Presentation</vt:lpstr>
      <vt:lpstr>PowerPoint Presentation</vt:lpstr>
      <vt:lpstr>Trace of full energy-momentum tensor for macroscopic bodies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momentum tensor of macroscopic bodies</dc:title>
  <dc:creator>Your User Name</dc:creator>
  <cp:lastModifiedBy>Robert Peale</cp:lastModifiedBy>
  <cp:revision>19</cp:revision>
  <dcterms:created xsi:type="dcterms:W3CDTF">2013-10-13T14:19:28Z</dcterms:created>
  <dcterms:modified xsi:type="dcterms:W3CDTF">2015-10-22T17:06:40Z</dcterms:modified>
</cp:coreProperties>
</file>