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Default Extension="jpeg" ContentType="image/jpeg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Default Extension="pdf" ContentType="application/pd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Default Extension="tiff" ContentType="image/tiff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r:id="rId1"/>
  </p:sldMasterIdLst>
  <p:notesMasterIdLst>
    <p:notesMasterId r:id="rId26"/>
  </p:notesMasterIdLst>
  <p:handoutMasterIdLst>
    <p:handoutMasterId r:id="rId27"/>
  </p:handoutMasterIdLst>
  <p:sldIdLst>
    <p:sldId id="256" r:id="rId2"/>
    <p:sldId id="257" r:id="rId3"/>
    <p:sldId id="300" r:id="rId4"/>
    <p:sldId id="301" r:id="rId5"/>
    <p:sldId id="303" r:id="rId6"/>
    <p:sldId id="277" r:id="rId7"/>
    <p:sldId id="280" r:id="rId8"/>
    <p:sldId id="296" r:id="rId9"/>
    <p:sldId id="292" r:id="rId10"/>
    <p:sldId id="291" r:id="rId11"/>
    <p:sldId id="290" r:id="rId12"/>
    <p:sldId id="298" r:id="rId13"/>
    <p:sldId id="294" r:id="rId14"/>
    <p:sldId id="302" r:id="rId15"/>
    <p:sldId id="295" r:id="rId16"/>
    <p:sldId id="299" r:id="rId17"/>
    <p:sldId id="304" r:id="rId18"/>
    <p:sldId id="276" r:id="rId19"/>
    <p:sldId id="306" r:id="rId20"/>
    <p:sldId id="305" r:id="rId21"/>
    <p:sldId id="282" r:id="rId22"/>
    <p:sldId id="297" r:id="rId23"/>
    <p:sldId id="283" r:id="rId24"/>
    <p:sldId id="284" r:id="rId25"/>
  </p:sldIdLst>
  <p:sldSz cx="9144000" cy="6858000" type="screen4x3"/>
  <p:notesSz cx="7099300" cy="10234613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67B3E3"/>
    <a:srgbClr val="F6B9A9"/>
    <a:srgbClr val="E4EBF6"/>
    <a:srgbClr val="FFB8C8"/>
    <a:srgbClr val="FF7A93"/>
    <a:srgbClr val="BBFFC6"/>
    <a:srgbClr val="BBD89E"/>
    <a:srgbClr val="FBFFAB"/>
    <a:srgbClr val="FFFF66"/>
    <a:srgbClr val="EDF3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407" autoAdjust="0"/>
    <p:restoredTop sz="94609" autoAdjust="0"/>
  </p:normalViewPr>
  <p:slideViewPr>
    <p:cSldViewPr>
      <p:cViewPr varScale="1">
        <p:scale>
          <a:sx n="97" d="100"/>
          <a:sy n="97" d="100"/>
        </p:scale>
        <p:origin x="-68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wrap="square" lIns="95655" tIns="47828" rIns="95655" bIns="47828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wrap="square" lIns="95655" tIns="47828" rIns="95655" bIns="47828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128396E3-C310-B941-843C-FA43CF1A2A6F}" type="datetime1">
              <a:rPr lang="fr-FR"/>
              <a:pPr>
                <a:defRPr/>
              </a:pPr>
              <a:t>30/09/11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wrap="square" lIns="95655" tIns="47828" rIns="95655" bIns="47828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wrap="square" lIns="95655" tIns="47828" rIns="95655" bIns="47828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84BDE84E-CC4C-F64F-80F8-77544372AE6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wrap="square" lIns="95655" tIns="47828" rIns="95655" bIns="47828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wrap="square" lIns="95655" tIns="47828" rIns="95655" bIns="47828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BD09F6A5-65A7-104D-87CD-D127E3BE001E}" type="datetime1">
              <a:rPr lang="fr-FR"/>
              <a:pPr>
                <a:defRPr/>
              </a:pPr>
              <a:t>30/09/11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6512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655" tIns="47828" rIns="95655" bIns="47828" rtlCol="0" anchor="ctr"/>
          <a:lstStyle/>
          <a:p>
            <a:pPr lvl="0"/>
            <a:endParaRPr lang="fr-FR" noProof="0" smtClean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11200" y="4860925"/>
            <a:ext cx="5676900" cy="4605338"/>
          </a:xfrm>
          <a:prstGeom prst="rect">
            <a:avLst/>
          </a:prstGeom>
        </p:spPr>
        <p:txBody>
          <a:bodyPr vert="horz" wrap="square" lIns="95655" tIns="47828" rIns="95655" bIns="47828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wrap="square" lIns="95655" tIns="47828" rIns="95655" bIns="47828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wrap="square" lIns="95655" tIns="47828" rIns="95655" bIns="47828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D20D35CE-F6C9-2441-8785-4DA401BC680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0D35CE-F6C9-2441-8785-4DA401BC6806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0D35CE-F6C9-2441-8785-4DA401BC6806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0D35CE-F6C9-2441-8785-4DA401BC6806}" type="slidenum">
              <a:rPr lang="fr-FR" smtClean="0"/>
              <a:pPr>
                <a:defRPr/>
              </a:pPr>
              <a:t>15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2B7AD-36D8-B247-AB9D-C01C97848FD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325683-C0A0-0E45-9A3F-CBBE7A903BC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5C91B-84C4-1F4E-836F-7C3981B8E4D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6C25C2-9EF9-7C44-9D3C-E8BC8E14F60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C9C055-27B2-DD43-8530-F2FC2BC1D4B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54C3A-D7E9-474D-80E4-E158A79F3F3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7B167-2E48-0347-B78A-738EF0471FB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D5BE2C-05B2-754C-89B6-42D729E1838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3609A-7F01-7040-9E57-7B2D49FF605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035E5-7FB8-E742-B1FB-961CA85739E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4ED5C-206B-704C-B4E5-535C866C8F6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C21EFF5-C7F8-BE43-83CA-8F2D9069507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hyperlink" Target="mailto:pierre.beck@obs.ujf-grenoble.fr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jpeg"/><Relationship Id="rId10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df"/><Relationship Id="rId5" Type="http://schemas.openxmlformats.org/officeDocument/2006/relationships/image" Target="../media/image41.png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d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1.png"/><Relationship Id="rId5" Type="http://schemas.openxmlformats.org/officeDocument/2006/relationships/image" Target="../media/image48.pdf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d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df"/><Relationship Id="rId4" Type="http://schemas.openxmlformats.org/officeDocument/2006/relationships/image" Target="../media/image51.png"/><Relationship Id="rId5" Type="http://schemas.openxmlformats.org/officeDocument/2006/relationships/image" Target="../media/image26.pdf"/><Relationship Id="rId6" Type="http://schemas.openxmlformats.org/officeDocument/2006/relationships/image" Target="../media/image27.png"/><Relationship Id="rId7" Type="http://schemas.openxmlformats.org/officeDocument/2006/relationships/image" Target="../media/image42.pdf"/><Relationship Id="rId8" Type="http://schemas.openxmlformats.org/officeDocument/2006/relationships/image" Target="../media/image43.png"/><Relationship Id="rId9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0.pdf"/><Relationship Id="rId5" Type="http://schemas.openxmlformats.org/officeDocument/2006/relationships/image" Target="../media/image51.png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d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42.pdf"/><Relationship Id="rId5" Type="http://schemas.openxmlformats.org/officeDocument/2006/relationships/image" Target="../media/image43.png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d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df"/><Relationship Id="rId4" Type="http://schemas.openxmlformats.org/officeDocument/2006/relationships/image" Target="../media/image62.png"/><Relationship Id="rId5" Type="http://schemas.openxmlformats.org/officeDocument/2006/relationships/image" Target="../media/image63.pdf"/><Relationship Id="rId6" Type="http://schemas.openxmlformats.org/officeDocument/2006/relationships/image" Target="../media/image64.png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df"/><Relationship Id="rId4" Type="http://schemas.openxmlformats.org/officeDocument/2006/relationships/image" Target="../media/image9.png"/><Relationship Id="rId5" Type="http://schemas.openxmlformats.org/officeDocument/2006/relationships/image" Target="../media/image10.pdf"/><Relationship Id="rId6" Type="http://schemas.openxmlformats.org/officeDocument/2006/relationships/image" Target="../media/image11.png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d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d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d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tiff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d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df"/><Relationship Id="rId5" Type="http://schemas.openxmlformats.org/officeDocument/2006/relationships/image" Target="../media/image27.png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d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df"/><Relationship Id="rId4" Type="http://schemas.openxmlformats.org/officeDocument/2006/relationships/image" Target="../media/image15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ChangeArrowheads="1"/>
          </p:cNvSpPr>
          <p:nvPr/>
        </p:nvSpPr>
        <p:spPr bwMode="auto">
          <a:xfrm>
            <a:off x="1447800" y="914400"/>
            <a:ext cx="64008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r>
              <a:rPr lang="en-GB" sz="2400" b="1" dirty="0" smtClean="0">
                <a:latin typeface="Tahoma" charset="0"/>
              </a:rPr>
              <a:t>H</a:t>
            </a:r>
            <a:r>
              <a:rPr lang="en-GB" sz="2400" b="1" baseline="-25000" dirty="0" smtClean="0">
                <a:latin typeface="Tahoma" charset="0"/>
              </a:rPr>
              <a:t>2</a:t>
            </a:r>
            <a:r>
              <a:rPr lang="en-GB" sz="2400" b="1" dirty="0" smtClean="0">
                <a:latin typeface="Tahoma" charset="0"/>
              </a:rPr>
              <a:t>O and/or -OH </a:t>
            </a:r>
            <a:r>
              <a:rPr lang="en-GB" sz="2400" b="1" dirty="0">
                <a:latin typeface="Tahoma" charset="0"/>
              </a:rPr>
              <a:t>NIR signatures at the surface of dark asteroids</a:t>
            </a:r>
          </a:p>
        </p:txBody>
      </p:sp>
      <p:sp>
        <p:nvSpPr>
          <p:cNvPr id="15363" name="Rectangle 8"/>
          <p:cNvSpPr>
            <a:spLocks noChangeArrowheads="1"/>
          </p:cNvSpPr>
          <p:nvPr/>
        </p:nvSpPr>
        <p:spPr bwMode="auto">
          <a:xfrm>
            <a:off x="1447800" y="2133600"/>
            <a:ext cx="6705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r>
              <a:rPr lang="en-GB" sz="1600" b="1" u="sng" dirty="0"/>
              <a:t>P. Beck</a:t>
            </a:r>
            <a:r>
              <a:rPr lang="en-GB" sz="1600" b="1" baseline="30000" dirty="0"/>
              <a:t>1</a:t>
            </a:r>
            <a:r>
              <a:rPr lang="en-GB" sz="1600" b="1" dirty="0"/>
              <a:t>, E. Quirico</a:t>
            </a:r>
            <a:r>
              <a:rPr lang="en-GB" sz="1600" b="1" baseline="30000" dirty="0"/>
              <a:t>1</a:t>
            </a:r>
            <a:r>
              <a:rPr lang="en-GB" sz="1600" b="1" dirty="0"/>
              <a:t>, A. Pommerol</a:t>
            </a:r>
            <a:r>
              <a:rPr lang="en-GB" sz="1600" b="1" baseline="30000" dirty="0"/>
              <a:t>2</a:t>
            </a:r>
            <a:r>
              <a:rPr lang="en-GB" sz="1600" b="1" dirty="0"/>
              <a:t>, D. Sevestre</a:t>
            </a:r>
            <a:r>
              <a:rPr lang="en-GB" sz="1600" b="1" baseline="30000" dirty="0"/>
              <a:t>1</a:t>
            </a:r>
            <a:r>
              <a:rPr lang="en-GB" sz="1600" b="1" dirty="0"/>
              <a:t>, G. Montes-Hernandez</a:t>
            </a:r>
            <a:r>
              <a:rPr lang="en-GB" sz="1600" b="1" baseline="30000" dirty="0"/>
              <a:t>3</a:t>
            </a:r>
            <a:r>
              <a:rPr lang="en-GB" sz="1600" b="1" dirty="0"/>
              <a:t>,</a:t>
            </a:r>
            <a:r>
              <a:rPr lang="en-GB" sz="1600" b="1" dirty="0">
                <a:solidFill>
                  <a:srgbClr val="FF0000"/>
                </a:solidFill>
              </a:rPr>
              <a:t> </a:t>
            </a:r>
            <a:r>
              <a:rPr lang="en-GB" sz="1600" b="1" dirty="0"/>
              <a:t>B. </a:t>
            </a:r>
            <a:r>
              <a:rPr lang="en-GB" sz="1600" b="1" dirty="0" smtClean="0"/>
              <a:t>Schmitt</a:t>
            </a:r>
            <a:r>
              <a:rPr lang="en-GB" sz="1600" b="1" baseline="30000" dirty="0" smtClean="0"/>
              <a:t>1</a:t>
            </a:r>
            <a:r>
              <a:rPr lang="en-GB" sz="1600" b="1" dirty="0" smtClean="0"/>
              <a:t>,</a:t>
            </a:r>
            <a:r>
              <a:rPr lang="en-GB" sz="1600" b="1" dirty="0" smtClean="0">
                <a:solidFill>
                  <a:srgbClr val="FF0000"/>
                </a:solidFill>
              </a:rPr>
              <a:t> </a:t>
            </a:r>
            <a:r>
              <a:rPr lang="en-GB" sz="1600" b="1" dirty="0" smtClean="0">
                <a:solidFill>
                  <a:srgbClr val="000000"/>
                </a:solidFill>
              </a:rPr>
              <a:t>J</a:t>
            </a:r>
            <a:r>
              <a:rPr lang="en-GB" sz="1600" b="1" dirty="0" smtClean="0"/>
              <a:t>. Labbé</a:t>
            </a:r>
            <a:r>
              <a:rPr lang="en-GB" sz="1600" b="1" baseline="30000" dirty="0" smtClean="0"/>
              <a:t>1</a:t>
            </a:r>
            <a:r>
              <a:rPr lang="en-GB" sz="1600" b="1" dirty="0" smtClean="0"/>
              <a:t> </a:t>
            </a:r>
            <a:endParaRPr lang="en-GB" sz="1600" b="1" baseline="30000" dirty="0">
              <a:solidFill>
                <a:srgbClr val="FFC000"/>
              </a:solidFill>
            </a:endParaRPr>
          </a:p>
        </p:txBody>
      </p:sp>
      <p:sp>
        <p:nvSpPr>
          <p:cNvPr id="15364" name="Rectangle 9"/>
          <p:cNvSpPr>
            <a:spLocks noChangeArrowheads="1"/>
          </p:cNvSpPr>
          <p:nvPr/>
        </p:nvSpPr>
        <p:spPr bwMode="auto">
          <a:xfrm>
            <a:off x="1447800" y="3200400"/>
            <a:ext cx="59436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just"/>
            <a:r>
              <a:rPr lang="fr-FR" sz="1400" b="1" baseline="30000" dirty="0"/>
              <a:t>1</a:t>
            </a:r>
            <a:r>
              <a:rPr lang="fr-FR" sz="1400" b="1" dirty="0"/>
              <a:t>Université de </a:t>
            </a:r>
            <a:r>
              <a:rPr lang="fr-FR" sz="1400" b="1" dirty="0" smtClean="0"/>
              <a:t>Grenoble, Institut </a:t>
            </a:r>
            <a:r>
              <a:rPr lang="fr-FR" sz="1400" b="1" dirty="0"/>
              <a:t>de Planétologie et d’Astrophysique OSUG, UJF/CNRS, Grenoble </a:t>
            </a:r>
            <a:r>
              <a:rPr lang="fr-FR" sz="1400" b="1" dirty="0" smtClean="0"/>
              <a:t>France. </a:t>
            </a:r>
            <a:r>
              <a:rPr lang="en-US" sz="1400" dirty="0" smtClean="0">
                <a:hlinkClick r:id="rId2"/>
              </a:rPr>
              <a:t>pierre.beck@obs.ujf-grenoble.fr</a:t>
            </a:r>
            <a:r>
              <a:rPr lang="en-US" sz="1400" dirty="0" smtClean="0"/>
              <a:t>.</a:t>
            </a:r>
            <a:endParaRPr lang="fr-FR" sz="1400" b="1" dirty="0" smtClean="0"/>
          </a:p>
          <a:p>
            <a:pPr algn="just"/>
            <a:r>
              <a:rPr lang="fr-FR" sz="1400" b="1" baseline="30000" dirty="0" smtClean="0"/>
              <a:t>2</a:t>
            </a:r>
            <a:r>
              <a:rPr lang="en-GB" sz="1400" b="1" dirty="0" err="1" smtClean="0"/>
              <a:t>Physikalisches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Institut</a:t>
            </a:r>
            <a:r>
              <a:rPr lang="en-GB" sz="1400" b="1" dirty="0" smtClean="0"/>
              <a:t>, </a:t>
            </a:r>
            <a:r>
              <a:rPr lang="en-GB" sz="1400" b="1" dirty="0" err="1" smtClean="0"/>
              <a:t>Universität</a:t>
            </a:r>
            <a:r>
              <a:rPr lang="en-GB" sz="1400" b="1" dirty="0" smtClean="0"/>
              <a:t> Bern. </a:t>
            </a:r>
            <a:r>
              <a:rPr lang="en-GB" sz="1400" b="1" dirty="0" err="1" smtClean="0"/>
              <a:t>Sidlerstrasse</a:t>
            </a:r>
            <a:r>
              <a:rPr lang="en-GB" sz="1400" b="1" dirty="0" smtClean="0"/>
              <a:t> 5, CH-3012 Bern, Switzerland. </a:t>
            </a:r>
            <a:r>
              <a:rPr lang="fr-FR" sz="1400" b="1" dirty="0" smtClean="0"/>
              <a:t> </a:t>
            </a:r>
          </a:p>
          <a:p>
            <a:pPr algn="just"/>
            <a:r>
              <a:rPr lang="fr-FR" sz="1400" b="1" baseline="30000" dirty="0" smtClean="0"/>
              <a:t>3</a:t>
            </a:r>
            <a:r>
              <a:rPr lang="fr-FR" sz="1400" b="1" dirty="0" smtClean="0"/>
              <a:t>Université </a:t>
            </a:r>
            <a:r>
              <a:rPr lang="fr-FR" sz="1400" b="1" dirty="0"/>
              <a:t>de Grenoble,</a:t>
            </a:r>
            <a:r>
              <a:rPr lang="fr-FR" sz="1400" b="1" dirty="0" smtClean="0"/>
              <a:t> Institut des Sciences de la Terre, </a:t>
            </a:r>
            <a:r>
              <a:rPr lang="fr-FR" sz="1400" b="1" dirty="0"/>
              <a:t>OSUG, UJF/CNRS, Grenoble France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rcRect l="15607" r="18754"/>
          <a:stretch>
            <a:fillRect/>
          </a:stretch>
        </p:blipFill>
        <p:spPr>
          <a:xfrm>
            <a:off x="152400" y="5486400"/>
            <a:ext cx="1066800" cy="114909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rcRect l="28870" t="21374" r="2350" b="23663"/>
          <a:stretch>
            <a:fillRect/>
          </a:stretch>
        </p:blipFill>
        <p:spPr>
          <a:xfrm>
            <a:off x="5105400" y="5486400"/>
            <a:ext cx="3581400" cy="13716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rcRect l="11966" r="12247"/>
          <a:stretch>
            <a:fillRect/>
          </a:stretch>
        </p:blipFill>
        <p:spPr>
          <a:xfrm>
            <a:off x="1600200" y="5431116"/>
            <a:ext cx="1447800" cy="135068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2713" y="5562600"/>
            <a:ext cx="1455487" cy="1155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990600" y="304800"/>
            <a:ext cx="3352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defRPr/>
            </a:pPr>
            <a:r>
              <a:rPr lang="fr-FR" sz="2400" b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Geothite</a:t>
            </a:r>
            <a:r>
              <a:rPr lang="fr-FR" sz="24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synthesis</a:t>
            </a:r>
            <a:endParaRPr lang="fr-FR" sz="2400" b="1" dirty="0"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415" y="1052633"/>
            <a:ext cx="1995892" cy="144368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8815" y="1052633"/>
            <a:ext cx="2010274" cy="1448801"/>
          </a:xfrm>
          <a:prstGeom prst="rect">
            <a:avLst/>
          </a:prstGeom>
        </p:spPr>
      </p:pic>
      <p:pic>
        <p:nvPicPr>
          <p:cNvPr id="9" name="Picture 9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0" y="1066800"/>
            <a:ext cx="3657600" cy="28731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26999" dir="2700000" algn="ctr" rotWithShape="0">
              <a:schemeClr val="bg2">
                <a:alpha val="75000"/>
              </a:schemeClr>
            </a:outerShdw>
          </a:effectLst>
        </p:spPr>
      </p:pic>
      <p:pic>
        <p:nvPicPr>
          <p:cNvPr id="10" name="Imag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57800" y="4191000"/>
            <a:ext cx="3200400" cy="240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334000" y="304800"/>
            <a:ext cx="3048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defRPr/>
            </a:pPr>
            <a:r>
              <a:rPr lang="fr-FR" sz="24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NIR </a:t>
            </a:r>
            <a:r>
              <a:rPr lang="fr-FR" sz="2400" b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spectroscopy</a:t>
            </a:r>
            <a:endParaRPr lang="fr-FR" sz="2400" b="1" dirty="0"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</a:endParaRPr>
          </a:p>
        </p:txBody>
      </p:sp>
      <p:sp>
        <p:nvSpPr>
          <p:cNvPr id="11" name="ZoneTexte 3"/>
          <p:cNvSpPr txBox="1">
            <a:spLocks noChangeArrowheads="1"/>
          </p:cNvSpPr>
          <p:nvPr/>
        </p:nvSpPr>
        <p:spPr bwMode="auto">
          <a:xfrm>
            <a:off x="457200" y="6019800"/>
            <a:ext cx="33528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1300" b="1" dirty="0" err="1" smtClean="0"/>
              <a:t>Montes-Hernandez</a:t>
            </a:r>
            <a:r>
              <a:rPr lang="fr-FR" sz="1300" b="1" dirty="0" smtClean="0"/>
              <a:t> et al., </a:t>
            </a:r>
            <a:r>
              <a:rPr lang="fr-FR" sz="1300" b="1" i="1" dirty="0" smtClean="0"/>
              <a:t>J. Crystal </a:t>
            </a:r>
            <a:r>
              <a:rPr lang="fr-FR" sz="1300" b="1" i="1" dirty="0" err="1" smtClean="0"/>
              <a:t>Growth</a:t>
            </a:r>
            <a:r>
              <a:rPr lang="fr-FR" sz="1300" b="1" i="1" dirty="0" smtClean="0"/>
              <a:t>  and Design</a:t>
            </a:r>
            <a:r>
              <a:rPr lang="fr-FR" sz="1300" b="1" dirty="0" smtClean="0"/>
              <a:t> (2011)</a:t>
            </a:r>
            <a:endParaRPr lang="fr-FR" sz="1300" b="1" dirty="0"/>
          </a:p>
        </p:txBody>
      </p:sp>
      <p:sp>
        <p:nvSpPr>
          <p:cNvPr id="12" name="Rectangle 11"/>
          <p:cNvSpPr/>
          <p:nvPr/>
        </p:nvSpPr>
        <p:spPr>
          <a:xfrm>
            <a:off x="340489" y="2590800"/>
            <a:ext cx="3810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 </a:t>
            </a:r>
            <a:r>
              <a:rPr lang="fr-FR" dirty="0" err="1" smtClean="0"/>
              <a:t>Synthesis</a:t>
            </a:r>
            <a:r>
              <a:rPr lang="fr-FR" dirty="0" smtClean="0"/>
              <a:t> by </a:t>
            </a:r>
            <a:r>
              <a:rPr lang="fr-FR" dirty="0" err="1" smtClean="0"/>
              <a:t>chemical</a:t>
            </a:r>
            <a:r>
              <a:rPr lang="fr-FR" dirty="0" smtClean="0"/>
              <a:t> </a:t>
            </a:r>
            <a:r>
              <a:rPr lang="fr-FR" dirty="0" err="1" smtClean="0"/>
              <a:t>reaction</a:t>
            </a:r>
            <a:r>
              <a:rPr lang="fr-FR" dirty="0" smtClean="0"/>
              <a:t> </a:t>
            </a:r>
            <a:r>
              <a:rPr lang="fr-FR" dirty="0" err="1" smtClean="0"/>
              <a:t>between</a:t>
            </a:r>
            <a:r>
              <a:rPr lang="fr-FR" dirty="0" smtClean="0"/>
              <a:t> </a:t>
            </a:r>
            <a:r>
              <a:rPr lang="fr-FR" dirty="0" err="1" smtClean="0"/>
              <a:t>NaOH</a:t>
            </a:r>
            <a:r>
              <a:rPr lang="fr-FR" dirty="0" smtClean="0"/>
              <a:t> and Fe(NO)</a:t>
            </a:r>
            <a:r>
              <a:rPr lang="fr-FR" baseline="-25000" dirty="0" smtClean="0"/>
              <a:t>3</a:t>
            </a:r>
            <a:r>
              <a:rPr lang="fr-FR" dirty="0" smtClean="0"/>
              <a:t>  </a:t>
            </a:r>
            <a:r>
              <a:rPr lang="fr-FR" dirty="0" err="1" smtClean="0"/>
              <a:t>under</a:t>
            </a:r>
            <a:endParaRPr lang="fr-FR" dirty="0" smtClean="0"/>
          </a:p>
          <a:p>
            <a:r>
              <a:rPr lang="fr-FR" dirty="0" smtClean="0"/>
              <a:t>hydrothermal conditions (70°C).</a:t>
            </a:r>
            <a:endParaRPr lang="fr-FR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3733800"/>
            <a:ext cx="3483484" cy="2260600"/>
          </a:xfrm>
          <a:prstGeom prst="rect">
            <a:avLst/>
          </a:prstGeom>
        </p:spPr>
      </p:pic>
      <p:sp>
        <p:nvSpPr>
          <p:cNvPr id="14" name="ZoneTexte 3"/>
          <p:cNvSpPr txBox="1">
            <a:spLocks noChangeArrowheads="1"/>
          </p:cNvSpPr>
          <p:nvPr/>
        </p:nvSpPr>
        <p:spPr bwMode="auto">
          <a:xfrm>
            <a:off x="5105400" y="838200"/>
            <a:ext cx="3352800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1300" b="1" dirty="0" err="1" smtClean="0"/>
              <a:t>Brissaud</a:t>
            </a:r>
            <a:r>
              <a:rPr lang="fr-FR" sz="1300" b="1" dirty="0" smtClean="0"/>
              <a:t> et al., </a:t>
            </a:r>
            <a:r>
              <a:rPr lang="fr-FR" sz="1300" b="1" i="1" dirty="0" err="1" smtClean="0"/>
              <a:t>Applied</a:t>
            </a:r>
            <a:r>
              <a:rPr lang="fr-FR" sz="1300" b="1" i="1" dirty="0" smtClean="0"/>
              <a:t> </a:t>
            </a:r>
            <a:r>
              <a:rPr lang="fr-FR" sz="1300" b="1" i="1" dirty="0" err="1" smtClean="0"/>
              <a:t>Optics</a:t>
            </a:r>
            <a:r>
              <a:rPr lang="fr-FR" sz="1300" b="1" i="1" dirty="0" smtClean="0"/>
              <a:t> </a:t>
            </a:r>
            <a:r>
              <a:rPr lang="fr-FR" sz="1300" b="1" dirty="0" smtClean="0"/>
              <a:t>(2004)</a:t>
            </a:r>
            <a:endParaRPr lang="fr-FR" sz="1300" b="1" dirty="0"/>
          </a:p>
        </p:txBody>
      </p:sp>
      <p:sp>
        <p:nvSpPr>
          <p:cNvPr id="15" name="ZoneTexte 3"/>
          <p:cNvSpPr txBox="1">
            <a:spLocks noChangeArrowheads="1"/>
          </p:cNvSpPr>
          <p:nvPr/>
        </p:nvSpPr>
        <p:spPr bwMode="auto">
          <a:xfrm>
            <a:off x="6248400" y="6565612"/>
            <a:ext cx="3352800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1300" b="1" dirty="0" smtClean="0"/>
              <a:t>Pommerol et al. </a:t>
            </a:r>
            <a:r>
              <a:rPr lang="fr-FR" sz="1300" b="1" i="1" dirty="0" err="1" smtClean="0"/>
              <a:t>Icarus</a:t>
            </a:r>
            <a:r>
              <a:rPr lang="fr-FR" sz="1300" b="1" i="1" dirty="0" smtClean="0"/>
              <a:t> </a:t>
            </a:r>
            <a:r>
              <a:rPr lang="fr-FR" sz="1300" b="1" dirty="0" smtClean="0"/>
              <a:t>(2009)</a:t>
            </a:r>
            <a:endParaRPr lang="fr-FR" sz="1300" b="1" dirty="0"/>
          </a:p>
        </p:txBody>
      </p:sp>
      <p:grpSp>
        <p:nvGrpSpPr>
          <p:cNvPr id="16" name="Grouper 15"/>
          <p:cNvGrpSpPr/>
          <p:nvPr/>
        </p:nvGrpSpPr>
        <p:grpSpPr>
          <a:xfrm>
            <a:off x="4953000" y="1066800"/>
            <a:ext cx="3886200" cy="2819400"/>
            <a:chOff x="1295400" y="1066799"/>
            <a:chExt cx="7100807" cy="5105401"/>
          </a:xfrm>
        </p:grpSpPr>
        <p:pic>
          <p:nvPicPr>
            <p:cNvPr id="17" name="Picture 5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295400" y="1219200"/>
              <a:ext cx="6705600" cy="49530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26999" dir="2700000" algn="ctr" rotWithShape="0">
                <a:schemeClr val="bg2">
                  <a:alpha val="75000"/>
                </a:schemeClr>
              </a:outerShdw>
            </a:effectLst>
          </p:spPr>
        </p:pic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29400" y="1066799"/>
              <a:ext cx="1766807" cy="1250899"/>
            </a:xfrm>
            <a:prstGeom prst="rect">
              <a:avLst/>
            </a:prstGeom>
          </p:spPr>
        </p:pic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8"/>
            <a:srcRect l="1839" t="22653" r="8131" b="45500"/>
            <a:stretch>
              <a:fillRect/>
            </a:stretch>
          </p:blipFill>
          <p:spPr>
            <a:xfrm rot="18634262">
              <a:off x="3633652" y="1770910"/>
              <a:ext cx="2247135" cy="1063405"/>
            </a:xfrm>
            <a:prstGeom prst="rect">
              <a:avLst/>
            </a:prstGeom>
          </p:spPr>
        </p:pic>
        <p:sp>
          <p:nvSpPr>
            <p:cNvPr id="20" name="Forme libre 19"/>
            <p:cNvSpPr/>
            <p:nvPr/>
          </p:nvSpPr>
          <p:spPr>
            <a:xfrm>
              <a:off x="4495800" y="3657600"/>
              <a:ext cx="2374900" cy="1600200"/>
            </a:xfrm>
            <a:custGeom>
              <a:avLst/>
              <a:gdLst>
                <a:gd name="connsiteX0" fmla="*/ 415965 w 5026065"/>
                <a:gd name="connsiteY0" fmla="*/ 1409700 h 3835400"/>
                <a:gd name="connsiteX1" fmla="*/ 771565 w 5026065"/>
                <a:gd name="connsiteY1" fmla="*/ 850900 h 3835400"/>
                <a:gd name="connsiteX2" fmla="*/ 822365 w 5026065"/>
                <a:gd name="connsiteY2" fmla="*/ 800100 h 3835400"/>
                <a:gd name="connsiteX3" fmla="*/ 847765 w 5026065"/>
                <a:gd name="connsiteY3" fmla="*/ 736600 h 3835400"/>
                <a:gd name="connsiteX4" fmla="*/ 898565 w 5026065"/>
                <a:gd name="connsiteY4" fmla="*/ 635000 h 3835400"/>
                <a:gd name="connsiteX5" fmla="*/ 936665 w 5026065"/>
                <a:gd name="connsiteY5" fmla="*/ 508000 h 3835400"/>
                <a:gd name="connsiteX6" fmla="*/ 962065 w 5026065"/>
                <a:gd name="connsiteY6" fmla="*/ 482600 h 3835400"/>
                <a:gd name="connsiteX7" fmla="*/ 1241465 w 5026065"/>
                <a:gd name="connsiteY7" fmla="*/ 355600 h 3835400"/>
                <a:gd name="connsiteX8" fmla="*/ 1647865 w 5026065"/>
                <a:gd name="connsiteY8" fmla="*/ 381000 h 3835400"/>
                <a:gd name="connsiteX9" fmla="*/ 2066965 w 5026065"/>
                <a:gd name="connsiteY9" fmla="*/ 266700 h 3835400"/>
                <a:gd name="connsiteX10" fmla="*/ 2308265 w 5026065"/>
                <a:gd name="connsiteY10" fmla="*/ 228600 h 3835400"/>
                <a:gd name="connsiteX11" fmla="*/ 2536865 w 5026065"/>
                <a:gd name="connsiteY11" fmla="*/ 203200 h 3835400"/>
                <a:gd name="connsiteX12" fmla="*/ 2828965 w 5026065"/>
                <a:gd name="connsiteY12" fmla="*/ 228600 h 3835400"/>
                <a:gd name="connsiteX13" fmla="*/ 3375065 w 5026065"/>
                <a:gd name="connsiteY13" fmla="*/ 63500 h 3835400"/>
                <a:gd name="connsiteX14" fmla="*/ 3476665 w 5026065"/>
                <a:gd name="connsiteY14" fmla="*/ 63500 h 3835400"/>
                <a:gd name="connsiteX15" fmla="*/ 3743365 w 5026065"/>
                <a:gd name="connsiteY15" fmla="*/ 25400 h 3835400"/>
                <a:gd name="connsiteX16" fmla="*/ 4086265 w 5026065"/>
                <a:gd name="connsiteY16" fmla="*/ 0 h 3835400"/>
                <a:gd name="connsiteX17" fmla="*/ 4327565 w 5026065"/>
                <a:gd name="connsiteY17" fmla="*/ 38100 h 3835400"/>
                <a:gd name="connsiteX18" fmla="*/ 4454565 w 5026065"/>
                <a:gd name="connsiteY18" fmla="*/ 165100 h 3835400"/>
                <a:gd name="connsiteX19" fmla="*/ 4556165 w 5026065"/>
                <a:gd name="connsiteY19" fmla="*/ 292100 h 3835400"/>
                <a:gd name="connsiteX20" fmla="*/ 4568865 w 5026065"/>
                <a:gd name="connsiteY20" fmla="*/ 406400 h 3835400"/>
                <a:gd name="connsiteX21" fmla="*/ 4683165 w 5026065"/>
                <a:gd name="connsiteY21" fmla="*/ 495300 h 3835400"/>
                <a:gd name="connsiteX22" fmla="*/ 4810165 w 5026065"/>
                <a:gd name="connsiteY22" fmla="*/ 698500 h 3835400"/>
                <a:gd name="connsiteX23" fmla="*/ 5013365 w 5026065"/>
                <a:gd name="connsiteY23" fmla="*/ 1155700 h 3835400"/>
                <a:gd name="connsiteX24" fmla="*/ 5026065 w 5026065"/>
                <a:gd name="connsiteY24" fmla="*/ 1295400 h 3835400"/>
                <a:gd name="connsiteX25" fmla="*/ 4949865 w 5026065"/>
                <a:gd name="connsiteY25" fmla="*/ 1473200 h 3835400"/>
                <a:gd name="connsiteX26" fmla="*/ 4937165 w 5026065"/>
                <a:gd name="connsiteY26" fmla="*/ 1612900 h 3835400"/>
                <a:gd name="connsiteX27" fmla="*/ 4911765 w 5026065"/>
                <a:gd name="connsiteY27" fmla="*/ 1854200 h 3835400"/>
                <a:gd name="connsiteX28" fmla="*/ 4797465 w 5026065"/>
                <a:gd name="connsiteY28" fmla="*/ 2146300 h 3835400"/>
                <a:gd name="connsiteX29" fmla="*/ 4683165 w 5026065"/>
                <a:gd name="connsiteY29" fmla="*/ 2336800 h 3835400"/>
                <a:gd name="connsiteX30" fmla="*/ 4568865 w 5026065"/>
                <a:gd name="connsiteY30" fmla="*/ 2616200 h 3835400"/>
                <a:gd name="connsiteX31" fmla="*/ 4391065 w 5026065"/>
                <a:gd name="connsiteY31" fmla="*/ 2921000 h 3835400"/>
                <a:gd name="connsiteX32" fmla="*/ 4213265 w 5026065"/>
                <a:gd name="connsiteY32" fmla="*/ 3009900 h 3835400"/>
                <a:gd name="connsiteX33" fmla="*/ 4010065 w 5026065"/>
                <a:gd name="connsiteY33" fmla="*/ 3429000 h 3835400"/>
                <a:gd name="connsiteX34" fmla="*/ 3844965 w 5026065"/>
                <a:gd name="connsiteY34" fmla="*/ 3733800 h 3835400"/>
                <a:gd name="connsiteX35" fmla="*/ 3667165 w 5026065"/>
                <a:gd name="connsiteY35" fmla="*/ 3771900 h 3835400"/>
                <a:gd name="connsiteX36" fmla="*/ 3400465 w 5026065"/>
                <a:gd name="connsiteY36" fmla="*/ 3810000 h 3835400"/>
                <a:gd name="connsiteX37" fmla="*/ 3184565 w 5026065"/>
                <a:gd name="connsiteY37" fmla="*/ 3835400 h 3835400"/>
                <a:gd name="connsiteX38" fmla="*/ 1685965 w 5026065"/>
                <a:gd name="connsiteY38" fmla="*/ 3822700 h 3835400"/>
                <a:gd name="connsiteX39" fmla="*/ 1647865 w 5026065"/>
                <a:gd name="connsiteY39" fmla="*/ 3632200 h 3835400"/>
                <a:gd name="connsiteX40" fmla="*/ 1571665 w 5026065"/>
                <a:gd name="connsiteY40" fmla="*/ 3416300 h 3835400"/>
                <a:gd name="connsiteX41" fmla="*/ 1127165 w 5026065"/>
                <a:gd name="connsiteY41" fmla="*/ 3200400 h 3835400"/>
                <a:gd name="connsiteX42" fmla="*/ 1127165 w 5026065"/>
                <a:gd name="connsiteY42" fmla="*/ 3035300 h 3835400"/>
                <a:gd name="connsiteX43" fmla="*/ 847765 w 5026065"/>
                <a:gd name="connsiteY43" fmla="*/ 2603500 h 3835400"/>
                <a:gd name="connsiteX44" fmla="*/ 225465 w 5026065"/>
                <a:gd name="connsiteY44" fmla="*/ 2235200 h 3835400"/>
                <a:gd name="connsiteX45" fmla="*/ 111165 w 5026065"/>
                <a:gd name="connsiteY45" fmla="*/ 1968500 h 3835400"/>
                <a:gd name="connsiteX46" fmla="*/ 85765 w 5026065"/>
                <a:gd name="connsiteY46" fmla="*/ 1727200 h 383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5026065" h="3835400">
                  <a:moveTo>
                    <a:pt x="415965" y="1409700"/>
                  </a:moveTo>
                  <a:cubicBezTo>
                    <a:pt x="534498" y="1223433"/>
                    <a:pt x="649096" y="1034603"/>
                    <a:pt x="771565" y="850900"/>
                  </a:cubicBezTo>
                  <a:cubicBezTo>
                    <a:pt x="784849" y="830975"/>
                    <a:pt x="809081" y="820025"/>
                    <a:pt x="822365" y="800100"/>
                  </a:cubicBezTo>
                  <a:cubicBezTo>
                    <a:pt x="835011" y="781132"/>
                    <a:pt x="838212" y="757299"/>
                    <a:pt x="847765" y="736600"/>
                  </a:cubicBezTo>
                  <a:cubicBezTo>
                    <a:pt x="863632" y="702221"/>
                    <a:pt x="889382" y="671734"/>
                    <a:pt x="898565" y="635000"/>
                  </a:cubicBezTo>
                  <a:cubicBezTo>
                    <a:pt x="904321" y="611978"/>
                    <a:pt x="926358" y="518307"/>
                    <a:pt x="936665" y="508000"/>
                  </a:cubicBezTo>
                  <a:lnTo>
                    <a:pt x="962065" y="482600"/>
                  </a:lnTo>
                  <a:lnTo>
                    <a:pt x="1241465" y="355600"/>
                  </a:lnTo>
                  <a:lnTo>
                    <a:pt x="1647865" y="381000"/>
                  </a:lnTo>
                  <a:lnTo>
                    <a:pt x="2066965" y="266700"/>
                  </a:lnTo>
                  <a:lnTo>
                    <a:pt x="2308265" y="228600"/>
                  </a:lnTo>
                  <a:lnTo>
                    <a:pt x="2536865" y="203200"/>
                  </a:lnTo>
                  <a:lnTo>
                    <a:pt x="2828965" y="228600"/>
                  </a:lnTo>
                  <a:lnTo>
                    <a:pt x="3375065" y="63500"/>
                  </a:lnTo>
                  <a:lnTo>
                    <a:pt x="3476665" y="63500"/>
                  </a:lnTo>
                  <a:lnTo>
                    <a:pt x="3743365" y="25400"/>
                  </a:lnTo>
                  <a:lnTo>
                    <a:pt x="4086265" y="0"/>
                  </a:lnTo>
                  <a:lnTo>
                    <a:pt x="4327565" y="38100"/>
                  </a:lnTo>
                  <a:lnTo>
                    <a:pt x="4454565" y="165100"/>
                  </a:lnTo>
                  <a:cubicBezTo>
                    <a:pt x="4558977" y="282564"/>
                    <a:pt x="4556165" y="228424"/>
                    <a:pt x="4556165" y="292100"/>
                  </a:cubicBezTo>
                  <a:lnTo>
                    <a:pt x="4568865" y="406400"/>
                  </a:lnTo>
                  <a:lnTo>
                    <a:pt x="4683165" y="495300"/>
                  </a:lnTo>
                  <a:lnTo>
                    <a:pt x="4810165" y="698500"/>
                  </a:lnTo>
                  <a:lnTo>
                    <a:pt x="5013365" y="1155700"/>
                  </a:lnTo>
                  <a:lnTo>
                    <a:pt x="5026065" y="1295400"/>
                  </a:lnTo>
                  <a:lnTo>
                    <a:pt x="4949865" y="1473200"/>
                  </a:lnTo>
                  <a:lnTo>
                    <a:pt x="4937165" y="1612900"/>
                  </a:lnTo>
                  <a:lnTo>
                    <a:pt x="4911765" y="1854200"/>
                  </a:lnTo>
                  <a:lnTo>
                    <a:pt x="4797465" y="2146300"/>
                  </a:lnTo>
                  <a:lnTo>
                    <a:pt x="4683165" y="2336800"/>
                  </a:lnTo>
                  <a:lnTo>
                    <a:pt x="4568865" y="2616200"/>
                  </a:lnTo>
                  <a:lnTo>
                    <a:pt x="4391065" y="2921000"/>
                  </a:lnTo>
                  <a:cubicBezTo>
                    <a:pt x="4222238" y="3011907"/>
                    <a:pt x="4288469" y="3009900"/>
                    <a:pt x="4213265" y="3009900"/>
                  </a:cubicBezTo>
                  <a:lnTo>
                    <a:pt x="4010065" y="3429000"/>
                  </a:lnTo>
                  <a:lnTo>
                    <a:pt x="3844965" y="3733800"/>
                  </a:lnTo>
                  <a:lnTo>
                    <a:pt x="3667165" y="3771900"/>
                  </a:lnTo>
                  <a:lnTo>
                    <a:pt x="3400465" y="3810000"/>
                  </a:lnTo>
                  <a:lnTo>
                    <a:pt x="3184565" y="3835400"/>
                  </a:lnTo>
                  <a:lnTo>
                    <a:pt x="1685965" y="3822700"/>
                  </a:lnTo>
                  <a:cubicBezTo>
                    <a:pt x="1633520" y="3639144"/>
                    <a:pt x="1591580" y="3688485"/>
                    <a:pt x="1647865" y="3632200"/>
                  </a:cubicBezTo>
                  <a:lnTo>
                    <a:pt x="1571665" y="3416300"/>
                  </a:lnTo>
                  <a:lnTo>
                    <a:pt x="1127165" y="3200400"/>
                  </a:lnTo>
                  <a:lnTo>
                    <a:pt x="1127165" y="3035300"/>
                  </a:lnTo>
                  <a:lnTo>
                    <a:pt x="847765" y="2603500"/>
                  </a:lnTo>
                  <a:lnTo>
                    <a:pt x="225465" y="2235200"/>
                  </a:lnTo>
                  <a:cubicBezTo>
                    <a:pt x="96645" y="1964678"/>
                    <a:pt x="0" y="1968500"/>
                    <a:pt x="111165" y="1968500"/>
                  </a:cubicBezTo>
                  <a:lnTo>
                    <a:pt x="85765" y="1727200"/>
                  </a:lnTo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2" name="Imag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971800" y="3733800"/>
            <a:ext cx="917072" cy="11303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3048000" y="3810000"/>
            <a:ext cx="72724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5000" dirty="0" smtClean="0">
                <a:solidFill>
                  <a:srgbClr val="FFFFFF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fr-FR" sz="50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90600" y="0"/>
            <a:ext cx="8153400" cy="882316"/>
          </a:xfrm>
          <a:prstGeom prst="rect">
            <a:avLst/>
          </a:prstGeom>
          <a:solidFill>
            <a:srgbClr val="178C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905000" y="76200"/>
            <a:ext cx="69342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" dist="127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>
              <a:defRPr/>
            </a:pPr>
            <a:r>
              <a:rPr lang="fr-FR" sz="3200" b="1" dirty="0" smtClean="0">
                <a:solidFill>
                  <a:srgbClr val="FFFFFF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ahoma" charset="0"/>
              </a:rPr>
              <a:t>NIR </a:t>
            </a:r>
            <a:r>
              <a:rPr lang="fr-FR" sz="3200" b="1" dirty="0" err="1" smtClean="0">
                <a:solidFill>
                  <a:srgbClr val="FFFFFF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ahoma" charset="0"/>
              </a:rPr>
              <a:t>spectrum</a:t>
            </a:r>
            <a:r>
              <a:rPr lang="fr-FR" sz="3200" b="1" dirty="0" smtClean="0">
                <a:solidFill>
                  <a:srgbClr val="FFFFFF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ahoma" charset="0"/>
              </a:rPr>
              <a:t> of goethite</a:t>
            </a:r>
            <a:endParaRPr lang="fr-FR" sz="3200" b="1" dirty="0">
              <a:solidFill>
                <a:srgbClr val="FFFFFF"/>
              </a:solidFill>
              <a:effectLst>
                <a:outerShdw blurRad="50800" dist="12700" dir="2700000">
                  <a:srgbClr val="000000">
                    <a:alpha val="43000"/>
                  </a:srgbClr>
                </a:outerShdw>
              </a:effectLst>
              <a:latin typeface="Tahoma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rcRect t="79249" r="2191"/>
          <a:stretch>
            <a:fillRect/>
          </a:stretch>
        </p:blipFill>
        <p:spPr>
          <a:xfrm>
            <a:off x="304800" y="6333067"/>
            <a:ext cx="5291667" cy="28155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72000" y="1828800"/>
            <a:ext cx="457200" cy="2438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914400" y="1905000"/>
            <a:ext cx="457200" cy="2438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lum bright="38000" contrast="55000"/>
          </a:blip>
          <a:stretch>
            <a:fillRect/>
          </a:stretch>
        </p:blipFill>
        <p:spPr>
          <a:xfrm>
            <a:off x="5662595" y="1536700"/>
            <a:ext cx="3481405" cy="43307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rcRect b="30440"/>
          <a:stretch>
            <a:fillRect/>
          </a:stretch>
        </p:blipFill>
        <p:spPr>
          <a:xfrm>
            <a:off x="228600" y="5181600"/>
            <a:ext cx="5410200" cy="943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514600" y="6172200"/>
            <a:ext cx="931333" cy="2116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Image 14" descr="Jacques_Mixtur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81000" y="1371600"/>
            <a:ext cx="5142459" cy="36195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5494"/>
            <a:ext cx="914400" cy="646506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90600" y="0"/>
            <a:ext cx="8153400" cy="882316"/>
          </a:xfrm>
          <a:prstGeom prst="rect">
            <a:avLst/>
          </a:prstGeom>
          <a:solidFill>
            <a:srgbClr val="178C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295400" y="162580"/>
            <a:ext cx="7848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" dist="127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defRPr/>
            </a:pPr>
            <a:r>
              <a:rPr lang="fr-FR" sz="2800" b="1" dirty="0" smtClean="0">
                <a:solidFill>
                  <a:srgbClr val="FFFFFF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ahoma" charset="0"/>
              </a:rPr>
              <a:t>Goethite vs </a:t>
            </a:r>
            <a:r>
              <a:rPr lang="fr-FR" sz="2800" b="1" dirty="0" err="1" smtClean="0">
                <a:solidFill>
                  <a:srgbClr val="FFFFFF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ahoma" charset="0"/>
              </a:rPr>
              <a:t>Ice</a:t>
            </a:r>
            <a:r>
              <a:rPr lang="fr-FR" sz="2800" b="1" dirty="0" smtClean="0">
                <a:solidFill>
                  <a:srgbClr val="FFFFFF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ahoma" charset="0"/>
              </a:rPr>
              <a:t> on </a:t>
            </a:r>
            <a:r>
              <a:rPr lang="fr-FR" sz="2800" b="1" dirty="0" err="1" smtClean="0">
                <a:solidFill>
                  <a:srgbClr val="FFFFFF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ahoma" charset="0"/>
              </a:rPr>
              <a:t>Themis</a:t>
            </a:r>
            <a:r>
              <a:rPr lang="fr-FR" sz="2800" b="1" dirty="0" smtClean="0">
                <a:solidFill>
                  <a:srgbClr val="FFFFFF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ahoma" charset="0"/>
              </a:rPr>
              <a:t> (and </a:t>
            </a:r>
            <a:r>
              <a:rPr lang="fr-FR" sz="2800" b="1" dirty="0" err="1" smtClean="0">
                <a:solidFill>
                  <a:srgbClr val="FFFFFF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ahoma" charset="0"/>
              </a:rPr>
              <a:t>Cybele</a:t>
            </a:r>
            <a:r>
              <a:rPr lang="fr-FR" sz="2800" b="1" dirty="0" smtClean="0">
                <a:solidFill>
                  <a:srgbClr val="FFFFFF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ahoma" charset="0"/>
              </a:rPr>
              <a:t>)</a:t>
            </a:r>
            <a:endParaRPr lang="fr-FR" sz="2800" b="1" dirty="0">
              <a:solidFill>
                <a:srgbClr val="FFFFFF"/>
              </a:solidFill>
              <a:effectLst>
                <a:outerShdw blurRad="50800" dist="12700" dir="2700000">
                  <a:srgbClr val="000000">
                    <a:alpha val="43000"/>
                  </a:srgbClr>
                </a:outerShdw>
              </a:effectLst>
              <a:latin typeface="Tahoma" charset="0"/>
            </a:endParaRPr>
          </a:p>
        </p:txBody>
      </p:sp>
      <p:sp>
        <p:nvSpPr>
          <p:cNvPr id="5" name="ZoneTexte 3"/>
          <p:cNvSpPr txBox="1">
            <a:spLocks noChangeArrowheads="1"/>
          </p:cNvSpPr>
          <p:nvPr/>
        </p:nvSpPr>
        <p:spPr bwMode="auto">
          <a:xfrm>
            <a:off x="5105400" y="3517900"/>
            <a:ext cx="3505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1200" b="1" u="sng" dirty="0" smtClean="0"/>
              <a:t>Data</a:t>
            </a:r>
          </a:p>
          <a:p>
            <a:r>
              <a:rPr lang="fr-FR" sz="1200" b="1" dirty="0" smtClean="0"/>
              <a:t>(24-)Themis: </a:t>
            </a:r>
            <a:r>
              <a:rPr lang="fr-FR" sz="1200" dirty="0" err="1" smtClean="0"/>
              <a:t>Rivkin</a:t>
            </a:r>
            <a:r>
              <a:rPr lang="fr-FR" sz="1200" dirty="0" smtClean="0"/>
              <a:t> and </a:t>
            </a:r>
            <a:r>
              <a:rPr lang="fr-FR" sz="1200" dirty="0" err="1" smtClean="0"/>
              <a:t>Ehmery</a:t>
            </a:r>
            <a:r>
              <a:rPr lang="fr-FR" sz="1200" dirty="0" smtClean="0"/>
              <a:t>, </a:t>
            </a:r>
            <a:r>
              <a:rPr lang="fr-FR" sz="1200" i="1" dirty="0" smtClean="0"/>
              <a:t>Science</a:t>
            </a:r>
            <a:r>
              <a:rPr lang="fr-FR" sz="1200" dirty="0" smtClean="0"/>
              <a:t> (2010)</a:t>
            </a:r>
          </a:p>
          <a:p>
            <a:r>
              <a:rPr lang="fr-FR" sz="1200" b="1" dirty="0" smtClean="0"/>
              <a:t>Goethite (</a:t>
            </a:r>
            <a:r>
              <a:rPr lang="fr-FR" sz="1200" b="1" dirty="0" err="1" smtClean="0"/>
              <a:t>Reflectance</a:t>
            </a:r>
            <a:r>
              <a:rPr lang="fr-FR" sz="1200" b="1" dirty="0" smtClean="0"/>
              <a:t>)</a:t>
            </a:r>
            <a:r>
              <a:rPr lang="fr-FR" sz="1200" dirty="0" smtClean="0"/>
              <a:t>: </a:t>
            </a:r>
            <a:r>
              <a:rPr lang="fr-FR" sz="1200" dirty="0" err="1" smtClean="0"/>
              <a:t>this</a:t>
            </a:r>
            <a:r>
              <a:rPr lang="fr-FR" sz="1200" dirty="0" smtClean="0"/>
              <a:t> </a:t>
            </a:r>
            <a:r>
              <a:rPr lang="fr-FR" sz="1200" dirty="0" err="1" smtClean="0"/>
              <a:t>study</a:t>
            </a:r>
            <a:endParaRPr lang="fr-FR" sz="1200" dirty="0" smtClean="0"/>
          </a:p>
          <a:p>
            <a:r>
              <a:rPr lang="fr-FR" sz="1200" b="1" dirty="0" err="1" smtClean="0"/>
              <a:t>Ice</a:t>
            </a:r>
            <a:r>
              <a:rPr lang="fr-FR" sz="1200" b="1" dirty="0" smtClean="0"/>
              <a:t>: </a:t>
            </a:r>
            <a:r>
              <a:rPr lang="fr-FR" sz="1200" dirty="0" smtClean="0"/>
              <a:t> Grundy and Schmitt, </a:t>
            </a:r>
            <a:r>
              <a:rPr lang="fr-FR" sz="1200" i="1" dirty="0" smtClean="0"/>
              <a:t>JGR</a:t>
            </a:r>
            <a:r>
              <a:rPr lang="fr-FR" sz="1200" dirty="0" smtClean="0"/>
              <a:t> (1998)</a:t>
            </a:r>
          </a:p>
          <a:p>
            <a:r>
              <a:rPr lang="fr-FR" sz="1200" b="1" dirty="0" smtClean="0"/>
              <a:t>Goethite (Transmission)</a:t>
            </a:r>
            <a:r>
              <a:rPr lang="fr-FR" sz="1200" dirty="0" smtClean="0"/>
              <a:t>: </a:t>
            </a:r>
            <a:r>
              <a:rPr lang="fr-FR" sz="1200" dirty="0" err="1" smtClean="0"/>
              <a:t>Ruan</a:t>
            </a:r>
            <a:r>
              <a:rPr lang="fr-FR" sz="1200" dirty="0" smtClean="0"/>
              <a:t> et al., </a:t>
            </a:r>
            <a:r>
              <a:rPr lang="fr-FR" sz="1200" i="1" dirty="0" err="1" smtClean="0"/>
              <a:t>Spectrochimica</a:t>
            </a:r>
            <a:r>
              <a:rPr lang="fr-FR" sz="1200" i="1" dirty="0" smtClean="0"/>
              <a:t> Acta </a:t>
            </a:r>
            <a:r>
              <a:rPr lang="fr-FR" sz="1200" dirty="0" smtClean="0"/>
              <a:t>(2002)</a:t>
            </a:r>
            <a:endParaRPr lang="fr-FR" sz="1200" dirty="0"/>
          </a:p>
        </p:txBody>
      </p:sp>
      <p:pic>
        <p:nvPicPr>
          <p:cNvPr id="7" name="Image 6" descr="asteroidsplusgoethiteTR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905000" y="1308100"/>
            <a:ext cx="3340100" cy="51689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494"/>
            <a:ext cx="914400" cy="646506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90600" y="0"/>
            <a:ext cx="8153400" cy="882316"/>
          </a:xfrm>
          <a:prstGeom prst="rect">
            <a:avLst/>
          </a:prstGeom>
          <a:solidFill>
            <a:srgbClr val="178C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447800"/>
            <a:ext cx="2184400" cy="1638300"/>
          </a:xfrm>
          <a:prstGeom prst="rect">
            <a:avLst/>
          </a:prstGeom>
        </p:spPr>
      </p:pic>
      <p:sp>
        <p:nvSpPr>
          <p:cNvPr id="5" name="ZoneTexte 3"/>
          <p:cNvSpPr txBox="1">
            <a:spLocks noChangeArrowheads="1"/>
          </p:cNvSpPr>
          <p:nvPr/>
        </p:nvSpPr>
        <p:spPr bwMode="auto">
          <a:xfrm>
            <a:off x="228600" y="3429000"/>
            <a:ext cx="381000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dirty="0" err="1" smtClean="0"/>
              <a:t>Ferrihydrite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abundant</a:t>
            </a:r>
            <a:r>
              <a:rPr lang="fr-FR" dirty="0" smtClean="0"/>
              <a:t> in CI </a:t>
            </a:r>
            <a:r>
              <a:rPr lang="fr-FR" dirty="0" err="1" smtClean="0"/>
              <a:t>meteorite</a:t>
            </a:r>
            <a:r>
              <a:rPr lang="fr-FR" dirty="0" smtClean="0"/>
              <a:t> (</a:t>
            </a:r>
            <a:r>
              <a:rPr lang="fr-FR" dirty="0" err="1" smtClean="0"/>
              <a:t>Zolensky</a:t>
            </a:r>
            <a:r>
              <a:rPr lang="fr-FR" dirty="0" smtClean="0"/>
              <a:t>, 1993; </a:t>
            </a:r>
            <a:r>
              <a:rPr lang="fr-FR" dirty="0" err="1" smtClean="0"/>
              <a:t>Tomeoka</a:t>
            </a:r>
            <a:r>
              <a:rPr lang="fr-FR" dirty="0" smtClean="0"/>
              <a:t> and </a:t>
            </a:r>
            <a:r>
              <a:rPr lang="fr-FR" dirty="0" err="1" smtClean="0"/>
              <a:t>Buseck</a:t>
            </a:r>
            <a:r>
              <a:rPr lang="fr-FR" dirty="0" smtClean="0"/>
              <a:t>, GCA, 1988).</a:t>
            </a:r>
          </a:p>
          <a:p>
            <a:r>
              <a:rPr lang="fr-FR" dirty="0" smtClean="0"/>
              <a:t>In </a:t>
            </a:r>
            <a:r>
              <a:rPr lang="fr-FR" dirty="0" err="1" smtClean="0"/>
              <a:t>CI’s</a:t>
            </a:r>
            <a:r>
              <a:rPr lang="fr-FR" dirty="0" smtClean="0"/>
              <a:t> </a:t>
            </a:r>
            <a:r>
              <a:rPr lang="fr-FR" dirty="0" err="1" smtClean="0"/>
              <a:t>most</a:t>
            </a:r>
            <a:r>
              <a:rPr lang="fr-FR" dirty="0" smtClean="0"/>
              <a:t> </a:t>
            </a:r>
            <a:r>
              <a:rPr lang="fr-FR" dirty="0" err="1" smtClean="0"/>
              <a:t>iron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present</a:t>
            </a:r>
            <a:r>
              <a:rPr lang="fr-FR" dirty="0" smtClean="0"/>
              <a:t> as Fe</a:t>
            </a:r>
            <a:r>
              <a:rPr lang="fr-FR" baseline="30000" dirty="0" smtClean="0"/>
              <a:t>3+</a:t>
            </a:r>
          </a:p>
          <a:p>
            <a:r>
              <a:rPr lang="fr-FR" baseline="-25000" dirty="0" smtClean="0"/>
              <a:t>.</a:t>
            </a:r>
          </a:p>
          <a:p>
            <a:endParaRPr lang="fr-FR" dirty="0" smtClean="0"/>
          </a:p>
          <a:p>
            <a:r>
              <a:rPr lang="fr-FR" dirty="0" err="1" smtClean="0"/>
              <a:t>Upon</a:t>
            </a:r>
            <a:r>
              <a:rPr lang="fr-FR" dirty="0" smtClean="0"/>
              <a:t> </a:t>
            </a:r>
            <a:r>
              <a:rPr lang="fr-FR" dirty="0" err="1" smtClean="0"/>
              <a:t>moderate</a:t>
            </a:r>
            <a:r>
              <a:rPr lang="fr-FR" dirty="0" smtClean="0"/>
              <a:t> </a:t>
            </a:r>
            <a:r>
              <a:rPr lang="fr-FR" dirty="0" err="1" smtClean="0"/>
              <a:t>heating</a:t>
            </a:r>
            <a:r>
              <a:rPr lang="fr-FR" dirty="0" smtClean="0"/>
              <a:t> (500-600 K) </a:t>
            </a:r>
            <a:r>
              <a:rPr lang="fr-FR" dirty="0" err="1" smtClean="0"/>
              <a:t>it</a:t>
            </a:r>
            <a:r>
              <a:rPr lang="fr-FR" dirty="0" smtClean="0"/>
              <a:t> </a:t>
            </a:r>
            <a:r>
              <a:rPr lang="fr-FR" dirty="0" err="1" smtClean="0"/>
              <a:t>should</a:t>
            </a:r>
            <a:r>
              <a:rPr lang="fr-FR" dirty="0" smtClean="0"/>
              <a:t> </a:t>
            </a:r>
            <a:r>
              <a:rPr lang="fr-FR" dirty="0" err="1" smtClean="0"/>
              <a:t>readily</a:t>
            </a:r>
            <a:r>
              <a:rPr lang="fr-FR" dirty="0" smtClean="0"/>
              <a:t> </a:t>
            </a:r>
            <a:r>
              <a:rPr lang="fr-FR" dirty="0" err="1" smtClean="0"/>
              <a:t>transform</a:t>
            </a:r>
            <a:r>
              <a:rPr lang="fr-FR" dirty="0" smtClean="0"/>
              <a:t> to goethite…</a:t>
            </a:r>
            <a:endParaRPr lang="fr-FR" dirty="0"/>
          </a:p>
        </p:txBody>
      </p:sp>
      <p:sp>
        <p:nvSpPr>
          <p:cNvPr id="6" name="ZoneTexte 3"/>
          <p:cNvSpPr txBox="1">
            <a:spLocks noChangeArrowheads="1"/>
          </p:cNvSpPr>
          <p:nvPr/>
        </p:nvSpPr>
        <p:spPr bwMode="auto">
          <a:xfrm>
            <a:off x="4343400" y="4191000"/>
            <a:ext cx="4800600" cy="1731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fr-FR" dirty="0" smtClean="0"/>
              <a:t>How to </a:t>
            </a:r>
            <a:r>
              <a:rPr lang="fr-FR" dirty="0" err="1" smtClean="0"/>
              <a:t>reach</a:t>
            </a:r>
            <a:r>
              <a:rPr lang="fr-FR" dirty="0" smtClean="0"/>
              <a:t> 500-600 K?</a:t>
            </a:r>
          </a:p>
          <a:p>
            <a:pPr>
              <a:lnSpc>
                <a:spcPct val="150000"/>
              </a:lnSpc>
            </a:pPr>
            <a:r>
              <a:rPr lang="fr-FR" dirty="0" err="1" smtClean="0"/>
              <a:t>-solar</a:t>
            </a:r>
            <a:r>
              <a:rPr lang="fr-FR" dirty="0" smtClean="0"/>
              <a:t> </a:t>
            </a:r>
            <a:r>
              <a:rPr lang="fr-FR" dirty="0" err="1" smtClean="0"/>
              <a:t>heating</a:t>
            </a:r>
            <a:r>
              <a:rPr lang="fr-FR" dirty="0" smtClean="0"/>
              <a:t>? </a:t>
            </a:r>
            <a:r>
              <a:rPr lang="fr-FR" dirty="0" err="1" smtClean="0"/>
              <a:t>Difficult</a:t>
            </a:r>
            <a:r>
              <a:rPr lang="fr-FR" dirty="0" smtClean="0"/>
              <a:t>, </a:t>
            </a:r>
            <a:r>
              <a:rPr lang="fr-FR" dirty="0" err="1" smtClean="0"/>
              <a:t>quite</a:t>
            </a:r>
            <a:r>
              <a:rPr lang="fr-FR" dirty="0" smtClean="0"/>
              <a:t> far </a:t>
            </a: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err="1" smtClean="0"/>
              <a:t>sun</a:t>
            </a:r>
            <a:r>
              <a:rPr lang="fr-FR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fr-FR" dirty="0" err="1" smtClean="0"/>
              <a:t>-space</a:t>
            </a:r>
            <a:r>
              <a:rPr lang="fr-FR" dirty="0" smtClean="0"/>
              <a:t> </a:t>
            </a:r>
            <a:r>
              <a:rPr lang="fr-FR" dirty="0" err="1" smtClean="0"/>
              <a:t>weathering</a:t>
            </a:r>
            <a:r>
              <a:rPr lang="fr-FR" dirty="0" smtClean="0"/>
              <a:t> (</a:t>
            </a:r>
            <a:r>
              <a:rPr lang="fr-FR" dirty="0" err="1" smtClean="0"/>
              <a:t>micrometeorite</a:t>
            </a:r>
            <a:r>
              <a:rPr lang="fr-FR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fr-FR" dirty="0" err="1" smtClean="0"/>
              <a:t>-impact</a:t>
            </a:r>
            <a:r>
              <a:rPr lang="fr-FR" dirty="0" smtClean="0"/>
              <a:t> </a:t>
            </a:r>
            <a:r>
              <a:rPr lang="fr-FR" dirty="0" err="1" smtClean="0"/>
              <a:t>induced</a:t>
            </a:r>
            <a:r>
              <a:rPr lang="fr-FR" dirty="0" smtClean="0"/>
              <a:t> </a:t>
            </a:r>
            <a:r>
              <a:rPr lang="fr-FR" dirty="0" err="1" smtClean="0"/>
              <a:t>heating</a:t>
            </a:r>
            <a:r>
              <a:rPr lang="fr-FR" dirty="0" smtClean="0"/>
              <a:t> (</a:t>
            </a:r>
            <a:r>
              <a:rPr lang="fr-FR" dirty="0" err="1" smtClean="0"/>
              <a:t>macrometeorites</a:t>
            </a:r>
            <a:r>
              <a:rPr lang="fr-FR" dirty="0" smtClean="0"/>
              <a:t>)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rcRect t="50637" r="1351"/>
          <a:stretch>
            <a:fillRect/>
          </a:stretch>
        </p:blipFill>
        <p:spPr>
          <a:xfrm>
            <a:off x="4876800" y="1309751"/>
            <a:ext cx="2773531" cy="2188067"/>
          </a:xfrm>
          <a:prstGeom prst="rect">
            <a:avLst/>
          </a:prstGeom>
        </p:spPr>
      </p:pic>
      <p:sp>
        <p:nvSpPr>
          <p:cNvPr id="8" name="ZoneTexte 3"/>
          <p:cNvSpPr txBox="1">
            <a:spLocks noChangeArrowheads="1"/>
          </p:cNvSpPr>
          <p:nvPr/>
        </p:nvSpPr>
        <p:spPr bwMode="auto">
          <a:xfrm>
            <a:off x="4953000" y="3516868"/>
            <a:ext cx="3276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dirty="0" err="1" smtClean="0"/>
              <a:t>Sasaki</a:t>
            </a:r>
            <a:r>
              <a:rPr lang="fr-FR" dirty="0" smtClean="0"/>
              <a:t> et al. </a:t>
            </a:r>
            <a:r>
              <a:rPr lang="fr-FR" i="1" dirty="0" smtClean="0"/>
              <a:t>Nature </a:t>
            </a:r>
            <a:r>
              <a:rPr lang="fr-FR" dirty="0" smtClean="0"/>
              <a:t>(2001)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494"/>
            <a:ext cx="914400" cy="646506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219200" y="76200"/>
            <a:ext cx="73152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" dist="127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defRPr/>
            </a:pPr>
            <a:r>
              <a:rPr lang="en-US" sz="3000" b="1" smtClean="0">
                <a:solidFill>
                  <a:srgbClr val="FFFFFF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ahoma" charset="0"/>
              </a:rPr>
              <a:t>A mechanism for goethite synthesis</a:t>
            </a:r>
            <a:endParaRPr lang="en-US" sz="3000" b="1">
              <a:solidFill>
                <a:srgbClr val="FFFFFF"/>
              </a:solidFill>
              <a:effectLst>
                <a:outerShdw blurRad="50800" dist="12700" dir="2700000">
                  <a:srgbClr val="000000">
                    <a:alpha val="43000"/>
                  </a:srgbClr>
                </a:outerShdw>
              </a:effectLst>
              <a:latin typeface="Tahom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90600" y="0"/>
            <a:ext cx="8153400" cy="882316"/>
          </a:xfrm>
          <a:prstGeom prst="rect">
            <a:avLst/>
          </a:prstGeom>
          <a:solidFill>
            <a:srgbClr val="178C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371600" y="76200"/>
            <a:ext cx="80772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" dist="127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defRPr/>
            </a:pPr>
            <a:r>
              <a:rPr lang="fr-FR" sz="3000" b="1" dirty="0" smtClean="0">
                <a:solidFill>
                  <a:srgbClr val="FFFFFF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ahoma" charset="0"/>
              </a:rPr>
              <a:t>A </a:t>
            </a:r>
            <a:r>
              <a:rPr lang="fr-FR" sz="3000" b="1" dirty="0" err="1" smtClean="0">
                <a:solidFill>
                  <a:srgbClr val="FFFFFF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ahoma" charset="0"/>
              </a:rPr>
              <a:t>mechanism</a:t>
            </a:r>
            <a:r>
              <a:rPr lang="fr-FR" sz="3000" b="1" dirty="0" smtClean="0">
                <a:solidFill>
                  <a:srgbClr val="FFFFFF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ahoma" charset="0"/>
              </a:rPr>
              <a:t> for goethite </a:t>
            </a:r>
            <a:r>
              <a:rPr lang="fr-FR" sz="3000" b="1" dirty="0" err="1" smtClean="0">
                <a:solidFill>
                  <a:srgbClr val="FFFFFF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ahoma" charset="0"/>
              </a:rPr>
              <a:t>synthesis</a:t>
            </a:r>
            <a:endParaRPr lang="fr-FR" sz="3000" b="1" dirty="0">
              <a:solidFill>
                <a:srgbClr val="FFFFFF"/>
              </a:solidFill>
              <a:effectLst>
                <a:outerShdw blurRad="50800" dist="12700" dir="2700000">
                  <a:srgbClr val="000000">
                    <a:alpha val="43000"/>
                  </a:srgbClr>
                </a:outerShdw>
              </a:effectLst>
              <a:latin typeface="Tahoma" charset="0"/>
            </a:endParaRPr>
          </a:p>
        </p:txBody>
      </p:sp>
      <p:pic>
        <p:nvPicPr>
          <p:cNvPr id="5" name="Image 4" descr="allai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681665" y="1219200"/>
            <a:ext cx="4947735" cy="54864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494"/>
            <a:ext cx="914400" cy="646506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8" name="Image 7" descr="allais_color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1681665" y="1219200"/>
            <a:ext cx="4947735" cy="5486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90800" y="1348686"/>
            <a:ext cx="342088" cy="48595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10"/>
          <p:cNvCxnSpPr/>
          <p:nvPr/>
        </p:nvCxnSpPr>
        <p:spPr>
          <a:xfrm rot="5400000" flipH="1" flipV="1">
            <a:off x="1027905" y="3771106"/>
            <a:ext cx="4648200" cy="1588"/>
          </a:xfrm>
          <a:prstGeom prst="line">
            <a:avLst/>
          </a:prstGeom>
          <a:ln>
            <a:solidFill>
              <a:srgbClr val="67B3E3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990600" y="0"/>
            <a:ext cx="8153400" cy="882316"/>
          </a:xfrm>
          <a:prstGeom prst="rect">
            <a:avLst/>
          </a:prstGeom>
          <a:solidFill>
            <a:srgbClr val="178C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295400" y="101024"/>
            <a:ext cx="76962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" dist="127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defRPr/>
            </a:pPr>
            <a:r>
              <a:rPr lang="fr-FR" sz="3200" b="1" dirty="0" smtClean="0">
                <a:solidFill>
                  <a:srgbClr val="FFFFFF"/>
                </a:solidFill>
                <a:latin typeface="Tahoma" charset="0"/>
              </a:rPr>
              <a:t>How to </a:t>
            </a:r>
            <a:r>
              <a:rPr lang="fr-FR" sz="3200" b="1" dirty="0" err="1" smtClean="0">
                <a:solidFill>
                  <a:srgbClr val="FFFFFF"/>
                </a:solidFill>
                <a:latin typeface="Tahoma" charset="0"/>
              </a:rPr>
              <a:t>discriminate</a:t>
            </a:r>
            <a:r>
              <a:rPr lang="fr-FR" sz="3200" b="1" dirty="0" smtClean="0">
                <a:solidFill>
                  <a:srgbClr val="FFFFFF"/>
                </a:solidFill>
                <a:latin typeface="Tahoma" charset="0"/>
              </a:rPr>
              <a:t> –OH </a:t>
            </a:r>
            <a:r>
              <a:rPr lang="fr-FR" sz="3200" b="1" dirty="0" err="1" smtClean="0">
                <a:solidFill>
                  <a:srgbClr val="FFFFFF"/>
                </a:solidFill>
                <a:latin typeface="Tahoma" charset="0"/>
              </a:rPr>
              <a:t>from</a:t>
            </a:r>
            <a:r>
              <a:rPr lang="fr-FR" sz="3200" b="1" dirty="0" smtClean="0">
                <a:solidFill>
                  <a:srgbClr val="FFFFFF"/>
                </a:solidFill>
                <a:latin typeface="Tahoma" charset="0"/>
              </a:rPr>
              <a:t> H</a:t>
            </a:r>
            <a:r>
              <a:rPr lang="fr-FR" sz="3200" b="1" baseline="-25000" dirty="0" smtClean="0">
                <a:solidFill>
                  <a:srgbClr val="FFFFFF"/>
                </a:solidFill>
                <a:latin typeface="Tahoma" charset="0"/>
              </a:rPr>
              <a:t>2</a:t>
            </a:r>
            <a:r>
              <a:rPr lang="fr-FR" sz="3200" b="1" dirty="0" smtClean="0">
                <a:solidFill>
                  <a:srgbClr val="FFFFFF"/>
                </a:solidFill>
                <a:latin typeface="Tahoma" charset="0"/>
              </a:rPr>
              <a:t>O</a:t>
            </a:r>
            <a:endParaRPr lang="fr-FR" sz="3200" b="1" dirty="0">
              <a:solidFill>
                <a:srgbClr val="FFFFFF"/>
              </a:solidFill>
              <a:latin typeface="Tahoma" charset="0"/>
            </a:endParaRPr>
          </a:p>
        </p:txBody>
      </p:sp>
      <p:sp>
        <p:nvSpPr>
          <p:cNvPr id="10" name="ZoneTexte 3"/>
          <p:cNvSpPr txBox="1">
            <a:spLocks noChangeArrowheads="1"/>
          </p:cNvSpPr>
          <p:nvPr/>
        </p:nvSpPr>
        <p:spPr bwMode="auto">
          <a:xfrm>
            <a:off x="6329426" y="5562601"/>
            <a:ext cx="1828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1400" b="1" dirty="0" err="1" smtClean="0"/>
              <a:t>Minerals</a:t>
            </a:r>
            <a:r>
              <a:rPr lang="fr-FR" sz="1400" b="1" dirty="0" smtClean="0"/>
              <a:t>: </a:t>
            </a:r>
            <a:r>
              <a:rPr lang="fr-FR" sz="1400" dirty="0" err="1" smtClean="0"/>
              <a:t>this</a:t>
            </a:r>
            <a:r>
              <a:rPr lang="fr-FR" sz="1400" dirty="0" smtClean="0"/>
              <a:t> </a:t>
            </a:r>
            <a:r>
              <a:rPr lang="fr-FR" sz="1400" dirty="0" err="1" smtClean="0"/>
              <a:t>study</a:t>
            </a:r>
            <a:endParaRPr lang="fr-FR" sz="1400" dirty="0"/>
          </a:p>
        </p:txBody>
      </p:sp>
      <p:sp>
        <p:nvSpPr>
          <p:cNvPr id="11" name="ZoneTexte 3"/>
          <p:cNvSpPr txBox="1">
            <a:spLocks noChangeArrowheads="1"/>
          </p:cNvSpPr>
          <p:nvPr/>
        </p:nvSpPr>
        <p:spPr bwMode="auto">
          <a:xfrm>
            <a:off x="385826" y="5486401"/>
            <a:ext cx="48006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1300" b="1" dirty="0" err="1" smtClean="0"/>
              <a:t>Solid</a:t>
            </a:r>
            <a:r>
              <a:rPr lang="fr-FR" sz="1300" b="1" dirty="0" smtClean="0"/>
              <a:t> water</a:t>
            </a:r>
            <a:r>
              <a:rPr lang="fr-FR" sz="1300" dirty="0" smtClean="0"/>
              <a:t>: Grundy and Schmitt, </a:t>
            </a:r>
            <a:r>
              <a:rPr lang="fr-FR" sz="1300" i="1" dirty="0" smtClean="0"/>
              <a:t>JGR</a:t>
            </a:r>
            <a:r>
              <a:rPr lang="fr-FR" sz="1300" dirty="0" smtClean="0"/>
              <a:t> (1998) </a:t>
            </a:r>
          </a:p>
          <a:p>
            <a:r>
              <a:rPr lang="fr-FR" sz="1300" b="1" dirty="0" err="1" smtClean="0"/>
              <a:t>Liquid</a:t>
            </a:r>
            <a:r>
              <a:rPr lang="fr-FR" sz="1300" b="1" dirty="0" smtClean="0"/>
              <a:t> water</a:t>
            </a:r>
            <a:r>
              <a:rPr lang="fr-FR" sz="1300" dirty="0" smtClean="0"/>
              <a:t>: </a:t>
            </a:r>
            <a:r>
              <a:rPr lang="fr-FR" sz="1300" dirty="0" err="1" smtClean="0"/>
              <a:t>Segelstein</a:t>
            </a:r>
            <a:r>
              <a:rPr lang="fr-FR" sz="1300" dirty="0" smtClean="0"/>
              <a:t>, </a:t>
            </a:r>
            <a:r>
              <a:rPr lang="fr-FR" sz="1300" dirty="0" err="1" smtClean="0"/>
              <a:t>Master’s</a:t>
            </a:r>
            <a:r>
              <a:rPr lang="fr-FR" sz="1300" dirty="0" smtClean="0"/>
              <a:t> </a:t>
            </a:r>
            <a:r>
              <a:rPr lang="fr-FR" sz="1300" dirty="0" err="1" smtClean="0"/>
              <a:t>Thesis</a:t>
            </a:r>
            <a:r>
              <a:rPr lang="fr-FR" sz="1300" dirty="0" smtClean="0"/>
              <a:t>, (1981)</a:t>
            </a:r>
          </a:p>
          <a:p>
            <a:r>
              <a:rPr lang="fr-FR" sz="1300" b="1" dirty="0" smtClean="0"/>
              <a:t>Structural water</a:t>
            </a:r>
            <a:r>
              <a:rPr lang="fr-FR" sz="1300" dirty="0" smtClean="0"/>
              <a:t>: Pommerol et al., </a:t>
            </a:r>
            <a:r>
              <a:rPr lang="fr-FR" sz="1300" i="1" dirty="0" err="1" smtClean="0"/>
              <a:t>Icarus</a:t>
            </a:r>
            <a:r>
              <a:rPr lang="fr-FR" sz="1300" dirty="0" smtClean="0"/>
              <a:t> (2009), </a:t>
            </a:r>
            <a:r>
              <a:rPr lang="fr-FR" sz="1300" dirty="0" err="1" smtClean="0"/>
              <a:t>this</a:t>
            </a:r>
            <a:r>
              <a:rPr lang="fr-FR" sz="1300" dirty="0" smtClean="0"/>
              <a:t> </a:t>
            </a:r>
            <a:r>
              <a:rPr lang="fr-FR" sz="1300" dirty="0" err="1" smtClean="0"/>
              <a:t>study</a:t>
            </a:r>
            <a:endParaRPr lang="fr-FR" sz="1300" dirty="0" smtClean="0"/>
          </a:p>
          <a:p>
            <a:r>
              <a:rPr lang="fr-FR" sz="1300" b="1" dirty="0" err="1" smtClean="0"/>
              <a:t>Adsorbed</a:t>
            </a:r>
            <a:r>
              <a:rPr lang="fr-FR" sz="1300" b="1" dirty="0" smtClean="0"/>
              <a:t> water: </a:t>
            </a:r>
            <a:r>
              <a:rPr lang="fr-FR" sz="1300" dirty="0" smtClean="0"/>
              <a:t>Pommerol et al. (2009), </a:t>
            </a:r>
            <a:r>
              <a:rPr lang="fr-FR" sz="1300" i="1" dirty="0" err="1" smtClean="0"/>
              <a:t>Icarus</a:t>
            </a:r>
            <a:r>
              <a:rPr lang="fr-FR" sz="1300" i="1" dirty="0" smtClean="0"/>
              <a:t>,</a:t>
            </a:r>
            <a:r>
              <a:rPr lang="fr-FR" sz="1300" dirty="0" smtClean="0"/>
              <a:t> </a:t>
            </a:r>
            <a:r>
              <a:rPr lang="fr-FR" sz="1300" dirty="0" err="1" smtClean="0"/>
              <a:t>this</a:t>
            </a:r>
            <a:r>
              <a:rPr lang="fr-FR" sz="1300" dirty="0" smtClean="0"/>
              <a:t> </a:t>
            </a:r>
            <a:r>
              <a:rPr lang="fr-FR" sz="1300" dirty="0" err="1" smtClean="0"/>
              <a:t>study</a:t>
            </a:r>
            <a:endParaRPr lang="fr-FR" sz="1300" dirty="0"/>
          </a:p>
        </p:txBody>
      </p:sp>
      <p:pic>
        <p:nvPicPr>
          <p:cNvPr id="7" name="Image 6" descr="water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b="6522"/>
              <a:stretch>
                <a:fillRect/>
              </a:stretch>
            </p:blipFill>
          </mc:Choice>
          <mc:Fallback>
            <p:blipFill>
              <a:blip r:embed="rId4"/>
              <a:srcRect b="6522"/>
              <a:stretch>
                <a:fillRect/>
              </a:stretch>
            </p:blipFill>
          </mc:Fallback>
        </mc:AlternateContent>
        <p:spPr>
          <a:xfrm>
            <a:off x="-208686" y="1600200"/>
            <a:ext cx="4552086" cy="3276600"/>
          </a:xfrm>
          <a:prstGeom prst="rect">
            <a:avLst/>
          </a:prstGeom>
        </p:spPr>
      </p:pic>
      <p:pic>
        <p:nvPicPr>
          <p:cNvPr id="12" name="Image 11" descr="Graph0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rcRect b="5378"/>
              <a:stretch>
                <a:fillRect/>
              </a:stretch>
            </p:blipFill>
          </mc:Choice>
          <mc:Fallback>
            <p:blipFill>
              <a:blip r:embed="rId6"/>
              <a:srcRect b="5378"/>
              <a:stretch>
                <a:fillRect/>
              </a:stretch>
            </p:blipFill>
          </mc:Fallback>
        </mc:AlternateContent>
        <p:spPr>
          <a:xfrm>
            <a:off x="4267200" y="1600199"/>
            <a:ext cx="4648200" cy="3276601"/>
          </a:xfrm>
          <a:prstGeom prst="rect">
            <a:avLst/>
          </a:prstGeom>
        </p:spPr>
      </p:pic>
      <p:pic>
        <p:nvPicPr>
          <p:cNvPr id="8" name="Image 7" descr="asteroidsplusgoethiteTR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rcRect l="31939" t="95823" r="22433" b="-1720"/>
              <a:stretch>
                <a:fillRect/>
              </a:stretch>
            </p:blipFill>
          </mc:Choice>
          <mc:Fallback>
            <p:blipFill>
              <a:blip r:embed="rId8"/>
              <a:srcRect l="31939" t="95823" r="22433" b="-1720"/>
              <a:stretch>
                <a:fillRect/>
              </a:stretch>
            </p:blipFill>
          </mc:Fallback>
        </mc:AlternateContent>
        <p:spPr>
          <a:xfrm>
            <a:off x="1447800" y="4876800"/>
            <a:ext cx="1524000" cy="304800"/>
          </a:xfrm>
          <a:prstGeom prst="rect">
            <a:avLst/>
          </a:prstGeom>
        </p:spPr>
      </p:pic>
      <p:pic>
        <p:nvPicPr>
          <p:cNvPr id="9" name="Image 8" descr="asteroidsplusgoethiteTR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rcRect l="31939" t="95823" r="22433" b="-1720"/>
              <a:stretch>
                <a:fillRect/>
              </a:stretch>
            </p:blipFill>
          </mc:Choice>
          <mc:Fallback>
            <p:blipFill>
              <a:blip r:embed="rId8"/>
              <a:srcRect l="31939" t="95823" r="22433" b="-1720"/>
              <a:stretch>
                <a:fillRect/>
              </a:stretch>
            </p:blipFill>
          </mc:Fallback>
        </mc:AlternateContent>
        <p:spPr>
          <a:xfrm>
            <a:off x="6096000" y="4876800"/>
            <a:ext cx="1524000" cy="3048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15494"/>
            <a:ext cx="914400" cy="646506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5" name="ZoneTexte 3"/>
          <p:cNvSpPr txBox="1">
            <a:spLocks noChangeArrowheads="1"/>
          </p:cNvSpPr>
          <p:nvPr/>
        </p:nvSpPr>
        <p:spPr bwMode="auto">
          <a:xfrm>
            <a:off x="1752600" y="1143000"/>
            <a:ext cx="121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2400" b="1" dirty="0" smtClean="0"/>
              <a:t>H</a:t>
            </a:r>
            <a:r>
              <a:rPr lang="fr-FR" sz="2400" b="1" baseline="-25000" dirty="0" smtClean="0"/>
              <a:t>2</a:t>
            </a:r>
            <a:r>
              <a:rPr lang="fr-FR" sz="2400" b="1" dirty="0" smtClean="0"/>
              <a:t>O</a:t>
            </a:r>
            <a:endParaRPr lang="fr-FR" sz="2400" dirty="0"/>
          </a:p>
        </p:txBody>
      </p:sp>
      <p:sp>
        <p:nvSpPr>
          <p:cNvPr id="16" name="ZoneTexte 3"/>
          <p:cNvSpPr txBox="1">
            <a:spLocks noChangeArrowheads="1"/>
          </p:cNvSpPr>
          <p:nvPr/>
        </p:nvSpPr>
        <p:spPr bwMode="auto">
          <a:xfrm>
            <a:off x="6324600" y="1143000"/>
            <a:ext cx="121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2400" b="1" dirty="0" smtClean="0"/>
              <a:t>X-OH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90600" y="0"/>
            <a:ext cx="8153400" cy="882316"/>
          </a:xfrm>
          <a:prstGeom prst="rect">
            <a:avLst/>
          </a:prstGeom>
          <a:solidFill>
            <a:srgbClr val="178C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295400" y="101024"/>
            <a:ext cx="73914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" dist="127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defRPr/>
            </a:pPr>
            <a:r>
              <a:rPr lang="fr-FR" sz="3200" b="1" dirty="0" err="1" smtClean="0">
                <a:solidFill>
                  <a:srgbClr val="FFFFFF"/>
                </a:solidFill>
                <a:effectLst>
                  <a:outerShdw blurRad="38100" dist="12700" dir="2700000">
                    <a:srgbClr val="000000">
                      <a:alpha val="43000"/>
                    </a:srgbClr>
                  </a:outerShdw>
                </a:effectLst>
                <a:latin typeface="Tahoma" charset="0"/>
              </a:rPr>
              <a:t>Ice</a:t>
            </a:r>
            <a:r>
              <a:rPr lang="fr-FR" sz="3200" b="1" dirty="0" smtClean="0">
                <a:solidFill>
                  <a:srgbClr val="FFFFFF"/>
                </a:solidFill>
                <a:effectLst>
                  <a:outerShdw blurRad="38100" dist="12700" dir="2700000">
                    <a:srgbClr val="000000">
                      <a:alpha val="43000"/>
                    </a:srgbClr>
                  </a:outerShdw>
                </a:effectLst>
                <a:latin typeface="Tahoma" charset="0"/>
              </a:rPr>
              <a:t> vs </a:t>
            </a:r>
            <a:r>
              <a:rPr lang="fr-FR" sz="3200" b="1" dirty="0" err="1" smtClean="0">
                <a:solidFill>
                  <a:srgbClr val="FFFFFF"/>
                </a:solidFill>
                <a:effectLst>
                  <a:outerShdw blurRad="38100" dist="12700" dir="2700000">
                    <a:srgbClr val="000000">
                      <a:alpha val="43000"/>
                    </a:srgbClr>
                  </a:outerShdw>
                </a:effectLst>
                <a:latin typeface="Tahoma" charset="0"/>
              </a:rPr>
              <a:t>Mineral</a:t>
            </a:r>
            <a:r>
              <a:rPr lang="fr-FR" sz="3200" b="1" dirty="0" smtClean="0">
                <a:solidFill>
                  <a:srgbClr val="FFFFFF"/>
                </a:solidFill>
                <a:effectLst>
                  <a:outerShdw blurRad="38100" dist="12700" dir="2700000">
                    <a:srgbClr val="000000">
                      <a:alpha val="43000"/>
                    </a:srgbClr>
                  </a:outerShdw>
                </a:effectLst>
                <a:latin typeface="Tahoma" charset="0"/>
              </a:rPr>
              <a:t> on </a:t>
            </a:r>
            <a:r>
              <a:rPr lang="fr-FR" sz="3200" b="1" dirty="0" err="1" smtClean="0">
                <a:solidFill>
                  <a:srgbClr val="FFFFFF"/>
                </a:solidFill>
                <a:effectLst>
                  <a:outerShdw blurRad="38100" dist="12700" dir="2700000">
                    <a:srgbClr val="000000">
                      <a:alpha val="43000"/>
                    </a:srgbClr>
                  </a:outerShdw>
                </a:effectLst>
                <a:latin typeface="Tahoma" charset="0"/>
              </a:rPr>
              <a:t>Themis</a:t>
            </a:r>
            <a:r>
              <a:rPr lang="fr-FR" sz="3200" b="1" dirty="0" smtClean="0">
                <a:solidFill>
                  <a:srgbClr val="FFFFFF"/>
                </a:solidFill>
                <a:effectLst>
                  <a:outerShdw blurRad="38100" dist="12700" dir="2700000">
                    <a:srgbClr val="000000">
                      <a:alpha val="43000"/>
                    </a:srgbClr>
                  </a:outerShdw>
                </a:effectLst>
                <a:latin typeface="Tahoma" charset="0"/>
              </a:rPr>
              <a:t> (</a:t>
            </a:r>
            <a:r>
              <a:rPr lang="fr-FR" sz="3200" b="1" dirty="0" err="1" smtClean="0">
                <a:solidFill>
                  <a:srgbClr val="FFFFFF"/>
                </a:solidFill>
                <a:effectLst>
                  <a:outerShdw blurRad="38100" dist="12700" dir="2700000">
                    <a:srgbClr val="000000">
                      <a:alpha val="43000"/>
                    </a:srgbClr>
                  </a:outerShdw>
                </a:effectLst>
                <a:latin typeface="Tahoma" charset="0"/>
              </a:rPr>
              <a:t>Cybele</a:t>
            </a:r>
            <a:r>
              <a:rPr lang="fr-FR" sz="3200" b="1" dirty="0" smtClean="0">
                <a:solidFill>
                  <a:srgbClr val="FFFFFF"/>
                </a:solidFill>
                <a:effectLst>
                  <a:outerShdw blurRad="38100" dist="12700" dir="2700000">
                    <a:srgbClr val="000000">
                      <a:alpha val="43000"/>
                    </a:srgbClr>
                  </a:outerShdw>
                </a:effectLst>
                <a:latin typeface="Tahoma" charset="0"/>
              </a:rPr>
              <a:t>)?</a:t>
            </a:r>
            <a:endParaRPr lang="fr-FR" sz="3200" b="1" dirty="0">
              <a:solidFill>
                <a:srgbClr val="FFFFFF"/>
              </a:solidFill>
              <a:effectLst>
                <a:outerShdw blurRad="38100" dist="12700" dir="2700000">
                  <a:srgbClr val="000000">
                    <a:alpha val="43000"/>
                  </a:srgbClr>
                </a:outerShdw>
              </a:effectLst>
              <a:latin typeface="Tahoma" charset="0"/>
            </a:endParaRPr>
          </a:p>
        </p:txBody>
      </p:sp>
      <p:pic>
        <p:nvPicPr>
          <p:cNvPr id="6" name="Image 5" descr="goethite_T_R_vs_themi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562600" y="838200"/>
            <a:ext cx="3340100" cy="51689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181600" y="1371600"/>
            <a:ext cx="37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21B5FF"/>
                </a:solidFill>
              </a:rPr>
              <a:t>?</a:t>
            </a:r>
            <a:endParaRPr lang="fr-FR" sz="2400" b="1" dirty="0">
              <a:solidFill>
                <a:srgbClr val="21B5FF"/>
              </a:solidFill>
            </a:endParaRPr>
          </a:p>
        </p:txBody>
      </p:sp>
      <p:cxnSp>
        <p:nvCxnSpPr>
          <p:cNvPr id="10" name="Connecteur droit 9"/>
          <p:cNvCxnSpPr/>
          <p:nvPr/>
        </p:nvCxnSpPr>
        <p:spPr>
          <a:xfrm>
            <a:off x="5715000" y="1752600"/>
            <a:ext cx="533400" cy="1588"/>
          </a:xfrm>
          <a:prstGeom prst="line">
            <a:avLst/>
          </a:prstGeom>
          <a:ln cap="rnd">
            <a:solidFill>
              <a:srgbClr val="21B5FF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3"/>
          <p:cNvSpPr txBox="1">
            <a:spLocks noChangeArrowheads="1"/>
          </p:cNvSpPr>
          <p:nvPr/>
        </p:nvSpPr>
        <p:spPr bwMode="auto">
          <a:xfrm>
            <a:off x="457200" y="5562600"/>
            <a:ext cx="5029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1400" b="1" dirty="0" err="1" smtClean="0"/>
              <a:t>Solid</a:t>
            </a:r>
            <a:r>
              <a:rPr lang="fr-FR" sz="1400" b="1" dirty="0" smtClean="0"/>
              <a:t> water</a:t>
            </a:r>
            <a:r>
              <a:rPr lang="fr-FR" sz="1400" dirty="0" smtClean="0"/>
              <a:t>: Grundy and Schmitt, </a:t>
            </a:r>
            <a:r>
              <a:rPr lang="fr-FR" sz="1400" i="1" dirty="0" smtClean="0"/>
              <a:t>JGR</a:t>
            </a:r>
            <a:r>
              <a:rPr lang="fr-FR" sz="1400" dirty="0" smtClean="0"/>
              <a:t> (1998) </a:t>
            </a:r>
          </a:p>
          <a:p>
            <a:r>
              <a:rPr lang="fr-FR" sz="1400" b="1" dirty="0" err="1" smtClean="0"/>
              <a:t>Liquid</a:t>
            </a:r>
            <a:r>
              <a:rPr lang="fr-FR" sz="1400" b="1" dirty="0" smtClean="0"/>
              <a:t> water</a:t>
            </a:r>
            <a:r>
              <a:rPr lang="fr-FR" sz="1400" dirty="0" smtClean="0"/>
              <a:t>: </a:t>
            </a:r>
            <a:r>
              <a:rPr lang="fr-FR" sz="1400" dirty="0" err="1" smtClean="0"/>
              <a:t>Segelstein</a:t>
            </a:r>
            <a:r>
              <a:rPr lang="fr-FR" sz="1400" dirty="0" smtClean="0"/>
              <a:t>, </a:t>
            </a:r>
            <a:r>
              <a:rPr lang="fr-FR" sz="1400" i="1" dirty="0" err="1" smtClean="0"/>
              <a:t>Master’s</a:t>
            </a:r>
            <a:r>
              <a:rPr lang="fr-FR" sz="1400" i="1" dirty="0" smtClean="0"/>
              <a:t> </a:t>
            </a:r>
            <a:r>
              <a:rPr lang="fr-FR" sz="1400" i="1" dirty="0" err="1" smtClean="0"/>
              <a:t>Thesis</a:t>
            </a:r>
            <a:r>
              <a:rPr lang="fr-FR" sz="1400" dirty="0" smtClean="0"/>
              <a:t>, 1981</a:t>
            </a:r>
          </a:p>
          <a:p>
            <a:r>
              <a:rPr lang="fr-FR" sz="1400" b="1" dirty="0" smtClean="0"/>
              <a:t>Structural water</a:t>
            </a:r>
            <a:r>
              <a:rPr lang="fr-FR" sz="1400" dirty="0" smtClean="0"/>
              <a:t>: Pommerol et al., </a:t>
            </a:r>
            <a:r>
              <a:rPr lang="fr-FR" sz="1400" i="1" dirty="0" err="1" smtClean="0"/>
              <a:t>Icarus</a:t>
            </a:r>
            <a:r>
              <a:rPr lang="fr-FR" sz="1400" dirty="0" smtClean="0"/>
              <a:t> (2009), </a:t>
            </a:r>
            <a:r>
              <a:rPr lang="fr-FR" sz="1400" dirty="0" err="1" smtClean="0"/>
              <a:t>this</a:t>
            </a:r>
            <a:r>
              <a:rPr lang="fr-FR" sz="1400" dirty="0" smtClean="0"/>
              <a:t> </a:t>
            </a:r>
            <a:r>
              <a:rPr lang="fr-FR" sz="1400" dirty="0" err="1" smtClean="0"/>
              <a:t>study</a:t>
            </a:r>
            <a:endParaRPr lang="fr-FR" sz="1400" dirty="0" smtClean="0"/>
          </a:p>
          <a:p>
            <a:r>
              <a:rPr lang="fr-FR" sz="1400" b="1" dirty="0" err="1" smtClean="0"/>
              <a:t>Adsorbed</a:t>
            </a:r>
            <a:r>
              <a:rPr lang="fr-FR" sz="1400" b="1" dirty="0" smtClean="0"/>
              <a:t> water: </a:t>
            </a:r>
            <a:r>
              <a:rPr lang="fr-FR" sz="1400" dirty="0" smtClean="0"/>
              <a:t>Pommerol et al. (2009), </a:t>
            </a:r>
            <a:r>
              <a:rPr lang="fr-FR" sz="1400" i="1" dirty="0" err="1" smtClean="0"/>
              <a:t>Icarus</a:t>
            </a:r>
            <a:r>
              <a:rPr lang="fr-FR" sz="1400" i="1" dirty="0" smtClean="0"/>
              <a:t>,</a:t>
            </a:r>
            <a:r>
              <a:rPr lang="fr-FR" sz="1400" dirty="0" smtClean="0"/>
              <a:t> </a:t>
            </a:r>
            <a:r>
              <a:rPr lang="fr-FR" sz="1400" dirty="0" err="1" smtClean="0"/>
              <a:t>this</a:t>
            </a:r>
            <a:r>
              <a:rPr lang="fr-FR" sz="1400" dirty="0" smtClean="0"/>
              <a:t> </a:t>
            </a:r>
            <a:r>
              <a:rPr lang="fr-FR" sz="1400" dirty="0" err="1" smtClean="0"/>
              <a:t>study</a:t>
            </a:r>
            <a:endParaRPr lang="fr-FR" sz="1400" dirty="0"/>
          </a:p>
        </p:txBody>
      </p:sp>
      <p:pic>
        <p:nvPicPr>
          <p:cNvPr id="8" name="Image 7" descr="water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28600" y="1600200"/>
            <a:ext cx="4552086" cy="35052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5494"/>
            <a:ext cx="914400" cy="646506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895600" y="228600"/>
            <a:ext cx="3276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>
              <a:defRPr/>
            </a:pPr>
            <a:r>
              <a:rPr lang="fr-F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/>
                <a:cs typeface="Tahoma"/>
              </a:rPr>
              <a:t>CONCLUSIONS</a:t>
            </a:r>
            <a:endParaRPr lang="fr-FR" sz="2800" b="1" dirty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/>
              <a:cs typeface="Tahoma"/>
            </a:endParaRPr>
          </a:p>
        </p:txBody>
      </p:sp>
      <p:sp>
        <p:nvSpPr>
          <p:cNvPr id="28675" name="ZoneTexte 2"/>
          <p:cNvSpPr txBox="1">
            <a:spLocks noChangeArrowheads="1"/>
          </p:cNvSpPr>
          <p:nvPr/>
        </p:nvSpPr>
        <p:spPr bwMode="auto">
          <a:xfrm>
            <a:off x="762000" y="1066800"/>
            <a:ext cx="8534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fr-FR" b="1" dirty="0" err="1" smtClean="0">
                <a:solidFill>
                  <a:srgbClr val="EF544E"/>
                </a:solidFill>
                <a:latin typeface="Tahoma"/>
                <a:cs typeface="Tahoma"/>
              </a:rPr>
              <a:t>We</a:t>
            </a:r>
            <a:r>
              <a:rPr lang="fr-FR" b="1" dirty="0" smtClean="0">
                <a:solidFill>
                  <a:srgbClr val="EF544E"/>
                </a:solidFill>
                <a:latin typeface="Tahoma"/>
                <a:cs typeface="Tahoma"/>
              </a:rPr>
              <a:t> have </a:t>
            </a:r>
            <a:r>
              <a:rPr lang="fr-FR" b="1" dirty="0" err="1" smtClean="0">
                <a:solidFill>
                  <a:srgbClr val="EF544E"/>
                </a:solidFill>
                <a:latin typeface="Tahoma"/>
                <a:cs typeface="Tahoma"/>
              </a:rPr>
              <a:t>measured</a:t>
            </a:r>
            <a:r>
              <a:rPr lang="fr-FR" b="1" dirty="0" smtClean="0">
                <a:solidFill>
                  <a:srgbClr val="EF544E"/>
                </a:solidFill>
                <a:latin typeface="Tahoma"/>
                <a:cs typeface="Tahoma"/>
              </a:rPr>
              <a:t> the NIR </a:t>
            </a:r>
            <a:r>
              <a:rPr lang="fr-FR" b="1" dirty="0" err="1" smtClean="0">
                <a:solidFill>
                  <a:srgbClr val="EF544E"/>
                </a:solidFill>
                <a:latin typeface="Tahoma"/>
                <a:cs typeface="Tahoma"/>
              </a:rPr>
              <a:t>reflectance</a:t>
            </a:r>
            <a:r>
              <a:rPr lang="fr-FR" b="1" dirty="0" smtClean="0">
                <a:solidFill>
                  <a:srgbClr val="EF544E"/>
                </a:solidFill>
                <a:latin typeface="Tahoma"/>
                <a:cs typeface="Tahoma"/>
              </a:rPr>
              <a:t> </a:t>
            </a:r>
            <a:r>
              <a:rPr lang="fr-FR" b="1" dirty="0" err="1" smtClean="0">
                <a:solidFill>
                  <a:srgbClr val="EF544E"/>
                </a:solidFill>
                <a:latin typeface="Tahoma"/>
                <a:cs typeface="Tahoma"/>
              </a:rPr>
              <a:t>spectra</a:t>
            </a:r>
            <a:r>
              <a:rPr lang="fr-FR" b="1" dirty="0" smtClean="0">
                <a:solidFill>
                  <a:srgbClr val="EF544E"/>
                </a:solidFill>
                <a:latin typeface="Tahoma"/>
                <a:cs typeface="Tahoma"/>
              </a:rPr>
              <a:t> of « </a:t>
            </a:r>
            <a:r>
              <a:rPr lang="fr-FR" b="1" dirty="0" err="1" smtClean="0">
                <a:solidFill>
                  <a:srgbClr val="EF544E"/>
                </a:solidFill>
                <a:latin typeface="Tahoma"/>
                <a:cs typeface="Tahoma"/>
              </a:rPr>
              <a:t>diluted</a:t>
            </a:r>
            <a:r>
              <a:rPr lang="fr-FR" b="1" dirty="0" smtClean="0">
                <a:solidFill>
                  <a:srgbClr val="EF544E"/>
                </a:solidFill>
                <a:latin typeface="Tahoma"/>
                <a:cs typeface="Tahoma"/>
              </a:rPr>
              <a:t> » goethite (</a:t>
            </a:r>
            <a:r>
              <a:rPr lang="fr-FR" b="1" dirty="0" err="1" smtClean="0">
                <a:solidFill>
                  <a:srgbClr val="EF544E"/>
                </a:solidFill>
                <a:latin typeface="Tahoma"/>
                <a:cs typeface="Tahoma"/>
              </a:rPr>
              <a:t>FeO-OH</a:t>
            </a:r>
            <a:r>
              <a:rPr lang="fr-FR" b="1" dirty="0" smtClean="0">
                <a:solidFill>
                  <a:srgbClr val="EF544E"/>
                </a:solidFill>
                <a:latin typeface="Tahoma"/>
                <a:cs typeface="Tahoma"/>
              </a:rPr>
              <a:t>) </a:t>
            </a:r>
            <a:r>
              <a:rPr lang="fr-FR" b="1" dirty="0" err="1" smtClean="0">
                <a:solidFill>
                  <a:srgbClr val="EF544E"/>
                </a:solidFill>
                <a:latin typeface="Tahoma"/>
                <a:cs typeface="Tahoma"/>
              </a:rPr>
              <a:t>under</a:t>
            </a:r>
            <a:r>
              <a:rPr lang="fr-FR" b="1" dirty="0" smtClean="0">
                <a:solidFill>
                  <a:srgbClr val="EF544E"/>
                </a:solidFill>
                <a:latin typeface="Tahoma"/>
                <a:cs typeface="Tahoma"/>
              </a:rPr>
              <a:t> dry conditions.</a:t>
            </a:r>
          </a:p>
          <a:p>
            <a:endParaRPr lang="fr-FR" b="1" dirty="0" smtClean="0">
              <a:solidFill>
                <a:srgbClr val="EF544E"/>
              </a:solidFill>
              <a:latin typeface="Tahoma"/>
              <a:cs typeface="Tahoma"/>
            </a:endParaRPr>
          </a:p>
        </p:txBody>
      </p:sp>
      <p:sp>
        <p:nvSpPr>
          <p:cNvPr id="5" name="ZoneTexte 2"/>
          <p:cNvSpPr txBox="1">
            <a:spLocks noChangeArrowheads="1"/>
          </p:cNvSpPr>
          <p:nvPr/>
        </p:nvSpPr>
        <p:spPr bwMode="auto">
          <a:xfrm>
            <a:off x="762000" y="4202668"/>
            <a:ext cx="8001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fr-FR" b="1" dirty="0" err="1" smtClean="0">
                <a:solidFill>
                  <a:srgbClr val="09FF1B"/>
                </a:solidFill>
                <a:latin typeface="Tahoma"/>
                <a:cs typeface="Tahoma"/>
              </a:rPr>
              <a:t>Strong</a:t>
            </a:r>
            <a:r>
              <a:rPr lang="fr-FR" b="1" dirty="0" smtClean="0">
                <a:solidFill>
                  <a:srgbClr val="09FF1B"/>
                </a:solidFill>
                <a:latin typeface="Tahoma"/>
                <a:cs typeface="Tahoma"/>
              </a:rPr>
              <a:t> </a:t>
            </a:r>
            <a:r>
              <a:rPr lang="fr-FR" b="1" dirty="0" err="1">
                <a:solidFill>
                  <a:srgbClr val="09FF1B"/>
                </a:solidFill>
                <a:latin typeface="Tahoma"/>
                <a:cs typeface="Tahoma"/>
              </a:rPr>
              <a:t>need</a:t>
            </a:r>
            <a:r>
              <a:rPr lang="fr-FR" b="1" dirty="0">
                <a:solidFill>
                  <a:srgbClr val="09FF1B"/>
                </a:solidFill>
                <a:latin typeface="Tahoma"/>
                <a:cs typeface="Tahoma"/>
              </a:rPr>
              <a:t> of </a:t>
            </a:r>
            <a:r>
              <a:rPr lang="fr-FR" b="1" dirty="0" smtClean="0">
                <a:solidFill>
                  <a:srgbClr val="09FF1B"/>
                </a:solidFill>
                <a:latin typeface="Tahoma"/>
                <a:cs typeface="Tahoma"/>
              </a:rPr>
              <a:t>dry </a:t>
            </a:r>
            <a:r>
              <a:rPr lang="fr-FR" b="1" dirty="0" err="1">
                <a:solidFill>
                  <a:srgbClr val="09FF1B"/>
                </a:solidFill>
                <a:latin typeface="Tahoma"/>
                <a:cs typeface="Tahoma"/>
              </a:rPr>
              <a:t>unsaturated</a:t>
            </a:r>
            <a:r>
              <a:rPr lang="fr-FR" b="1" dirty="0">
                <a:solidFill>
                  <a:srgbClr val="09FF1B"/>
                </a:solidFill>
                <a:latin typeface="Tahoma"/>
                <a:cs typeface="Tahoma"/>
              </a:rPr>
              <a:t> </a:t>
            </a:r>
            <a:r>
              <a:rPr lang="fr-FR" b="1" dirty="0" err="1" smtClean="0">
                <a:solidFill>
                  <a:srgbClr val="09FF1B"/>
                </a:solidFill>
                <a:latin typeface="Tahoma"/>
                <a:cs typeface="Tahoma"/>
              </a:rPr>
              <a:t>spectra</a:t>
            </a:r>
            <a:r>
              <a:rPr lang="fr-FR" b="1" dirty="0" smtClean="0">
                <a:solidFill>
                  <a:srgbClr val="09FF1B"/>
                </a:solidFill>
                <a:latin typeface="Tahoma"/>
                <a:cs typeface="Tahoma"/>
              </a:rPr>
              <a:t> of « </a:t>
            </a:r>
            <a:r>
              <a:rPr lang="fr-FR" b="1" dirty="0" err="1" smtClean="0">
                <a:solidFill>
                  <a:srgbClr val="09FF1B"/>
                </a:solidFill>
                <a:latin typeface="Tahoma"/>
                <a:cs typeface="Tahoma"/>
              </a:rPr>
              <a:t>diluted</a:t>
            </a:r>
            <a:r>
              <a:rPr lang="fr-FR" b="1" dirty="0" smtClean="0">
                <a:solidFill>
                  <a:srgbClr val="09FF1B"/>
                </a:solidFill>
                <a:latin typeface="Tahoma"/>
                <a:cs typeface="Tahoma"/>
              </a:rPr>
              <a:t> » </a:t>
            </a:r>
            <a:r>
              <a:rPr lang="fr-FR" b="1" dirty="0" err="1" smtClean="0">
                <a:solidFill>
                  <a:srgbClr val="09FF1B"/>
                </a:solidFill>
                <a:latin typeface="Tahoma"/>
                <a:cs typeface="Tahoma"/>
              </a:rPr>
              <a:t>hydroxides</a:t>
            </a:r>
            <a:r>
              <a:rPr lang="fr-FR" b="1" dirty="0" smtClean="0">
                <a:solidFill>
                  <a:srgbClr val="09FF1B"/>
                </a:solidFill>
                <a:latin typeface="Tahoma"/>
                <a:cs typeface="Tahoma"/>
              </a:rPr>
              <a:t> </a:t>
            </a:r>
          </a:p>
          <a:p>
            <a:endParaRPr lang="fr-FR" b="1" dirty="0">
              <a:solidFill>
                <a:srgbClr val="09FF1B"/>
              </a:solidFill>
              <a:latin typeface="Tahoma"/>
              <a:cs typeface="Tahom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08306" y="1752600"/>
            <a:ext cx="75356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rgbClr val="EF544E"/>
                </a:solidFill>
                <a:latin typeface="Tahoma"/>
                <a:cs typeface="Tahoma"/>
              </a:rPr>
              <a:t>3-</a:t>
            </a:r>
            <a:r>
              <a:rPr lang="fr-FR" b="1" dirty="0" smtClean="0">
                <a:solidFill>
                  <a:srgbClr val="EF544E"/>
                </a:solidFill>
                <a:latin typeface="Symbol" charset="2"/>
                <a:cs typeface="Symbol" charset="2"/>
              </a:rPr>
              <a:t>m</a:t>
            </a:r>
            <a:r>
              <a:rPr lang="fr-FR" b="1" dirty="0" smtClean="0">
                <a:solidFill>
                  <a:srgbClr val="EF544E"/>
                </a:solidFill>
                <a:latin typeface="Tahoma"/>
                <a:cs typeface="Tahoma"/>
              </a:rPr>
              <a:t>m </a:t>
            </a:r>
            <a:r>
              <a:rPr lang="fr-FR" b="1" dirty="0" err="1" smtClean="0">
                <a:solidFill>
                  <a:srgbClr val="EF544E"/>
                </a:solidFill>
                <a:latin typeface="Tahoma"/>
                <a:cs typeface="Tahoma"/>
              </a:rPr>
              <a:t>feature</a:t>
            </a:r>
            <a:r>
              <a:rPr lang="fr-FR" b="1" dirty="0" smtClean="0">
                <a:solidFill>
                  <a:srgbClr val="EF544E"/>
                </a:solidFill>
                <a:latin typeface="Tahoma"/>
                <a:cs typeface="Tahoma"/>
              </a:rPr>
              <a:t> </a:t>
            </a:r>
            <a:r>
              <a:rPr lang="fr-FR" b="1" dirty="0" err="1" smtClean="0">
                <a:solidFill>
                  <a:srgbClr val="EF544E"/>
                </a:solidFill>
                <a:latin typeface="Tahoma"/>
                <a:cs typeface="Tahoma"/>
              </a:rPr>
              <a:t>very</a:t>
            </a:r>
            <a:r>
              <a:rPr lang="fr-FR" b="1" dirty="0" smtClean="0">
                <a:solidFill>
                  <a:srgbClr val="EF544E"/>
                </a:solidFill>
                <a:latin typeface="Tahoma"/>
                <a:cs typeface="Tahoma"/>
              </a:rPr>
              <a:t> </a:t>
            </a:r>
            <a:r>
              <a:rPr lang="fr-FR" b="1" dirty="0" err="1" smtClean="0">
                <a:solidFill>
                  <a:srgbClr val="EF544E"/>
                </a:solidFill>
                <a:latin typeface="Tahoma"/>
                <a:cs typeface="Tahoma"/>
              </a:rPr>
              <a:t>much</a:t>
            </a:r>
            <a:r>
              <a:rPr lang="fr-FR" b="1" dirty="0" smtClean="0">
                <a:solidFill>
                  <a:srgbClr val="EF544E"/>
                </a:solidFill>
                <a:latin typeface="Tahoma"/>
                <a:cs typeface="Tahoma"/>
              </a:rPr>
              <a:t> </a:t>
            </a:r>
            <a:r>
              <a:rPr lang="fr-FR" b="1" dirty="0" err="1" smtClean="0">
                <a:solidFill>
                  <a:srgbClr val="EF544E"/>
                </a:solidFill>
                <a:latin typeface="Tahoma"/>
                <a:cs typeface="Tahoma"/>
              </a:rPr>
              <a:t>alike</a:t>
            </a:r>
            <a:r>
              <a:rPr lang="fr-FR" b="1" dirty="0" smtClean="0">
                <a:solidFill>
                  <a:srgbClr val="EF544E"/>
                </a:solidFill>
                <a:latin typeface="Tahoma"/>
                <a:cs typeface="Tahoma"/>
              </a:rPr>
              <a:t> </a:t>
            </a:r>
            <a:r>
              <a:rPr lang="fr-FR" b="1" dirty="0" err="1" smtClean="0">
                <a:solidFill>
                  <a:srgbClr val="EF544E"/>
                </a:solidFill>
                <a:latin typeface="Tahoma"/>
                <a:cs typeface="Tahoma"/>
              </a:rPr>
              <a:t>that</a:t>
            </a:r>
            <a:r>
              <a:rPr lang="fr-FR" b="1" dirty="0" smtClean="0">
                <a:solidFill>
                  <a:srgbClr val="EF544E"/>
                </a:solidFill>
                <a:latin typeface="Tahoma"/>
                <a:cs typeface="Tahoma"/>
              </a:rPr>
              <a:t> of water </a:t>
            </a:r>
            <a:r>
              <a:rPr lang="fr-FR" b="1" dirty="0" err="1" smtClean="0">
                <a:solidFill>
                  <a:srgbClr val="EF544E"/>
                </a:solidFill>
                <a:latin typeface="Tahoma"/>
                <a:cs typeface="Tahoma"/>
              </a:rPr>
              <a:t>ice</a:t>
            </a:r>
            <a:endParaRPr lang="fr-FR" b="1" dirty="0">
              <a:solidFill>
                <a:srgbClr val="EF544E"/>
              </a:solidFill>
              <a:latin typeface="Tahoma"/>
              <a:cs typeface="Tahoma"/>
            </a:endParaRPr>
          </a:p>
        </p:txBody>
      </p:sp>
      <p:sp>
        <p:nvSpPr>
          <p:cNvPr id="7" name="ZoneTexte 2"/>
          <p:cNvSpPr txBox="1">
            <a:spLocks noChangeArrowheads="1"/>
          </p:cNvSpPr>
          <p:nvPr/>
        </p:nvSpPr>
        <p:spPr bwMode="auto">
          <a:xfrm>
            <a:off x="762000" y="2438400"/>
            <a:ext cx="789885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fr-FR" b="1" dirty="0" err="1" smtClean="0">
                <a:solidFill>
                  <a:srgbClr val="FFCC66"/>
                </a:solidFill>
                <a:latin typeface="Tahoma"/>
                <a:cs typeface="Tahoma"/>
              </a:rPr>
              <a:t>Minor</a:t>
            </a:r>
            <a:r>
              <a:rPr lang="fr-FR" b="1" dirty="0" smtClean="0">
                <a:solidFill>
                  <a:srgbClr val="FFCC66"/>
                </a:solidFill>
                <a:latin typeface="Tahoma"/>
                <a:cs typeface="Tahoma"/>
              </a:rPr>
              <a:t> </a:t>
            </a:r>
            <a:r>
              <a:rPr lang="fr-FR" b="1" dirty="0" err="1" smtClean="0">
                <a:solidFill>
                  <a:srgbClr val="FFCC66"/>
                </a:solidFill>
                <a:latin typeface="Tahoma"/>
                <a:cs typeface="Tahoma"/>
              </a:rPr>
              <a:t>amount</a:t>
            </a:r>
            <a:r>
              <a:rPr lang="fr-FR" b="1" dirty="0" smtClean="0">
                <a:solidFill>
                  <a:srgbClr val="FFCC66"/>
                </a:solidFill>
                <a:latin typeface="Tahoma"/>
                <a:cs typeface="Tahoma"/>
              </a:rPr>
              <a:t> of goethite </a:t>
            </a:r>
            <a:r>
              <a:rPr lang="fr-FR" b="1" dirty="0" err="1" smtClean="0">
                <a:solidFill>
                  <a:srgbClr val="FFCC66"/>
                </a:solidFill>
                <a:latin typeface="Tahoma"/>
                <a:cs typeface="Tahoma"/>
              </a:rPr>
              <a:t>might</a:t>
            </a:r>
            <a:r>
              <a:rPr lang="fr-FR" b="1" dirty="0" smtClean="0">
                <a:solidFill>
                  <a:srgbClr val="FFCC66"/>
                </a:solidFill>
                <a:latin typeface="Tahoma"/>
                <a:cs typeface="Tahoma"/>
              </a:rPr>
              <a:t> </a:t>
            </a:r>
            <a:r>
              <a:rPr lang="fr-FR" b="1" dirty="0" err="1" smtClean="0">
                <a:solidFill>
                  <a:srgbClr val="FFCC66"/>
                </a:solidFill>
                <a:latin typeface="Tahoma"/>
                <a:cs typeface="Tahoma"/>
              </a:rPr>
              <a:t>explain</a:t>
            </a:r>
            <a:r>
              <a:rPr lang="fr-FR" b="1" dirty="0" smtClean="0">
                <a:solidFill>
                  <a:srgbClr val="FFCC66"/>
                </a:solidFill>
                <a:latin typeface="Tahoma"/>
                <a:cs typeface="Tahoma"/>
              </a:rPr>
              <a:t> the </a:t>
            </a:r>
            <a:r>
              <a:rPr lang="fr-FR" b="1" dirty="0" err="1" smtClean="0">
                <a:solidFill>
                  <a:srgbClr val="FFCC66"/>
                </a:solidFill>
                <a:latin typeface="Tahoma"/>
                <a:cs typeface="Tahoma"/>
              </a:rPr>
              <a:t>shape</a:t>
            </a:r>
            <a:r>
              <a:rPr lang="fr-FR" b="1" dirty="0" smtClean="0">
                <a:solidFill>
                  <a:srgbClr val="FFCC66"/>
                </a:solidFill>
                <a:latin typeface="Tahoma"/>
                <a:cs typeface="Tahoma"/>
              </a:rPr>
              <a:t> of the 3-</a:t>
            </a:r>
            <a:r>
              <a:rPr lang="fr-FR" b="1" dirty="0" smtClean="0">
                <a:solidFill>
                  <a:srgbClr val="FFCC66"/>
                </a:solidFill>
                <a:latin typeface="Symbol" charset="2"/>
                <a:cs typeface="Symbol" charset="2"/>
              </a:rPr>
              <a:t>m</a:t>
            </a:r>
            <a:r>
              <a:rPr lang="fr-FR" b="1" dirty="0" smtClean="0">
                <a:solidFill>
                  <a:srgbClr val="FFCC66"/>
                </a:solidFill>
                <a:latin typeface="Tahoma"/>
                <a:cs typeface="Tahoma"/>
              </a:rPr>
              <a:t>m  band of </a:t>
            </a:r>
            <a:r>
              <a:rPr lang="fr-FR" b="1" dirty="0" err="1" smtClean="0">
                <a:solidFill>
                  <a:srgbClr val="FFCC66"/>
                </a:solidFill>
                <a:latin typeface="Tahoma"/>
                <a:cs typeface="Tahoma"/>
              </a:rPr>
              <a:t>Themis</a:t>
            </a:r>
            <a:r>
              <a:rPr lang="fr-FR" b="1" dirty="0" smtClean="0">
                <a:solidFill>
                  <a:srgbClr val="FFCC66"/>
                </a:solidFill>
                <a:latin typeface="Tahoma"/>
                <a:cs typeface="Tahoma"/>
              </a:rPr>
              <a:t> and </a:t>
            </a:r>
            <a:r>
              <a:rPr lang="fr-FR" b="1" dirty="0" err="1" smtClean="0">
                <a:solidFill>
                  <a:srgbClr val="FFCC66"/>
                </a:solidFill>
                <a:latin typeface="Tahoma"/>
                <a:cs typeface="Tahoma"/>
              </a:rPr>
              <a:t>Cybele</a:t>
            </a:r>
            <a:r>
              <a:rPr lang="fr-FR" b="1" dirty="0" smtClean="0">
                <a:solidFill>
                  <a:srgbClr val="FFCC66"/>
                </a:solidFill>
                <a:latin typeface="Tahoma"/>
                <a:cs typeface="Tahoma"/>
              </a:rPr>
              <a:t>. </a:t>
            </a:r>
          </a:p>
          <a:p>
            <a:endParaRPr lang="fr-FR" b="1" dirty="0">
              <a:solidFill>
                <a:srgbClr val="FFCC66"/>
              </a:solidFill>
              <a:latin typeface="Tahoma"/>
              <a:cs typeface="Tahoma"/>
            </a:endParaRPr>
          </a:p>
          <a:p>
            <a:endParaRPr lang="fr-FR" b="1" dirty="0">
              <a:solidFill>
                <a:srgbClr val="FFCC66"/>
              </a:solidFill>
              <a:latin typeface="Tahoma"/>
              <a:cs typeface="Tahom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08306" y="3200400"/>
            <a:ext cx="6990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rgbClr val="FFCC66"/>
                </a:solidFill>
                <a:latin typeface="Tahoma"/>
                <a:cs typeface="Tahoma"/>
              </a:rPr>
              <a:t>If </a:t>
            </a:r>
            <a:r>
              <a:rPr lang="fr-FR" b="1" dirty="0" err="1" smtClean="0">
                <a:solidFill>
                  <a:srgbClr val="FFCC66"/>
                </a:solidFill>
                <a:latin typeface="Tahoma"/>
                <a:cs typeface="Tahoma"/>
              </a:rPr>
              <a:t>so</a:t>
            </a:r>
            <a:r>
              <a:rPr lang="fr-FR" b="1" dirty="0" smtClean="0">
                <a:solidFill>
                  <a:srgbClr val="FFCC66"/>
                </a:solidFill>
                <a:latin typeface="Tahoma"/>
                <a:cs typeface="Tahoma"/>
              </a:rPr>
              <a:t>, surface </a:t>
            </a:r>
            <a:r>
              <a:rPr lang="fr-FR" b="1" dirty="0" err="1" smtClean="0">
                <a:solidFill>
                  <a:srgbClr val="FFCC66"/>
                </a:solidFill>
                <a:latin typeface="Tahoma"/>
                <a:cs typeface="Tahoma"/>
              </a:rPr>
              <a:t>material</a:t>
            </a:r>
            <a:r>
              <a:rPr lang="fr-FR" b="1" dirty="0" smtClean="0">
                <a:solidFill>
                  <a:srgbClr val="FFCC66"/>
                </a:solidFill>
                <a:latin typeface="Tahoma"/>
                <a:cs typeface="Tahoma"/>
              </a:rPr>
              <a:t> are </a:t>
            </a:r>
            <a:r>
              <a:rPr lang="fr-FR" b="1" dirty="0" err="1" smtClean="0">
                <a:solidFill>
                  <a:srgbClr val="FFCC66"/>
                </a:solidFill>
                <a:latin typeface="Tahoma"/>
                <a:cs typeface="Tahoma"/>
              </a:rPr>
              <a:t>likely</a:t>
            </a:r>
            <a:r>
              <a:rPr lang="fr-FR" b="1" dirty="0" smtClean="0">
                <a:solidFill>
                  <a:srgbClr val="FFCC66"/>
                </a:solidFill>
                <a:latin typeface="Tahoma"/>
                <a:cs typeface="Tahoma"/>
              </a:rPr>
              <a:t> </a:t>
            </a:r>
            <a:r>
              <a:rPr lang="fr-FR" b="1" dirty="0" err="1" smtClean="0">
                <a:solidFill>
                  <a:srgbClr val="FFCC66"/>
                </a:solidFill>
                <a:latin typeface="Tahoma"/>
                <a:cs typeface="Tahoma"/>
              </a:rPr>
              <a:t>very</a:t>
            </a:r>
            <a:r>
              <a:rPr lang="fr-FR" b="1" dirty="0" smtClean="0">
                <a:solidFill>
                  <a:srgbClr val="FFCC66"/>
                </a:solidFill>
                <a:latin typeface="Tahoma"/>
                <a:cs typeface="Tahoma"/>
              </a:rPr>
              <a:t> </a:t>
            </a:r>
            <a:r>
              <a:rPr lang="fr-FR" b="1" dirty="0" err="1" smtClean="0">
                <a:solidFill>
                  <a:srgbClr val="FFCC66"/>
                </a:solidFill>
                <a:latin typeface="Tahoma"/>
                <a:cs typeface="Tahoma"/>
              </a:rPr>
              <a:t>mildly</a:t>
            </a:r>
            <a:r>
              <a:rPr lang="fr-FR" b="1" dirty="0" smtClean="0">
                <a:solidFill>
                  <a:srgbClr val="FFCC66"/>
                </a:solidFill>
                <a:latin typeface="Tahoma"/>
                <a:cs typeface="Tahoma"/>
              </a:rPr>
              <a:t> </a:t>
            </a:r>
            <a:r>
              <a:rPr lang="fr-FR" b="1" dirty="0" err="1" smtClean="0">
                <a:solidFill>
                  <a:srgbClr val="FFCC66"/>
                </a:solidFill>
                <a:latin typeface="Tahoma"/>
                <a:cs typeface="Tahoma"/>
              </a:rPr>
              <a:t>metamorphosed</a:t>
            </a:r>
            <a:r>
              <a:rPr lang="fr-FR" b="1" dirty="0" smtClean="0">
                <a:solidFill>
                  <a:srgbClr val="FFCC66"/>
                </a:solidFill>
                <a:latin typeface="Tahoma"/>
                <a:cs typeface="Tahoma"/>
              </a:rPr>
              <a:t> </a:t>
            </a:r>
            <a:r>
              <a:rPr lang="fr-FR" b="1" dirty="0" err="1" smtClean="0">
                <a:solidFill>
                  <a:srgbClr val="FFCC66"/>
                </a:solidFill>
                <a:latin typeface="Tahoma"/>
                <a:cs typeface="Tahoma"/>
              </a:rPr>
              <a:t>CI-like</a:t>
            </a:r>
            <a:r>
              <a:rPr lang="fr-FR" b="1" dirty="0" smtClean="0">
                <a:solidFill>
                  <a:srgbClr val="FFCC66"/>
                </a:solidFill>
                <a:latin typeface="Tahoma"/>
                <a:cs typeface="Tahoma"/>
              </a:rPr>
              <a:t> </a:t>
            </a:r>
            <a:r>
              <a:rPr lang="fr-FR" b="1" dirty="0" err="1" smtClean="0">
                <a:solidFill>
                  <a:srgbClr val="FFCC66"/>
                </a:solidFill>
                <a:latin typeface="Tahoma"/>
                <a:cs typeface="Tahoma"/>
              </a:rPr>
              <a:t>material</a:t>
            </a:r>
            <a:endParaRPr lang="fr-FR" b="1" dirty="0">
              <a:solidFill>
                <a:srgbClr val="FFCC66"/>
              </a:solidFill>
              <a:latin typeface="Tahoma"/>
              <a:cs typeface="Tahoma"/>
            </a:endParaRPr>
          </a:p>
        </p:txBody>
      </p:sp>
      <p:sp>
        <p:nvSpPr>
          <p:cNvPr id="9" name="ZoneTexte 2"/>
          <p:cNvSpPr txBox="1">
            <a:spLocks noChangeArrowheads="1"/>
          </p:cNvSpPr>
          <p:nvPr/>
        </p:nvSpPr>
        <p:spPr bwMode="auto">
          <a:xfrm>
            <a:off x="762000" y="4812268"/>
            <a:ext cx="77172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fr-FR" b="1" dirty="0" err="1" smtClean="0">
                <a:solidFill>
                  <a:srgbClr val="FFFF00"/>
                </a:solidFill>
                <a:latin typeface="Tahoma"/>
                <a:cs typeface="Tahoma"/>
              </a:rPr>
              <a:t>Themis</a:t>
            </a:r>
            <a:r>
              <a:rPr lang="fr-FR" b="1" dirty="0" smtClean="0">
                <a:solidFill>
                  <a:srgbClr val="FFFF00"/>
                </a:solidFill>
                <a:latin typeface="Tahoma"/>
                <a:cs typeface="Tahoma"/>
              </a:rPr>
              <a:t> and </a:t>
            </a:r>
            <a:r>
              <a:rPr lang="fr-FR" b="1" dirty="0" err="1" smtClean="0">
                <a:solidFill>
                  <a:srgbClr val="FFFF00"/>
                </a:solidFill>
                <a:latin typeface="Tahoma"/>
                <a:cs typeface="Tahoma"/>
              </a:rPr>
              <a:t>Cybele</a:t>
            </a:r>
            <a:r>
              <a:rPr lang="fr-FR" b="1" dirty="0" smtClean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lang="fr-FR" b="1" dirty="0" err="1" smtClean="0">
                <a:solidFill>
                  <a:srgbClr val="FFFF00"/>
                </a:solidFill>
                <a:latin typeface="Tahoma"/>
                <a:cs typeface="Tahoma"/>
              </a:rPr>
              <a:t>still</a:t>
            </a:r>
            <a:r>
              <a:rPr lang="fr-FR" b="1" dirty="0" smtClean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lang="fr-FR" b="1" dirty="0" err="1" smtClean="0">
                <a:solidFill>
                  <a:srgbClr val="FFFF00"/>
                </a:solidFill>
                <a:latin typeface="Tahoma"/>
                <a:cs typeface="Tahoma"/>
              </a:rPr>
              <a:t>remains</a:t>
            </a:r>
            <a:r>
              <a:rPr lang="fr-FR" b="1" dirty="0" smtClean="0">
                <a:solidFill>
                  <a:srgbClr val="FFFF00"/>
                </a:solidFill>
                <a:latin typeface="Tahoma"/>
                <a:cs typeface="Tahoma"/>
              </a:rPr>
              <a:t> « </a:t>
            </a:r>
            <a:r>
              <a:rPr lang="fr-FR" b="1" dirty="0" err="1" smtClean="0">
                <a:solidFill>
                  <a:srgbClr val="FFFF00"/>
                </a:solidFill>
                <a:latin typeface="Tahoma"/>
                <a:cs typeface="Tahoma"/>
              </a:rPr>
              <a:t>hydrous</a:t>
            </a:r>
            <a:r>
              <a:rPr lang="fr-FR" b="1" dirty="0" smtClean="0">
                <a:solidFill>
                  <a:srgbClr val="FFFF00"/>
                </a:solidFill>
                <a:latin typeface="Tahoma"/>
                <a:cs typeface="Tahoma"/>
              </a:rPr>
              <a:t> »</a:t>
            </a:r>
          </a:p>
          <a:p>
            <a:endParaRPr lang="fr-FR" b="1" dirty="0">
              <a:solidFill>
                <a:srgbClr val="FFFF00"/>
              </a:solidFill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3581400" y="304800"/>
            <a:ext cx="1752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chemeClr val="bg1">
                <a:lumMod val="95000"/>
                <a:alpha val="43000"/>
              </a:scheme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defRPr/>
            </a:pPr>
            <a:r>
              <a:rPr lang="fr-FR" sz="2800" b="1" dirty="0" smtClean="0">
                <a:solidFill>
                  <a:srgbClr val="FBFFAB"/>
                </a:solidFill>
                <a:latin typeface="Tahoma"/>
                <a:cs typeface="Tahoma"/>
              </a:rPr>
              <a:t>NEXT</a:t>
            </a:r>
            <a:endParaRPr lang="fr-FR" sz="2800" b="1" dirty="0">
              <a:solidFill>
                <a:srgbClr val="FBFFAB"/>
              </a:solidFill>
              <a:latin typeface="Tahoma"/>
              <a:cs typeface="Tahoma"/>
            </a:endParaRPr>
          </a:p>
        </p:txBody>
      </p:sp>
      <p:sp>
        <p:nvSpPr>
          <p:cNvPr id="28675" name="ZoneTexte 2"/>
          <p:cNvSpPr txBox="1">
            <a:spLocks noChangeArrowheads="1"/>
          </p:cNvSpPr>
          <p:nvPr/>
        </p:nvSpPr>
        <p:spPr bwMode="auto">
          <a:xfrm>
            <a:off x="990600" y="1676401"/>
            <a:ext cx="85344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fr-FR" b="1" dirty="0" err="1" smtClean="0">
                <a:solidFill>
                  <a:schemeClr val="accent1"/>
                </a:solidFill>
                <a:latin typeface="Tahoma"/>
                <a:cs typeface="Tahoma"/>
              </a:rPr>
              <a:t>Does</a:t>
            </a:r>
            <a:r>
              <a:rPr lang="fr-FR" b="1" dirty="0" smtClean="0">
                <a:solidFill>
                  <a:schemeClr val="accent1"/>
                </a:solidFill>
                <a:latin typeface="Tahoma"/>
                <a:cs typeface="Tahoma"/>
              </a:rPr>
              <a:t> goethite </a:t>
            </a:r>
            <a:r>
              <a:rPr lang="fr-FR" b="1" dirty="0" err="1" smtClean="0">
                <a:solidFill>
                  <a:schemeClr val="accent1"/>
                </a:solidFill>
                <a:latin typeface="Tahoma"/>
                <a:cs typeface="Tahoma"/>
              </a:rPr>
              <a:t>really</a:t>
            </a:r>
            <a:r>
              <a:rPr lang="fr-FR" b="1" dirty="0" smtClean="0">
                <a:solidFill>
                  <a:schemeClr val="accent1"/>
                </a:solidFill>
                <a:latin typeface="Tahoma"/>
                <a:cs typeface="Tahoma"/>
              </a:rPr>
              <a:t> </a:t>
            </a:r>
            <a:r>
              <a:rPr lang="fr-FR" b="1" dirty="0" err="1" smtClean="0">
                <a:solidFill>
                  <a:schemeClr val="accent1"/>
                </a:solidFill>
                <a:latin typeface="Tahoma"/>
                <a:cs typeface="Tahoma"/>
              </a:rPr>
              <a:t>fits</a:t>
            </a:r>
            <a:r>
              <a:rPr lang="fr-FR" b="1" dirty="0" smtClean="0">
                <a:solidFill>
                  <a:schemeClr val="accent1"/>
                </a:solidFill>
                <a:latin typeface="Tahoma"/>
                <a:cs typeface="Tahoma"/>
              </a:rPr>
              <a:t> the 3 </a:t>
            </a:r>
            <a:r>
              <a:rPr lang="fr-FR" sz="2000" b="1" dirty="0" smtClean="0">
                <a:solidFill>
                  <a:schemeClr val="accent1"/>
                </a:solidFill>
                <a:latin typeface="Symbol" charset="2"/>
                <a:cs typeface="Symbol" charset="2"/>
              </a:rPr>
              <a:t>m</a:t>
            </a:r>
            <a:r>
              <a:rPr lang="fr-FR" b="1" dirty="0" smtClean="0">
                <a:solidFill>
                  <a:schemeClr val="accent1"/>
                </a:solidFill>
                <a:latin typeface="Tahoma"/>
                <a:cs typeface="Tahoma"/>
              </a:rPr>
              <a:t>m band? </a:t>
            </a:r>
          </a:p>
          <a:p>
            <a:pPr>
              <a:buFont typeface="Arial"/>
              <a:buChar char="•"/>
            </a:pPr>
            <a:r>
              <a:rPr lang="fr-FR" b="1" dirty="0" err="1" smtClean="0">
                <a:solidFill>
                  <a:schemeClr val="accent1"/>
                </a:solidFill>
                <a:latin typeface="Tahoma"/>
                <a:cs typeface="Tahoma"/>
              </a:rPr>
              <a:t>Correlation</a:t>
            </a:r>
            <a:r>
              <a:rPr lang="fr-FR" b="1" dirty="0" smtClean="0">
                <a:solidFill>
                  <a:schemeClr val="accent1"/>
                </a:solidFill>
                <a:latin typeface="Tahoma"/>
                <a:cs typeface="Tahoma"/>
              </a:rPr>
              <a:t> </a:t>
            </a:r>
            <a:r>
              <a:rPr lang="fr-FR" b="1" dirty="0" err="1" smtClean="0">
                <a:solidFill>
                  <a:schemeClr val="accent1"/>
                </a:solidFill>
                <a:latin typeface="Tahoma"/>
                <a:cs typeface="Tahoma"/>
              </a:rPr>
              <a:t>between</a:t>
            </a:r>
            <a:r>
              <a:rPr lang="fr-FR" b="1" dirty="0" smtClean="0">
                <a:solidFill>
                  <a:schemeClr val="accent1"/>
                </a:solidFill>
                <a:latin typeface="Tahoma"/>
                <a:cs typeface="Tahoma"/>
              </a:rPr>
              <a:t> 1.9 and 3 </a:t>
            </a:r>
            <a:r>
              <a:rPr lang="fr-FR" b="1" dirty="0" smtClean="0">
                <a:solidFill>
                  <a:schemeClr val="accent1"/>
                </a:solidFill>
                <a:latin typeface="Symbol" charset="2"/>
                <a:cs typeface="Symbol" charset="2"/>
              </a:rPr>
              <a:t>m</a:t>
            </a:r>
            <a:r>
              <a:rPr lang="fr-FR" b="1" dirty="0" smtClean="0">
                <a:solidFill>
                  <a:schemeClr val="accent1"/>
                </a:solidFill>
                <a:latin typeface="Tahoma"/>
                <a:cs typeface="Tahoma"/>
              </a:rPr>
              <a:t>m? </a:t>
            </a:r>
          </a:p>
          <a:p>
            <a:pPr>
              <a:buFont typeface="Arial"/>
              <a:buChar char="•"/>
            </a:pPr>
            <a:r>
              <a:rPr lang="fr-FR" b="1" dirty="0" err="1" smtClean="0">
                <a:solidFill>
                  <a:schemeClr val="accent1"/>
                </a:solidFill>
                <a:latin typeface="Tahoma"/>
                <a:cs typeface="Tahoma"/>
              </a:rPr>
              <a:t>Correlation</a:t>
            </a:r>
            <a:r>
              <a:rPr lang="fr-FR" b="1" dirty="0" smtClean="0">
                <a:solidFill>
                  <a:schemeClr val="accent1"/>
                </a:solidFill>
                <a:latin typeface="Tahoma"/>
                <a:cs typeface="Tahoma"/>
              </a:rPr>
              <a:t> </a:t>
            </a:r>
            <a:r>
              <a:rPr lang="fr-FR" b="1" dirty="0" err="1" smtClean="0">
                <a:solidFill>
                  <a:schemeClr val="accent1"/>
                </a:solidFill>
                <a:latin typeface="Tahoma"/>
                <a:cs typeface="Tahoma"/>
              </a:rPr>
              <a:t>between</a:t>
            </a:r>
            <a:r>
              <a:rPr lang="fr-FR" b="1" dirty="0" smtClean="0">
                <a:solidFill>
                  <a:schemeClr val="accent1"/>
                </a:solidFill>
                <a:latin typeface="Tahoma"/>
                <a:cs typeface="Tahoma"/>
              </a:rPr>
              <a:t> VIS/VNIR and NIR  (0.9 </a:t>
            </a:r>
            <a:r>
              <a:rPr lang="fr-FR" b="1" dirty="0" smtClean="0">
                <a:solidFill>
                  <a:schemeClr val="accent1"/>
                </a:solidFill>
                <a:latin typeface="Symbol" charset="2"/>
                <a:cs typeface="Symbol" charset="2"/>
              </a:rPr>
              <a:t>m</a:t>
            </a:r>
            <a:r>
              <a:rPr lang="fr-FR" b="1" dirty="0" smtClean="0">
                <a:solidFill>
                  <a:schemeClr val="accent1"/>
                </a:solidFill>
                <a:latin typeface="Tahoma"/>
                <a:cs typeface="Tahoma"/>
              </a:rPr>
              <a:t>m)?</a:t>
            </a:r>
          </a:p>
          <a:p>
            <a:pPr>
              <a:buFont typeface="Arial"/>
              <a:buChar char="•"/>
            </a:pPr>
            <a:r>
              <a:rPr lang="fr-FR" b="1" dirty="0" smtClean="0">
                <a:solidFill>
                  <a:schemeClr val="accent1"/>
                </a:solidFill>
                <a:latin typeface="Tahoma"/>
                <a:cs typeface="Tahoma"/>
              </a:rPr>
              <a:t>Is </a:t>
            </a:r>
            <a:r>
              <a:rPr lang="fr-FR" b="1" dirty="0" err="1" smtClean="0">
                <a:solidFill>
                  <a:schemeClr val="accent1"/>
                </a:solidFill>
                <a:latin typeface="Tahoma"/>
                <a:cs typeface="Tahoma"/>
              </a:rPr>
              <a:t>there</a:t>
            </a:r>
            <a:r>
              <a:rPr lang="fr-FR" b="1" dirty="0" smtClean="0">
                <a:solidFill>
                  <a:schemeClr val="accent1"/>
                </a:solidFill>
                <a:latin typeface="Tahoma"/>
                <a:cs typeface="Tahoma"/>
              </a:rPr>
              <a:t> a 2.7-2.8 </a:t>
            </a:r>
            <a:r>
              <a:rPr lang="fr-FR" b="1" dirty="0" smtClean="0">
                <a:solidFill>
                  <a:schemeClr val="accent1"/>
                </a:solidFill>
                <a:latin typeface="Symbol" charset="2"/>
                <a:cs typeface="Symbol" charset="2"/>
              </a:rPr>
              <a:t>m</a:t>
            </a:r>
            <a:r>
              <a:rPr lang="fr-FR" b="1" dirty="0" smtClean="0">
                <a:solidFill>
                  <a:schemeClr val="accent1"/>
                </a:solidFill>
                <a:latin typeface="Tahoma"/>
                <a:cs typeface="Tahoma"/>
              </a:rPr>
              <a:t>m </a:t>
            </a:r>
            <a:r>
              <a:rPr lang="fr-FR" b="1" dirty="0" err="1" smtClean="0">
                <a:solidFill>
                  <a:schemeClr val="accent1"/>
                </a:solidFill>
                <a:latin typeface="Tahoma"/>
                <a:cs typeface="Tahoma"/>
              </a:rPr>
              <a:t>feature</a:t>
            </a:r>
            <a:r>
              <a:rPr lang="fr-FR" b="1" dirty="0" smtClean="0">
                <a:solidFill>
                  <a:schemeClr val="accent1"/>
                </a:solidFill>
                <a:latin typeface="Tahoma"/>
                <a:cs typeface="Tahoma"/>
              </a:rPr>
              <a:t> on </a:t>
            </a:r>
            <a:r>
              <a:rPr lang="fr-FR" b="1" dirty="0" err="1" smtClean="0">
                <a:solidFill>
                  <a:schemeClr val="accent1"/>
                </a:solidFill>
                <a:latin typeface="Tahoma"/>
                <a:cs typeface="Tahoma"/>
              </a:rPr>
              <a:t>Themis/Cybele</a:t>
            </a:r>
            <a:r>
              <a:rPr lang="fr-FR" b="1" dirty="0" smtClean="0">
                <a:solidFill>
                  <a:schemeClr val="accent1"/>
                </a:solidFill>
                <a:latin typeface="Tahoma"/>
                <a:cs typeface="Tahoma"/>
              </a:rPr>
              <a:t>?</a:t>
            </a:r>
          </a:p>
          <a:p>
            <a:endParaRPr lang="fr-FR" b="1" dirty="0" smtClean="0">
              <a:solidFill>
                <a:schemeClr val="accent1"/>
              </a:solidFill>
              <a:latin typeface="Tahoma"/>
              <a:cs typeface="Tahoma"/>
            </a:endParaRPr>
          </a:p>
          <a:p>
            <a:endParaRPr lang="fr-FR" b="1" dirty="0" smtClean="0">
              <a:solidFill>
                <a:schemeClr val="accent1"/>
              </a:solidFill>
              <a:latin typeface="Tahoma"/>
              <a:cs typeface="Tahoma"/>
            </a:endParaRPr>
          </a:p>
          <a:p>
            <a:endParaRPr lang="fr-FR" b="1" dirty="0" smtClean="0">
              <a:solidFill>
                <a:schemeClr val="accent1"/>
              </a:solidFill>
              <a:latin typeface="Tahoma"/>
              <a:cs typeface="Tahoma"/>
            </a:endParaRPr>
          </a:p>
        </p:txBody>
      </p:sp>
      <p:sp>
        <p:nvSpPr>
          <p:cNvPr id="7" name="ZoneTexte 2"/>
          <p:cNvSpPr txBox="1">
            <a:spLocks noChangeArrowheads="1"/>
          </p:cNvSpPr>
          <p:nvPr/>
        </p:nvSpPr>
        <p:spPr bwMode="auto">
          <a:xfrm>
            <a:off x="1016541" y="4114800"/>
            <a:ext cx="7594059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fr-FR" b="1" dirty="0" err="1" smtClean="0">
                <a:solidFill>
                  <a:srgbClr val="FFB8C8"/>
                </a:solidFill>
                <a:latin typeface="Tahoma"/>
                <a:cs typeface="Tahoma"/>
              </a:rPr>
              <a:t>improve</a:t>
            </a:r>
            <a:r>
              <a:rPr lang="fr-FR" b="1" dirty="0" smtClean="0">
                <a:solidFill>
                  <a:srgbClr val="FFB8C8"/>
                </a:solidFill>
                <a:latin typeface="Tahoma"/>
                <a:cs typeface="Tahoma"/>
              </a:rPr>
              <a:t> </a:t>
            </a:r>
            <a:r>
              <a:rPr lang="fr-FR" b="1" dirty="0" err="1" smtClean="0">
                <a:solidFill>
                  <a:srgbClr val="FFB8C8"/>
                </a:solidFill>
                <a:latin typeface="Tahoma"/>
                <a:cs typeface="Tahoma"/>
              </a:rPr>
              <a:t>models</a:t>
            </a:r>
            <a:r>
              <a:rPr lang="fr-FR" b="1" dirty="0" smtClean="0">
                <a:solidFill>
                  <a:srgbClr val="FFB8C8"/>
                </a:solidFill>
                <a:latin typeface="Tahoma"/>
                <a:cs typeface="Tahoma"/>
              </a:rPr>
              <a:t> of the diurnal cycle: transport </a:t>
            </a:r>
            <a:r>
              <a:rPr lang="fr-FR" b="1" dirty="0" err="1" smtClean="0">
                <a:solidFill>
                  <a:srgbClr val="FFB8C8"/>
                </a:solidFill>
                <a:latin typeface="Tahoma"/>
                <a:cs typeface="Tahoma"/>
              </a:rPr>
              <a:t>properties</a:t>
            </a:r>
            <a:r>
              <a:rPr lang="fr-FR" b="1" dirty="0" smtClean="0">
                <a:solidFill>
                  <a:srgbClr val="FFB8C8"/>
                </a:solidFill>
                <a:latin typeface="Tahoma"/>
                <a:cs typeface="Tahoma"/>
              </a:rPr>
              <a:t> of CC</a:t>
            </a:r>
          </a:p>
          <a:p>
            <a:pPr lvl="1">
              <a:buFont typeface="Arial"/>
              <a:buChar char="•"/>
            </a:pPr>
            <a:r>
              <a:rPr lang="fr-FR" sz="1400" b="1" dirty="0" smtClean="0">
                <a:solidFill>
                  <a:srgbClr val="FFB8C8"/>
                </a:solidFill>
                <a:latin typeface="Tahoma"/>
                <a:cs typeface="Tahoma"/>
              </a:rPr>
              <a:t>H</a:t>
            </a:r>
            <a:r>
              <a:rPr lang="fr-FR" sz="1400" b="1" baseline="-25000" dirty="0" smtClean="0">
                <a:solidFill>
                  <a:srgbClr val="FFB8C8"/>
                </a:solidFill>
                <a:latin typeface="Tahoma"/>
                <a:cs typeface="Tahoma"/>
              </a:rPr>
              <a:t>2</a:t>
            </a:r>
            <a:r>
              <a:rPr lang="fr-FR" sz="1400" b="1" dirty="0" smtClean="0">
                <a:solidFill>
                  <a:srgbClr val="FFB8C8"/>
                </a:solidFill>
                <a:latin typeface="Tahoma"/>
                <a:cs typeface="Tahoma"/>
              </a:rPr>
              <a:t>O diffusion coefficient </a:t>
            </a:r>
            <a:r>
              <a:rPr lang="fr-FR" sz="1400" b="1" dirty="0" err="1" smtClean="0">
                <a:solidFill>
                  <a:srgbClr val="FFB8C8"/>
                </a:solidFill>
                <a:latin typeface="Tahoma"/>
                <a:cs typeface="Tahoma"/>
              </a:rPr>
              <a:t>under</a:t>
            </a:r>
            <a:r>
              <a:rPr lang="fr-FR" sz="1400" b="1" dirty="0" smtClean="0">
                <a:solidFill>
                  <a:srgbClr val="FFB8C8"/>
                </a:solidFill>
                <a:latin typeface="Tahoma"/>
                <a:cs typeface="Tahoma"/>
              </a:rPr>
              <a:t> range of p</a:t>
            </a:r>
            <a:r>
              <a:rPr lang="fr-FR" sz="1400" b="1" baseline="-25000" dirty="0" smtClean="0">
                <a:solidFill>
                  <a:srgbClr val="FFB8C8"/>
                </a:solidFill>
                <a:latin typeface="Tahoma"/>
                <a:cs typeface="Tahoma"/>
              </a:rPr>
              <a:t>H2O</a:t>
            </a:r>
          </a:p>
          <a:p>
            <a:pPr lvl="1">
              <a:buFont typeface="Arial"/>
              <a:buChar char="•"/>
            </a:pPr>
            <a:r>
              <a:rPr lang="fr-FR" sz="1400" b="1" dirty="0" smtClean="0">
                <a:solidFill>
                  <a:srgbClr val="FFB8C8"/>
                </a:solidFill>
                <a:latin typeface="Tahoma"/>
                <a:cs typeface="Tahoma"/>
              </a:rPr>
              <a:t>Thermal </a:t>
            </a:r>
            <a:r>
              <a:rPr lang="fr-FR" sz="1400" b="1" dirty="0" err="1" smtClean="0">
                <a:solidFill>
                  <a:srgbClr val="FFB8C8"/>
                </a:solidFill>
                <a:latin typeface="Tahoma"/>
                <a:cs typeface="Tahoma"/>
              </a:rPr>
              <a:t>inertia</a:t>
            </a:r>
            <a:r>
              <a:rPr lang="fr-FR" sz="1400" b="1" dirty="0" smtClean="0">
                <a:solidFill>
                  <a:srgbClr val="FFB8C8"/>
                </a:solidFill>
                <a:latin typeface="Tahoma"/>
                <a:cs typeface="Tahoma"/>
              </a:rPr>
              <a:t> </a:t>
            </a:r>
            <a:r>
              <a:rPr lang="fr-FR" sz="1400" b="1" dirty="0" err="1" smtClean="0">
                <a:solidFill>
                  <a:srgbClr val="FFB8C8"/>
                </a:solidFill>
                <a:latin typeface="Tahoma"/>
                <a:cs typeface="Tahoma"/>
              </a:rPr>
              <a:t>at</a:t>
            </a:r>
            <a:r>
              <a:rPr lang="fr-FR" sz="1400" b="1" dirty="0" smtClean="0">
                <a:solidFill>
                  <a:srgbClr val="FFB8C8"/>
                </a:solidFill>
                <a:latin typeface="Tahoma"/>
                <a:cs typeface="Tahoma"/>
              </a:rPr>
              <a:t> </a:t>
            </a:r>
            <a:r>
              <a:rPr lang="fr-FR" sz="1400" b="1" dirty="0" err="1" smtClean="0">
                <a:solidFill>
                  <a:srgbClr val="FFB8C8"/>
                </a:solidFill>
                <a:latin typeface="Tahoma"/>
                <a:cs typeface="Tahoma"/>
              </a:rPr>
              <a:t>low-T</a:t>
            </a:r>
            <a:endParaRPr lang="fr-FR" sz="1400" b="1" dirty="0" smtClean="0">
              <a:solidFill>
                <a:srgbClr val="FFB8C8"/>
              </a:solidFill>
              <a:latin typeface="Tahoma"/>
              <a:cs typeface="Tahoma"/>
            </a:endParaRPr>
          </a:p>
          <a:p>
            <a:pPr lvl="1">
              <a:buFont typeface="Arial"/>
              <a:buChar char="•"/>
            </a:pPr>
            <a:r>
              <a:rPr lang="fr-FR" sz="1400" b="1" dirty="0" smtClean="0">
                <a:solidFill>
                  <a:srgbClr val="FFB8C8"/>
                </a:solidFill>
                <a:latin typeface="Tahoma"/>
                <a:cs typeface="Tahoma"/>
              </a:rPr>
              <a:t>Adsorption </a:t>
            </a:r>
            <a:r>
              <a:rPr lang="fr-FR" sz="1400" b="1" dirty="0" err="1" smtClean="0">
                <a:solidFill>
                  <a:srgbClr val="FFB8C8"/>
                </a:solidFill>
                <a:latin typeface="Tahoma"/>
                <a:cs typeface="Tahoma"/>
              </a:rPr>
              <a:t>properties</a:t>
            </a:r>
            <a:endParaRPr lang="fr-FR" sz="1400" b="1" dirty="0" smtClean="0">
              <a:solidFill>
                <a:srgbClr val="FFB8C8"/>
              </a:solidFill>
              <a:latin typeface="Tahoma"/>
              <a:cs typeface="Tahoma"/>
            </a:endParaRPr>
          </a:p>
          <a:p>
            <a:pPr marL="0" lvl="1">
              <a:buFont typeface="Arial"/>
              <a:buChar char="•"/>
            </a:pPr>
            <a:r>
              <a:rPr lang="fr-FR" b="1" dirty="0" smtClean="0">
                <a:solidFill>
                  <a:srgbClr val="FFB8C8"/>
                </a:solidFill>
                <a:latin typeface="Tahoma"/>
                <a:cs typeface="Tahoma"/>
              </a:rPr>
              <a:t>(de)</a:t>
            </a:r>
            <a:r>
              <a:rPr lang="fr-FR" b="1" dirty="0" err="1" smtClean="0">
                <a:solidFill>
                  <a:srgbClr val="FFB8C8"/>
                </a:solidFill>
                <a:latin typeface="Tahoma"/>
                <a:cs typeface="Tahoma"/>
              </a:rPr>
              <a:t>hydration</a:t>
            </a:r>
            <a:r>
              <a:rPr lang="fr-FR" b="1" dirty="0" smtClean="0">
                <a:solidFill>
                  <a:srgbClr val="FFB8C8"/>
                </a:solidFill>
                <a:latin typeface="Tahoma"/>
                <a:cs typeface="Tahoma"/>
              </a:rPr>
              <a:t> </a:t>
            </a:r>
            <a:r>
              <a:rPr lang="fr-FR" b="1" dirty="0" err="1" smtClean="0">
                <a:solidFill>
                  <a:srgbClr val="FFB8C8"/>
                </a:solidFill>
                <a:latin typeface="Tahoma"/>
                <a:cs typeface="Tahoma"/>
              </a:rPr>
              <a:t>kinetics</a:t>
            </a:r>
            <a:endParaRPr lang="fr-FR" b="1" dirty="0" smtClean="0">
              <a:solidFill>
                <a:srgbClr val="FFB8C8"/>
              </a:solidFill>
              <a:latin typeface="Tahoma"/>
              <a:cs typeface="Tahoma"/>
            </a:endParaRPr>
          </a:p>
          <a:p>
            <a:pPr marL="457200" lvl="2">
              <a:buFont typeface="Arial"/>
              <a:buChar char="•"/>
            </a:pPr>
            <a:r>
              <a:rPr lang="fr-FR" sz="1400" b="1" dirty="0" smtClean="0">
                <a:solidFill>
                  <a:srgbClr val="FFB8C8"/>
                </a:solidFill>
                <a:latin typeface="Tahoma"/>
                <a:cs typeface="Tahoma"/>
              </a:rPr>
              <a:t>How </a:t>
            </a:r>
            <a:r>
              <a:rPr lang="fr-FR" sz="1400" b="1" dirty="0" err="1" smtClean="0">
                <a:solidFill>
                  <a:srgbClr val="FFB8C8"/>
                </a:solidFill>
                <a:latin typeface="Tahoma"/>
                <a:cs typeface="Tahoma"/>
              </a:rPr>
              <a:t>fast</a:t>
            </a:r>
            <a:r>
              <a:rPr lang="fr-FR" sz="1400" b="1" dirty="0" smtClean="0">
                <a:solidFill>
                  <a:srgbClr val="FFB8C8"/>
                </a:solidFill>
                <a:latin typeface="Tahoma"/>
                <a:cs typeface="Tahoma"/>
              </a:rPr>
              <a:t> </a:t>
            </a:r>
            <a:r>
              <a:rPr lang="fr-FR" sz="1400" b="1" dirty="0" err="1" smtClean="0">
                <a:solidFill>
                  <a:srgbClr val="FFB8C8"/>
                </a:solidFill>
                <a:latin typeface="Tahoma"/>
                <a:cs typeface="Tahoma"/>
              </a:rPr>
              <a:t>does</a:t>
            </a:r>
            <a:r>
              <a:rPr lang="fr-FR" sz="1400" b="1" dirty="0" smtClean="0">
                <a:solidFill>
                  <a:srgbClr val="FFB8C8"/>
                </a:solidFill>
                <a:latin typeface="Tahoma"/>
                <a:cs typeface="Tahoma"/>
              </a:rPr>
              <a:t> a « </a:t>
            </a:r>
            <a:r>
              <a:rPr lang="fr-FR" sz="1400" b="1" dirty="0" err="1" smtClean="0">
                <a:solidFill>
                  <a:srgbClr val="FFB8C8"/>
                </a:solidFill>
                <a:latin typeface="Tahoma"/>
                <a:cs typeface="Tahoma"/>
              </a:rPr>
              <a:t>frozen</a:t>
            </a:r>
            <a:r>
              <a:rPr lang="fr-FR" sz="1400" b="1" dirty="0" smtClean="0">
                <a:solidFill>
                  <a:srgbClr val="FFB8C8"/>
                </a:solidFill>
                <a:latin typeface="Tahoma"/>
                <a:cs typeface="Tahoma"/>
              </a:rPr>
              <a:t> </a:t>
            </a:r>
            <a:r>
              <a:rPr lang="fr-FR" sz="1400" b="1" dirty="0" err="1" smtClean="0">
                <a:solidFill>
                  <a:srgbClr val="FFB8C8"/>
                </a:solidFill>
                <a:latin typeface="Tahoma"/>
                <a:cs typeface="Tahoma"/>
              </a:rPr>
              <a:t>asteroid</a:t>
            </a:r>
            <a:r>
              <a:rPr lang="fr-FR" sz="1400" b="1" dirty="0" smtClean="0">
                <a:solidFill>
                  <a:srgbClr val="FFB8C8"/>
                </a:solidFill>
                <a:latin typeface="Tahoma"/>
                <a:cs typeface="Tahoma"/>
              </a:rPr>
              <a:t> » </a:t>
            </a:r>
            <a:r>
              <a:rPr lang="fr-FR" sz="1400" b="1" dirty="0" err="1" smtClean="0">
                <a:solidFill>
                  <a:srgbClr val="FFB8C8"/>
                </a:solidFill>
                <a:latin typeface="Tahoma"/>
                <a:cs typeface="Tahoma"/>
              </a:rPr>
              <a:t>loses</a:t>
            </a:r>
            <a:r>
              <a:rPr lang="fr-FR" sz="1400" b="1" dirty="0" smtClean="0">
                <a:solidFill>
                  <a:srgbClr val="FFB8C8"/>
                </a:solidFill>
                <a:latin typeface="Tahoma"/>
                <a:cs typeface="Tahoma"/>
              </a:rPr>
              <a:t> </a:t>
            </a:r>
            <a:r>
              <a:rPr lang="fr-FR" sz="1400" b="1" dirty="0" err="1" smtClean="0">
                <a:solidFill>
                  <a:srgbClr val="FFB8C8"/>
                </a:solidFill>
                <a:latin typeface="Tahoma"/>
                <a:cs typeface="Tahoma"/>
              </a:rPr>
              <a:t>his</a:t>
            </a:r>
            <a:r>
              <a:rPr lang="fr-FR" sz="1400" b="1" dirty="0" smtClean="0">
                <a:solidFill>
                  <a:srgbClr val="FFB8C8"/>
                </a:solidFill>
                <a:latin typeface="Tahoma"/>
                <a:cs typeface="Tahoma"/>
              </a:rPr>
              <a:t> water</a:t>
            </a:r>
          </a:p>
          <a:p>
            <a:pPr marL="0" lvl="1">
              <a:buFont typeface="Arial"/>
              <a:buChar char="•"/>
            </a:pPr>
            <a:endParaRPr lang="fr-FR" b="1" dirty="0" smtClean="0">
              <a:solidFill>
                <a:srgbClr val="FFB8C8"/>
              </a:solidFill>
              <a:latin typeface="Tahoma"/>
              <a:cs typeface="Tahoma"/>
            </a:endParaRPr>
          </a:p>
          <a:p>
            <a:r>
              <a:rPr lang="fr-FR" sz="1400" b="1" dirty="0" smtClean="0">
                <a:solidFill>
                  <a:srgbClr val="FFB8C8"/>
                </a:solidFill>
                <a:latin typeface="Tahoma"/>
                <a:cs typeface="Tahoma"/>
              </a:rPr>
              <a:t> </a:t>
            </a:r>
            <a:endParaRPr lang="fr-FR" b="1" dirty="0" smtClean="0">
              <a:solidFill>
                <a:srgbClr val="FFB8C8"/>
              </a:solidFill>
              <a:latin typeface="Tahoma"/>
              <a:cs typeface="Tahoma"/>
            </a:endParaRPr>
          </a:p>
          <a:p>
            <a:endParaRPr lang="fr-FR" b="1" dirty="0">
              <a:solidFill>
                <a:srgbClr val="FFB8C8"/>
              </a:solidFill>
              <a:latin typeface="Tahoma"/>
              <a:cs typeface="Tahoma"/>
            </a:endParaRPr>
          </a:p>
        </p:txBody>
      </p:sp>
      <p:sp>
        <p:nvSpPr>
          <p:cNvPr id="11" name="ZoneTexte 2"/>
          <p:cNvSpPr txBox="1">
            <a:spLocks noChangeArrowheads="1"/>
          </p:cNvSpPr>
          <p:nvPr/>
        </p:nvSpPr>
        <p:spPr bwMode="auto">
          <a:xfrm>
            <a:off x="609600" y="2971800"/>
            <a:ext cx="48768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2200" b="1" dirty="0" err="1" smtClean="0">
                <a:solidFill>
                  <a:srgbClr val="FF7A93"/>
                </a:solidFill>
                <a:latin typeface="Tahoma"/>
                <a:cs typeface="Tahoma"/>
              </a:rPr>
              <a:t>Laboratory</a:t>
            </a:r>
            <a:endParaRPr lang="fr-FR" sz="2200" b="1" dirty="0" smtClean="0">
              <a:solidFill>
                <a:srgbClr val="FF7A93"/>
              </a:solidFill>
              <a:latin typeface="Tahoma"/>
              <a:cs typeface="Tahoma"/>
            </a:endParaRPr>
          </a:p>
        </p:txBody>
      </p:sp>
      <p:sp>
        <p:nvSpPr>
          <p:cNvPr id="13" name="ZoneTexte 2"/>
          <p:cNvSpPr txBox="1">
            <a:spLocks noChangeArrowheads="1"/>
          </p:cNvSpPr>
          <p:nvPr/>
        </p:nvSpPr>
        <p:spPr bwMode="auto">
          <a:xfrm>
            <a:off x="990600" y="3468469"/>
            <a:ext cx="8534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fr-FR" b="1" dirty="0" smtClean="0">
                <a:solidFill>
                  <a:srgbClr val="FFB8C8"/>
                </a:solidFill>
                <a:latin typeface="Tahoma"/>
                <a:cs typeface="Tahoma"/>
              </a:rPr>
              <a:t>How </a:t>
            </a:r>
            <a:r>
              <a:rPr lang="fr-FR" b="1" dirty="0" err="1" smtClean="0">
                <a:solidFill>
                  <a:srgbClr val="FFB8C8"/>
                </a:solidFill>
                <a:latin typeface="Tahoma"/>
                <a:cs typeface="Tahoma"/>
              </a:rPr>
              <a:t>much</a:t>
            </a:r>
            <a:r>
              <a:rPr lang="fr-FR" b="1" dirty="0" smtClean="0">
                <a:solidFill>
                  <a:srgbClr val="FFB8C8"/>
                </a:solidFill>
                <a:latin typeface="Tahoma"/>
                <a:cs typeface="Tahoma"/>
              </a:rPr>
              <a:t> </a:t>
            </a:r>
            <a:r>
              <a:rPr lang="fr-FR" b="1" dirty="0" err="1" smtClean="0">
                <a:solidFill>
                  <a:srgbClr val="FFB8C8"/>
                </a:solidFill>
                <a:latin typeface="Tahoma"/>
                <a:cs typeface="Tahoma"/>
              </a:rPr>
              <a:t>Hydrogen</a:t>
            </a:r>
            <a:r>
              <a:rPr lang="fr-FR" b="1" dirty="0" smtClean="0">
                <a:solidFill>
                  <a:srgbClr val="FFB8C8"/>
                </a:solidFill>
                <a:latin typeface="Tahoma"/>
                <a:cs typeface="Tahoma"/>
              </a:rPr>
              <a:t> (-OH and H</a:t>
            </a:r>
            <a:r>
              <a:rPr lang="fr-FR" b="1" baseline="-25000" dirty="0" smtClean="0">
                <a:solidFill>
                  <a:srgbClr val="FFB8C8"/>
                </a:solidFill>
                <a:latin typeface="Tahoma"/>
                <a:cs typeface="Tahoma"/>
              </a:rPr>
              <a:t>2</a:t>
            </a:r>
            <a:r>
              <a:rPr lang="fr-FR" b="1" dirty="0" smtClean="0">
                <a:solidFill>
                  <a:srgbClr val="FFB8C8"/>
                </a:solidFill>
                <a:latin typeface="Tahoma"/>
                <a:cs typeface="Tahoma"/>
              </a:rPr>
              <a:t>O) in chondrites </a:t>
            </a:r>
            <a:r>
              <a:rPr lang="fr-FR" b="1" dirty="0" err="1" smtClean="0">
                <a:solidFill>
                  <a:srgbClr val="FFB8C8"/>
                </a:solidFill>
                <a:latin typeface="Tahoma"/>
                <a:cs typeface="Tahoma"/>
              </a:rPr>
              <a:t>through</a:t>
            </a:r>
            <a:r>
              <a:rPr lang="fr-FR" b="1" dirty="0" smtClean="0">
                <a:solidFill>
                  <a:srgbClr val="FFB8C8"/>
                </a:solidFill>
                <a:latin typeface="Tahoma"/>
                <a:cs typeface="Tahoma"/>
              </a:rPr>
              <a:t> TGA</a:t>
            </a:r>
          </a:p>
          <a:p>
            <a:endParaRPr lang="fr-FR" b="1" dirty="0" smtClean="0">
              <a:solidFill>
                <a:srgbClr val="FFB8C8"/>
              </a:solidFill>
              <a:latin typeface="Tahoma"/>
              <a:cs typeface="Tahoma"/>
            </a:endParaRPr>
          </a:p>
        </p:txBody>
      </p:sp>
      <p:sp>
        <p:nvSpPr>
          <p:cNvPr id="14" name="ZoneTexte 2"/>
          <p:cNvSpPr txBox="1">
            <a:spLocks noChangeArrowheads="1"/>
          </p:cNvSpPr>
          <p:nvPr/>
        </p:nvSpPr>
        <p:spPr bwMode="auto">
          <a:xfrm>
            <a:off x="609600" y="1219200"/>
            <a:ext cx="85344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2200" b="1" dirty="0" smtClean="0">
                <a:solidFill>
                  <a:schemeClr val="accent1">
                    <a:lumMod val="75000"/>
                  </a:schemeClr>
                </a:solidFill>
                <a:latin typeface="Tahoma"/>
                <a:cs typeface="Tahoma"/>
              </a:rPr>
              <a:t>Observations</a:t>
            </a:r>
          </a:p>
        </p:txBody>
      </p:sp>
      <p:sp>
        <p:nvSpPr>
          <p:cNvPr id="15" name="ZoneTexte 2"/>
          <p:cNvSpPr txBox="1">
            <a:spLocks noChangeArrowheads="1"/>
          </p:cNvSpPr>
          <p:nvPr/>
        </p:nvSpPr>
        <p:spPr bwMode="auto">
          <a:xfrm>
            <a:off x="990600" y="3810000"/>
            <a:ext cx="8534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fr-FR" b="1" dirty="0" err="1" smtClean="0">
                <a:solidFill>
                  <a:srgbClr val="FFB8C8"/>
                </a:solidFill>
                <a:latin typeface="Tahoma"/>
                <a:cs typeface="Tahoma"/>
              </a:rPr>
              <a:t>Reflectance</a:t>
            </a:r>
            <a:r>
              <a:rPr lang="fr-FR" b="1" dirty="0" smtClean="0">
                <a:solidFill>
                  <a:srgbClr val="FFB8C8"/>
                </a:solidFill>
                <a:latin typeface="Tahoma"/>
                <a:cs typeface="Tahoma"/>
              </a:rPr>
              <a:t> </a:t>
            </a:r>
            <a:r>
              <a:rPr lang="fr-FR" b="1" dirty="0" err="1" smtClean="0">
                <a:solidFill>
                  <a:srgbClr val="FFB8C8"/>
                </a:solidFill>
                <a:latin typeface="Tahoma"/>
                <a:cs typeface="Tahoma"/>
              </a:rPr>
              <a:t>spectra</a:t>
            </a:r>
            <a:r>
              <a:rPr lang="fr-FR" b="1" dirty="0" smtClean="0">
                <a:solidFill>
                  <a:srgbClr val="FFB8C8"/>
                </a:solidFill>
                <a:latin typeface="Tahoma"/>
                <a:cs typeface="Tahoma"/>
              </a:rPr>
              <a:t> in dry conditions</a:t>
            </a:r>
          </a:p>
          <a:p>
            <a:endParaRPr lang="fr-FR" b="1" dirty="0" smtClean="0">
              <a:solidFill>
                <a:srgbClr val="FFB8C8"/>
              </a:solidFill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6700"/>
            <a:ext cx="8458200" cy="71247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981200" y="1524000"/>
            <a:ext cx="2015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Cloutis</a:t>
            </a:r>
            <a:r>
              <a:rPr lang="fr-FR" dirty="0" smtClean="0"/>
              <a:t> et al. 2011</a:t>
            </a:r>
            <a:endParaRPr lang="fr-FR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90600" y="0"/>
            <a:ext cx="8153400" cy="882316"/>
          </a:xfrm>
          <a:prstGeom prst="rect">
            <a:avLst/>
          </a:prstGeom>
          <a:solidFill>
            <a:srgbClr val="178C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1905000" y="101024"/>
            <a:ext cx="69342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>
              <a:defRPr/>
            </a:pPr>
            <a:r>
              <a:rPr lang="fr-FR" sz="3200" b="1" dirty="0" smtClean="0">
                <a:solidFill>
                  <a:srgbClr val="FFFFFF"/>
                </a:solidFill>
                <a:effectLst>
                  <a:outerShdw blurRad="12700" dist="12700" dir="2700000" algn="tl">
                    <a:srgbClr val="FFFFFF"/>
                  </a:outerShdw>
                </a:effectLst>
                <a:latin typeface="Tahoma" charset="0"/>
              </a:rPr>
              <a:t>‘</a:t>
            </a:r>
            <a:r>
              <a:rPr lang="fr-FR" sz="3200" b="1" dirty="0" err="1" smtClean="0">
                <a:solidFill>
                  <a:srgbClr val="FFFFFF"/>
                </a:solidFill>
                <a:effectLst>
                  <a:outerShdw blurRad="12700" dist="12700" dir="2700000" algn="tl">
                    <a:srgbClr val="FFFFFF"/>
                  </a:outerShdw>
                </a:effectLst>
                <a:latin typeface="Tahoma" charset="0"/>
              </a:rPr>
              <a:t>Water’-</a:t>
            </a:r>
            <a:r>
              <a:rPr lang="fr-FR" sz="3200" b="1" dirty="0" err="1">
                <a:solidFill>
                  <a:srgbClr val="FFFFFF"/>
                </a:solidFill>
                <a:effectLst>
                  <a:outerShdw blurRad="12700" dist="12700" dir="2700000" algn="tl">
                    <a:srgbClr val="FFFFFF"/>
                  </a:outerShdw>
                </a:effectLst>
                <a:latin typeface="Tahoma" charset="0"/>
              </a:rPr>
              <a:t>rich</a:t>
            </a:r>
            <a:r>
              <a:rPr lang="fr-FR" sz="3200" b="1" dirty="0">
                <a:solidFill>
                  <a:srgbClr val="FFFFFF"/>
                </a:solidFill>
                <a:effectLst>
                  <a:outerShdw blurRad="12700" dist="12700" dir="2700000" algn="tl">
                    <a:srgbClr val="FFFFFF"/>
                  </a:outerShdw>
                </a:effectLst>
                <a:latin typeface="Tahoma" charset="0"/>
              </a:rPr>
              <a:t> </a:t>
            </a:r>
            <a:r>
              <a:rPr lang="fr-FR" sz="3200" b="1" dirty="0" err="1">
                <a:solidFill>
                  <a:srgbClr val="FFFFFF"/>
                </a:solidFill>
                <a:effectLst>
                  <a:outerShdw blurRad="12700" dist="12700" dir="2700000" algn="tl">
                    <a:srgbClr val="FFFFFF"/>
                  </a:outerShdw>
                </a:effectLst>
                <a:latin typeface="Tahoma" charset="0"/>
              </a:rPr>
              <a:t>meteorites</a:t>
            </a:r>
            <a:endParaRPr lang="fr-FR" sz="3200" b="1" dirty="0">
              <a:solidFill>
                <a:srgbClr val="FFFFFF"/>
              </a:solidFill>
              <a:effectLst>
                <a:outerShdw blurRad="12700" dist="12700" dir="2700000" algn="tl">
                  <a:srgbClr val="FFFFFF"/>
                </a:outerShdw>
              </a:effectLst>
              <a:latin typeface="Tahoma" charset="0"/>
            </a:endParaRPr>
          </a:p>
        </p:txBody>
      </p:sp>
      <p:sp>
        <p:nvSpPr>
          <p:cNvPr id="16390" name="Text Box 9"/>
          <p:cNvSpPr txBox="1">
            <a:spLocks noChangeArrowheads="1"/>
          </p:cNvSpPr>
          <p:nvPr/>
        </p:nvSpPr>
        <p:spPr bwMode="auto">
          <a:xfrm>
            <a:off x="4191000" y="1066800"/>
            <a:ext cx="44958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dirty="0"/>
              <a:t>Up to </a:t>
            </a:r>
            <a:r>
              <a:rPr lang="fr-FR" b="1" dirty="0"/>
              <a:t>10 </a:t>
            </a:r>
            <a:r>
              <a:rPr lang="fr-FR" b="1" dirty="0" err="1"/>
              <a:t>wt</a:t>
            </a:r>
            <a:r>
              <a:rPr lang="fr-FR" b="1" dirty="0"/>
              <a:t> %</a:t>
            </a:r>
            <a:r>
              <a:rPr lang="fr-FR" dirty="0" smtClean="0"/>
              <a:t> « water » </a:t>
            </a:r>
            <a:r>
              <a:rPr lang="fr-FR" dirty="0"/>
              <a:t>in </a:t>
            </a:r>
            <a:r>
              <a:rPr lang="fr-FR" b="1" dirty="0" err="1"/>
              <a:t>carbonaceous</a:t>
            </a:r>
            <a:r>
              <a:rPr lang="fr-FR" b="1" dirty="0"/>
              <a:t> chondrites</a:t>
            </a:r>
            <a:r>
              <a:rPr lang="fr-FR" dirty="0"/>
              <a:t> (</a:t>
            </a:r>
            <a:r>
              <a:rPr lang="fr-FR" dirty="0" err="1"/>
              <a:t>Kerridge</a:t>
            </a:r>
            <a:r>
              <a:rPr lang="fr-FR" dirty="0"/>
              <a:t> et al. </a:t>
            </a:r>
            <a:r>
              <a:rPr lang="fr-FR" i="1" dirty="0"/>
              <a:t>GCA,</a:t>
            </a:r>
            <a:r>
              <a:rPr lang="fr-FR" dirty="0"/>
              <a:t> 1985)</a:t>
            </a:r>
          </a:p>
          <a:p>
            <a:r>
              <a:rPr lang="fr-FR" dirty="0"/>
              <a:t> </a:t>
            </a:r>
          </a:p>
          <a:p>
            <a:r>
              <a:rPr lang="fr-FR" dirty="0" err="1"/>
              <a:t>within</a:t>
            </a:r>
            <a:r>
              <a:rPr lang="fr-FR" dirty="0"/>
              <a:t> </a:t>
            </a:r>
            <a:r>
              <a:rPr lang="fr-FR" b="1" dirty="0"/>
              <a:t>H</a:t>
            </a:r>
            <a:r>
              <a:rPr lang="fr-FR" b="1" baseline="-25000" dirty="0"/>
              <a:t>2</a:t>
            </a:r>
            <a:r>
              <a:rPr lang="fr-FR" b="1" dirty="0"/>
              <a:t>O</a:t>
            </a:r>
            <a:r>
              <a:rPr lang="fr-FR" dirty="0"/>
              <a:t> and </a:t>
            </a:r>
            <a:r>
              <a:rPr lang="fr-FR" b="1" dirty="0"/>
              <a:t>–OH </a:t>
            </a:r>
            <a:r>
              <a:rPr lang="fr-FR" dirty="0" err="1"/>
              <a:t>bearing</a:t>
            </a:r>
            <a:r>
              <a:rPr lang="fr-FR" dirty="0"/>
              <a:t> </a:t>
            </a:r>
            <a:r>
              <a:rPr lang="fr-FR" dirty="0" err="1"/>
              <a:t>minerals</a:t>
            </a:r>
            <a:r>
              <a:rPr lang="fr-FR" dirty="0" smtClean="0"/>
              <a:t>:</a:t>
            </a:r>
          </a:p>
          <a:p>
            <a:r>
              <a:rPr lang="fr-FR" dirty="0" smtClean="0"/>
              <a:t>serpentines, </a:t>
            </a:r>
            <a:r>
              <a:rPr lang="fr-FR" dirty="0" err="1" smtClean="0"/>
              <a:t>tochilinites</a:t>
            </a:r>
            <a:r>
              <a:rPr lang="fr-FR" dirty="0" smtClean="0"/>
              <a:t>, montmorillonites, </a:t>
            </a:r>
            <a:r>
              <a:rPr lang="fr-FR" dirty="0" err="1" smtClean="0"/>
              <a:t>ferrihydrite</a:t>
            </a:r>
            <a:r>
              <a:rPr lang="fr-FR" dirty="0" smtClean="0"/>
              <a:t>, …</a:t>
            </a:r>
          </a:p>
          <a:p>
            <a:endParaRPr lang="fr-FR" dirty="0"/>
          </a:p>
          <a:p>
            <a:r>
              <a:rPr lang="fr-FR" b="1" dirty="0"/>
              <a:t>« </a:t>
            </a:r>
            <a:r>
              <a:rPr lang="fr-FR" b="1" dirty="0" err="1"/>
              <a:t>Hydrated</a:t>
            </a:r>
            <a:r>
              <a:rPr lang="fr-FR" b="1" dirty="0"/>
              <a:t> » </a:t>
            </a:r>
            <a:r>
              <a:rPr lang="fr-FR" b="1" dirty="0" err="1"/>
              <a:t>asteroids</a:t>
            </a:r>
            <a:r>
              <a:rPr lang="fr-FR" b="1" dirty="0"/>
              <a:t>?  </a:t>
            </a:r>
          </a:p>
          <a:p>
            <a:r>
              <a:rPr lang="fr-FR" b="1" dirty="0"/>
              <a:t>« </a:t>
            </a:r>
            <a:r>
              <a:rPr lang="fr-FR" b="1" dirty="0" err="1"/>
              <a:t>Dried</a:t>
            </a:r>
            <a:r>
              <a:rPr lang="fr-FR" b="1" dirty="0"/>
              <a:t> » </a:t>
            </a:r>
            <a:r>
              <a:rPr lang="fr-FR" b="1" dirty="0" err="1"/>
              <a:t>comet</a:t>
            </a:r>
            <a:r>
              <a:rPr lang="fr-FR" b="1" dirty="0"/>
              <a:t>?</a:t>
            </a:r>
          </a:p>
        </p:txBody>
      </p:sp>
      <p:sp>
        <p:nvSpPr>
          <p:cNvPr id="16388" name="Text Box 11"/>
          <p:cNvSpPr txBox="1">
            <a:spLocks noChangeArrowheads="1"/>
          </p:cNvSpPr>
          <p:nvPr/>
        </p:nvSpPr>
        <p:spPr bwMode="auto">
          <a:xfrm>
            <a:off x="304800" y="3581400"/>
            <a:ext cx="32670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400">
                <a:solidFill>
                  <a:schemeClr val="bg1"/>
                </a:solidFill>
              </a:rPr>
              <a:t>(Photo Guy Consomagno, </a:t>
            </a:r>
            <a:r>
              <a:rPr lang="fr-FR" sz="14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Vatican</a:t>
            </a:r>
            <a:r>
              <a:rPr lang="fr-FR" sz="1400">
                <a:solidFill>
                  <a:schemeClr val="bg1"/>
                </a:solidFill>
              </a:rPr>
              <a:t> city)</a:t>
            </a:r>
          </a:p>
        </p:txBody>
      </p:sp>
      <p:sp>
        <p:nvSpPr>
          <p:cNvPr id="16389" name="Text Box 11"/>
          <p:cNvSpPr txBox="1">
            <a:spLocks noChangeArrowheads="1"/>
          </p:cNvSpPr>
          <p:nvPr/>
        </p:nvSpPr>
        <p:spPr bwMode="auto">
          <a:xfrm>
            <a:off x="447675" y="5105400"/>
            <a:ext cx="29908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400" dirty="0" err="1"/>
              <a:t>Tomeoka</a:t>
            </a:r>
            <a:r>
              <a:rPr lang="fr-FR" sz="1400" dirty="0"/>
              <a:t> and </a:t>
            </a:r>
            <a:r>
              <a:rPr lang="fr-FR" sz="1400" dirty="0" err="1"/>
              <a:t>Buseck</a:t>
            </a:r>
            <a:r>
              <a:rPr lang="fr-FR" sz="1400" dirty="0"/>
              <a:t>, </a:t>
            </a:r>
            <a:r>
              <a:rPr lang="fr-FR" sz="1400" i="1" dirty="0"/>
              <a:t>NIPR</a:t>
            </a:r>
            <a:r>
              <a:rPr lang="fr-FR" sz="1400" dirty="0"/>
              <a:t> (1985)</a:t>
            </a:r>
          </a:p>
        </p:txBody>
      </p:sp>
      <p:pic>
        <p:nvPicPr>
          <p:cNvPr id="2" name="Picture 14"/>
          <p:cNvPicPr>
            <a:picLocks noChangeAspect="1" noChangeArrowheads="1"/>
          </p:cNvPicPr>
          <p:nvPr/>
        </p:nvPicPr>
        <p:blipFill>
          <a:blip r:embed="rId3"/>
          <a:srcRect l="5882" t="3340" r="2940" b="51569"/>
          <a:stretch>
            <a:fillRect/>
          </a:stretch>
        </p:blipFill>
        <p:spPr bwMode="auto">
          <a:xfrm>
            <a:off x="762000" y="1066800"/>
            <a:ext cx="220980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15"/>
          <p:cNvPicPr>
            <a:picLocks noChangeAspect="1" noChangeArrowheads="1"/>
          </p:cNvPicPr>
          <p:nvPr/>
        </p:nvPicPr>
        <p:blipFill>
          <a:blip r:embed="rId4"/>
          <a:srcRect l="7825" t="1328" r="9337" b="11369"/>
          <a:stretch>
            <a:fillRect/>
          </a:stretch>
        </p:blipFill>
        <p:spPr bwMode="auto">
          <a:xfrm>
            <a:off x="762000" y="3124200"/>
            <a:ext cx="2263775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2" name="Text Box 11"/>
          <p:cNvSpPr txBox="1">
            <a:spLocks noChangeArrowheads="1"/>
          </p:cNvSpPr>
          <p:nvPr/>
        </p:nvSpPr>
        <p:spPr bwMode="auto">
          <a:xfrm>
            <a:off x="762000" y="3124200"/>
            <a:ext cx="76174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400">
                <a:solidFill>
                  <a:schemeClr val="bg1"/>
                </a:solidFill>
              </a:rPr>
              <a:t>Murray</a:t>
            </a:r>
          </a:p>
        </p:txBody>
      </p:sp>
      <p:sp>
        <p:nvSpPr>
          <p:cNvPr id="16393" name="Text Box 11"/>
          <p:cNvSpPr txBox="1">
            <a:spLocks noChangeArrowheads="1"/>
          </p:cNvSpPr>
          <p:nvPr/>
        </p:nvSpPr>
        <p:spPr bwMode="auto">
          <a:xfrm>
            <a:off x="838200" y="1066800"/>
            <a:ext cx="7127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400" dirty="0" err="1">
                <a:solidFill>
                  <a:schemeClr val="bg1"/>
                </a:solidFill>
              </a:rPr>
              <a:t>Mighei</a:t>
            </a:r>
            <a:endParaRPr lang="fr-FR" sz="1400" dirty="0">
              <a:solidFill>
                <a:schemeClr val="bg1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00" y="4191000"/>
            <a:ext cx="4191000" cy="2069142"/>
          </a:xfrm>
          <a:prstGeom prst="rect">
            <a:avLst/>
          </a:prstGeom>
        </p:spPr>
      </p:pic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4495800" y="6324600"/>
            <a:ext cx="397649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400" dirty="0" smtClean="0"/>
              <a:t>Rubin et al., </a:t>
            </a:r>
            <a:r>
              <a:rPr lang="fr-FR" sz="1400" i="1" dirty="0" err="1" smtClean="0"/>
              <a:t>Geochim</a:t>
            </a:r>
            <a:r>
              <a:rPr lang="fr-FR" sz="1400" i="1" dirty="0" smtClean="0"/>
              <a:t>. </a:t>
            </a:r>
            <a:r>
              <a:rPr lang="fr-FR" sz="1400" i="1" dirty="0" err="1" smtClean="0"/>
              <a:t>Cosmochim</a:t>
            </a:r>
            <a:r>
              <a:rPr lang="fr-FR" sz="1400" i="1" dirty="0" smtClean="0"/>
              <a:t>. Acta</a:t>
            </a:r>
            <a:r>
              <a:rPr lang="fr-FR" sz="1400" dirty="0" smtClean="0"/>
              <a:t> (2007)</a:t>
            </a:r>
            <a:endParaRPr lang="fr-FR" sz="1400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5494"/>
            <a:ext cx="914400" cy="646506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81400" y="304800"/>
            <a:ext cx="1752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chemeClr val="bg1">
                <a:lumMod val="95000"/>
                <a:alpha val="43000"/>
              </a:scheme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defRPr/>
            </a:pPr>
            <a:r>
              <a:rPr lang="fr-FR" sz="2800" b="1" dirty="0" smtClean="0">
                <a:solidFill>
                  <a:srgbClr val="FBFFAB"/>
                </a:solidFill>
                <a:latin typeface="Tahoma"/>
                <a:cs typeface="Tahoma"/>
              </a:rPr>
              <a:t>THANKS</a:t>
            </a:r>
            <a:endParaRPr lang="fr-FR" sz="2800" b="1" dirty="0">
              <a:solidFill>
                <a:srgbClr val="FBFFAB"/>
              </a:solidFill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990600" y="0"/>
            <a:ext cx="8153400" cy="882316"/>
          </a:xfrm>
          <a:prstGeom prst="rect">
            <a:avLst/>
          </a:prstGeom>
          <a:solidFill>
            <a:srgbClr val="178C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600200" y="76200"/>
            <a:ext cx="69342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" dist="127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>
              <a:defRPr/>
            </a:pPr>
            <a:r>
              <a:rPr lang="fr-FR" sz="3200" b="1" dirty="0" err="1">
                <a:solidFill>
                  <a:srgbClr val="FFFFFF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ahoma" charset="0"/>
              </a:rPr>
              <a:t>Condensed</a:t>
            </a:r>
            <a:r>
              <a:rPr lang="fr-FR" sz="3200" b="1" dirty="0">
                <a:solidFill>
                  <a:srgbClr val="FFFFFF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ahoma" charset="0"/>
              </a:rPr>
              <a:t> </a:t>
            </a:r>
            <a:r>
              <a:rPr lang="fr-FR" sz="3200" b="1" dirty="0" err="1">
                <a:solidFill>
                  <a:srgbClr val="FFFFFF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ahoma" charset="0"/>
              </a:rPr>
              <a:t>molecular</a:t>
            </a:r>
            <a:r>
              <a:rPr lang="fr-FR" sz="3200" b="1" dirty="0">
                <a:solidFill>
                  <a:srgbClr val="FFFFFF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ahoma" charset="0"/>
              </a:rPr>
              <a:t> water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419600"/>
            <a:ext cx="2831185" cy="20574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4495800"/>
            <a:ext cx="1981200" cy="19812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828800"/>
            <a:ext cx="1768074" cy="263525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6600" y="2209800"/>
            <a:ext cx="2257561" cy="18288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5600" y="2209800"/>
            <a:ext cx="1804770" cy="1435100"/>
          </a:xfrm>
          <a:prstGeom prst="rect">
            <a:avLst/>
          </a:prstGeom>
        </p:spPr>
      </p:pic>
      <p:sp>
        <p:nvSpPr>
          <p:cNvPr id="11" name="ZoneTexte 3"/>
          <p:cNvSpPr txBox="1">
            <a:spLocks noChangeArrowheads="1"/>
          </p:cNvSpPr>
          <p:nvPr/>
        </p:nvSpPr>
        <p:spPr bwMode="auto">
          <a:xfrm>
            <a:off x="6019800" y="6488668"/>
            <a:ext cx="2286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dirty="0" err="1" smtClean="0"/>
              <a:t>Magmatic</a:t>
            </a:r>
            <a:r>
              <a:rPr lang="fr-FR" dirty="0" smtClean="0"/>
              <a:t> water</a:t>
            </a:r>
            <a:endParaRPr lang="fr-FR" dirty="0"/>
          </a:p>
        </p:txBody>
      </p:sp>
      <p:sp>
        <p:nvSpPr>
          <p:cNvPr id="12" name="ZoneTexte 3"/>
          <p:cNvSpPr txBox="1">
            <a:spLocks noChangeArrowheads="1"/>
          </p:cNvSpPr>
          <p:nvPr/>
        </p:nvSpPr>
        <p:spPr bwMode="auto">
          <a:xfrm>
            <a:off x="6553200" y="1752600"/>
            <a:ext cx="2286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dirty="0" smtClean="0"/>
              <a:t>Structural water</a:t>
            </a:r>
            <a:endParaRPr lang="fr-FR" dirty="0"/>
          </a:p>
        </p:txBody>
      </p:sp>
      <p:sp>
        <p:nvSpPr>
          <p:cNvPr id="13" name="ZoneTexte 3"/>
          <p:cNvSpPr txBox="1">
            <a:spLocks noChangeArrowheads="1"/>
          </p:cNvSpPr>
          <p:nvPr/>
        </p:nvSpPr>
        <p:spPr bwMode="auto">
          <a:xfrm>
            <a:off x="3352800" y="1828800"/>
            <a:ext cx="2286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dirty="0" err="1" smtClean="0"/>
              <a:t>Adsorbed</a:t>
            </a:r>
            <a:r>
              <a:rPr lang="fr-FR" dirty="0" smtClean="0"/>
              <a:t> water</a:t>
            </a:r>
            <a:endParaRPr lang="fr-FR" dirty="0"/>
          </a:p>
        </p:txBody>
      </p:sp>
      <p:sp>
        <p:nvSpPr>
          <p:cNvPr id="14" name="ZoneTexte 3"/>
          <p:cNvSpPr txBox="1">
            <a:spLocks noChangeArrowheads="1"/>
          </p:cNvSpPr>
          <p:nvPr/>
        </p:nvSpPr>
        <p:spPr bwMode="auto">
          <a:xfrm>
            <a:off x="1981200" y="6488668"/>
            <a:ext cx="2286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dirty="0" err="1" smtClean="0"/>
              <a:t>Solid</a:t>
            </a:r>
            <a:r>
              <a:rPr lang="fr-FR" dirty="0" smtClean="0"/>
              <a:t> water</a:t>
            </a:r>
            <a:endParaRPr lang="fr-FR" dirty="0"/>
          </a:p>
        </p:txBody>
      </p:sp>
      <p:sp>
        <p:nvSpPr>
          <p:cNvPr id="15" name="ZoneTexte 3"/>
          <p:cNvSpPr txBox="1">
            <a:spLocks noChangeArrowheads="1"/>
          </p:cNvSpPr>
          <p:nvPr/>
        </p:nvSpPr>
        <p:spPr bwMode="auto">
          <a:xfrm>
            <a:off x="304800" y="1600200"/>
            <a:ext cx="2286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dirty="0" err="1" smtClean="0"/>
              <a:t>Liquid</a:t>
            </a:r>
            <a:r>
              <a:rPr lang="fr-FR" dirty="0" smtClean="0"/>
              <a:t> water</a:t>
            </a:r>
            <a:endParaRPr lang="fr-FR" dirty="0"/>
          </a:p>
        </p:txBody>
      </p:sp>
      <p:sp>
        <p:nvSpPr>
          <p:cNvPr id="16" name="ZoneTexte 3"/>
          <p:cNvSpPr txBox="1">
            <a:spLocks noChangeArrowheads="1"/>
          </p:cNvSpPr>
          <p:nvPr/>
        </p:nvSpPr>
        <p:spPr bwMode="auto">
          <a:xfrm>
            <a:off x="6858000" y="3657600"/>
            <a:ext cx="2286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dirty="0" smtClean="0"/>
              <a:t>Ex: </a:t>
            </a:r>
            <a:r>
              <a:rPr lang="fr-FR" dirty="0" err="1" smtClean="0"/>
              <a:t>Gypsum</a:t>
            </a:r>
            <a:r>
              <a:rPr lang="fr-FR" dirty="0" smtClean="0"/>
              <a:t>,</a:t>
            </a:r>
          </a:p>
          <a:p>
            <a:r>
              <a:rPr lang="fr-FR" dirty="0" smtClean="0"/>
              <a:t> CaSO</a:t>
            </a:r>
            <a:r>
              <a:rPr lang="fr-FR" baseline="-25000" dirty="0" smtClean="0"/>
              <a:t>4</a:t>
            </a:r>
            <a:r>
              <a:rPr lang="fr-FR" dirty="0" smtClean="0"/>
              <a:t> 2H</a:t>
            </a:r>
            <a:r>
              <a:rPr lang="fr-FR" baseline="-25000" dirty="0" smtClean="0"/>
              <a:t>2</a:t>
            </a:r>
            <a:r>
              <a:rPr lang="fr-FR" dirty="0" smtClean="0"/>
              <a:t>O</a:t>
            </a:r>
            <a:endParaRPr lang="fr-FR" dirty="0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15494"/>
            <a:ext cx="914400" cy="646506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90600" y="0"/>
            <a:ext cx="8153400" cy="882316"/>
          </a:xfrm>
          <a:prstGeom prst="rect">
            <a:avLst/>
          </a:prstGeom>
          <a:solidFill>
            <a:srgbClr val="178C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295400" y="76200"/>
            <a:ext cx="73914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" dist="127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defRPr/>
            </a:pPr>
            <a:r>
              <a:rPr lang="fr-FR" sz="3200" b="1" dirty="0" smtClean="0">
                <a:solidFill>
                  <a:srgbClr val="FFFFFF"/>
                </a:solidFill>
                <a:latin typeface="Tahoma" charset="0"/>
              </a:rPr>
              <a:t>NIR signature of </a:t>
            </a:r>
            <a:r>
              <a:rPr lang="fr-FR" sz="3200" b="1" dirty="0" err="1" smtClean="0">
                <a:solidFill>
                  <a:srgbClr val="FFFFFF"/>
                </a:solidFill>
                <a:latin typeface="Tahoma" charset="0"/>
              </a:rPr>
              <a:t>molecular</a:t>
            </a:r>
            <a:r>
              <a:rPr lang="fr-FR" sz="3200" b="1" dirty="0" smtClean="0">
                <a:solidFill>
                  <a:srgbClr val="FFFFFF"/>
                </a:solidFill>
                <a:latin typeface="Tahoma" charset="0"/>
              </a:rPr>
              <a:t> water</a:t>
            </a:r>
            <a:endParaRPr lang="fr-FR" sz="3200" b="1" dirty="0">
              <a:solidFill>
                <a:srgbClr val="FFFFFF"/>
              </a:solidFill>
              <a:latin typeface="Tahoma" charset="0"/>
            </a:endParaRPr>
          </a:p>
        </p:txBody>
      </p:sp>
      <p:sp>
        <p:nvSpPr>
          <p:cNvPr id="5" name="ZoneTexte 3"/>
          <p:cNvSpPr txBox="1">
            <a:spLocks noChangeArrowheads="1"/>
          </p:cNvSpPr>
          <p:nvPr/>
        </p:nvSpPr>
        <p:spPr bwMode="auto">
          <a:xfrm>
            <a:off x="2514600" y="5715000"/>
            <a:ext cx="5029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1400" b="1" dirty="0" err="1" smtClean="0"/>
              <a:t>Solid</a:t>
            </a:r>
            <a:r>
              <a:rPr lang="fr-FR" sz="1400" b="1" dirty="0" smtClean="0"/>
              <a:t> water</a:t>
            </a:r>
            <a:r>
              <a:rPr lang="fr-FR" sz="1400" dirty="0" smtClean="0"/>
              <a:t>: Grundy and Schmitt, </a:t>
            </a:r>
            <a:r>
              <a:rPr lang="fr-FR" sz="1400" i="1" dirty="0" smtClean="0"/>
              <a:t>JGR</a:t>
            </a:r>
            <a:r>
              <a:rPr lang="fr-FR" sz="1400" dirty="0" smtClean="0"/>
              <a:t> (1998) </a:t>
            </a:r>
          </a:p>
          <a:p>
            <a:r>
              <a:rPr lang="fr-FR" sz="1400" b="1" dirty="0" err="1" smtClean="0"/>
              <a:t>Liquid</a:t>
            </a:r>
            <a:r>
              <a:rPr lang="fr-FR" sz="1400" b="1" dirty="0" smtClean="0"/>
              <a:t> water</a:t>
            </a:r>
            <a:r>
              <a:rPr lang="fr-FR" sz="1400" dirty="0" smtClean="0"/>
              <a:t>: </a:t>
            </a:r>
            <a:r>
              <a:rPr lang="fr-FR" sz="1400" dirty="0" err="1" smtClean="0"/>
              <a:t>Segelstein</a:t>
            </a:r>
            <a:r>
              <a:rPr lang="fr-FR" sz="1400" dirty="0" smtClean="0"/>
              <a:t>, </a:t>
            </a:r>
            <a:r>
              <a:rPr lang="fr-FR" sz="1400" dirty="0" err="1" smtClean="0"/>
              <a:t>Master’s</a:t>
            </a:r>
            <a:r>
              <a:rPr lang="fr-FR" sz="1400" dirty="0" smtClean="0"/>
              <a:t> </a:t>
            </a:r>
            <a:r>
              <a:rPr lang="fr-FR" sz="1400" dirty="0" err="1" smtClean="0"/>
              <a:t>Thesis</a:t>
            </a:r>
            <a:r>
              <a:rPr lang="fr-FR" sz="1400" dirty="0" smtClean="0"/>
              <a:t>, 1981</a:t>
            </a:r>
          </a:p>
          <a:p>
            <a:r>
              <a:rPr lang="fr-FR" sz="1400" b="1" dirty="0" smtClean="0"/>
              <a:t>Structural water</a:t>
            </a:r>
            <a:r>
              <a:rPr lang="fr-FR" sz="1400" dirty="0" smtClean="0"/>
              <a:t>: Pommerol et al., </a:t>
            </a:r>
            <a:r>
              <a:rPr lang="fr-FR" sz="1400" i="1" dirty="0" err="1" smtClean="0"/>
              <a:t>Icarus</a:t>
            </a:r>
            <a:r>
              <a:rPr lang="fr-FR" sz="1400" dirty="0" smtClean="0"/>
              <a:t> (2009), </a:t>
            </a:r>
            <a:r>
              <a:rPr lang="fr-FR" sz="1400" dirty="0" err="1" smtClean="0"/>
              <a:t>this</a:t>
            </a:r>
            <a:r>
              <a:rPr lang="fr-FR" sz="1400" dirty="0" smtClean="0"/>
              <a:t> </a:t>
            </a:r>
            <a:r>
              <a:rPr lang="fr-FR" sz="1400" dirty="0" err="1" smtClean="0"/>
              <a:t>study</a:t>
            </a:r>
            <a:endParaRPr lang="fr-FR" sz="1400" dirty="0" smtClean="0"/>
          </a:p>
          <a:p>
            <a:r>
              <a:rPr lang="fr-FR" sz="1400" b="1" dirty="0" err="1" smtClean="0"/>
              <a:t>Adsorbed</a:t>
            </a:r>
            <a:r>
              <a:rPr lang="fr-FR" sz="1400" b="1" dirty="0" smtClean="0"/>
              <a:t> water: </a:t>
            </a:r>
            <a:r>
              <a:rPr lang="fr-FR" sz="1400" dirty="0" smtClean="0"/>
              <a:t>Pommerol et al.,</a:t>
            </a:r>
            <a:r>
              <a:rPr lang="fr-FR" sz="1400" i="1" dirty="0" smtClean="0"/>
              <a:t> </a:t>
            </a:r>
            <a:r>
              <a:rPr lang="fr-FR" sz="1400" i="1" dirty="0" err="1" smtClean="0"/>
              <a:t>Icarus</a:t>
            </a:r>
            <a:r>
              <a:rPr lang="fr-FR" sz="1400" dirty="0" smtClean="0"/>
              <a:t> (2009)</a:t>
            </a:r>
            <a:r>
              <a:rPr lang="fr-FR" sz="1400" i="1" dirty="0" smtClean="0"/>
              <a:t>,</a:t>
            </a:r>
            <a:r>
              <a:rPr lang="fr-FR" sz="1400" dirty="0" smtClean="0"/>
              <a:t> </a:t>
            </a:r>
            <a:r>
              <a:rPr lang="fr-FR" sz="1400" dirty="0" err="1" smtClean="0"/>
              <a:t>this</a:t>
            </a:r>
            <a:r>
              <a:rPr lang="fr-FR" sz="1400" dirty="0" smtClean="0"/>
              <a:t> </a:t>
            </a:r>
            <a:r>
              <a:rPr lang="fr-FR" sz="1400" dirty="0" err="1" smtClean="0"/>
              <a:t>study</a:t>
            </a:r>
            <a:endParaRPr lang="fr-FR" sz="1400" dirty="0"/>
          </a:p>
        </p:txBody>
      </p:sp>
      <p:sp>
        <p:nvSpPr>
          <p:cNvPr id="7" name="ZoneTexte 3"/>
          <p:cNvSpPr txBox="1">
            <a:spLocks noChangeArrowheads="1"/>
          </p:cNvSpPr>
          <p:nvPr/>
        </p:nvSpPr>
        <p:spPr bwMode="auto">
          <a:xfrm rot="16200000">
            <a:off x="836711" y="2970312"/>
            <a:ext cx="2286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1400" b="1" dirty="0" err="1" smtClean="0"/>
              <a:t>Reflectance</a:t>
            </a:r>
            <a:r>
              <a:rPr lang="fr-FR" sz="1400" b="1" dirty="0" smtClean="0"/>
              <a:t> (</a:t>
            </a:r>
            <a:r>
              <a:rPr lang="fr-FR" sz="1400" b="1" dirty="0" err="1" smtClean="0"/>
              <a:t>a.u</a:t>
            </a:r>
            <a:r>
              <a:rPr lang="fr-FR" sz="1400" b="1" dirty="0" smtClean="0"/>
              <a:t>.)</a:t>
            </a:r>
            <a:endParaRPr lang="fr-FR" sz="1400" dirty="0"/>
          </a:p>
        </p:txBody>
      </p:sp>
      <p:sp>
        <p:nvSpPr>
          <p:cNvPr id="8" name="ZoneTexte 3"/>
          <p:cNvSpPr txBox="1">
            <a:spLocks noChangeArrowheads="1"/>
          </p:cNvSpPr>
          <p:nvPr/>
        </p:nvSpPr>
        <p:spPr bwMode="auto">
          <a:xfrm rot="5400000">
            <a:off x="5792688" y="3960912"/>
            <a:ext cx="2286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1400" b="1" dirty="0" err="1" smtClean="0"/>
              <a:t>-ln</a:t>
            </a:r>
            <a:r>
              <a:rPr lang="fr-FR" sz="1400" b="1" dirty="0" smtClean="0"/>
              <a:t>(k) (</a:t>
            </a:r>
            <a:r>
              <a:rPr lang="fr-FR" sz="1400" b="1" dirty="0" err="1" smtClean="0"/>
              <a:t>a.u</a:t>
            </a:r>
            <a:r>
              <a:rPr lang="fr-FR" sz="1400" b="1" dirty="0" smtClean="0"/>
              <a:t>.)</a:t>
            </a:r>
            <a:endParaRPr lang="fr-FR" sz="1400" dirty="0"/>
          </a:p>
        </p:txBody>
      </p:sp>
      <p:pic>
        <p:nvPicPr>
          <p:cNvPr id="9" name="Image 8" descr="water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b="6961"/>
              <a:stretch>
                <a:fillRect/>
              </a:stretch>
            </p:blipFill>
          </mc:Choice>
          <mc:Fallback>
            <p:blipFill>
              <a:blip r:embed="rId3"/>
              <a:srcRect b="6961"/>
              <a:stretch>
                <a:fillRect/>
              </a:stretch>
            </p:blipFill>
          </mc:Fallback>
        </mc:AlternateContent>
        <p:spPr>
          <a:xfrm>
            <a:off x="1752600" y="1600199"/>
            <a:ext cx="5105400" cy="3657601"/>
          </a:xfrm>
          <a:prstGeom prst="rect">
            <a:avLst/>
          </a:prstGeom>
        </p:spPr>
      </p:pic>
      <p:pic>
        <p:nvPicPr>
          <p:cNvPr id="11" name="Image 10" descr="asteroidsplusgoethiteTR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31939" t="95823" r="22433" b="-1720"/>
              <a:stretch>
                <a:fillRect/>
              </a:stretch>
            </p:blipFill>
          </mc:Choice>
          <mc:Fallback>
            <p:blipFill>
              <a:blip r:embed="rId5"/>
              <a:srcRect l="31939" t="95823" r="22433" b="-1720"/>
              <a:stretch>
                <a:fillRect/>
              </a:stretch>
            </p:blipFill>
          </mc:Fallback>
        </mc:AlternateContent>
        <p:spPr>
          <a:xfrm>
            <a:off x="3810000" y="5257800"/>
            <a:ext cx="1524000" cy="3048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5494"/>
            <a:ext cx="914400" cy="646506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990600" y="0"/>
            <a:ext cx="8153400" cy="882316"/>
          </a:xfrm>
          <a:prstGeom prst="rect">
            <a:avLst/>
          </a:prstGeom>
          <a:solidFill>
            <a:srgbClr val="178C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676400" y="76200"/>
            <a:ext cx="69342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" dist="127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>
              <a:defRPr/>
            </a:pPr>
            <a:r>
              <a:rPr lang="fr-FR" sz="3200" b="1" dirty="0" smtClean="0">
                <a:solidFill>
                  <a:srgbClr val="FFFFFF"/>
                </a:solidFill>
                <a:latin typeface="Tahoma" charset="0"/>
              </a:rPr>
              <a:t>H</a:t>
            </a:r>
            <a:r>
              <a:rPr lang="fr-FR" sz="3200" b="1" baseline="-25000" dirty="0" smtClean="0">
                <a:solidFill>
                  <a:srgbClr val="FFFFFF"/>
                </a:solidFill>
                <a:latin typeface="Tahoma" charset="0"/>
              </a:rPr>
              <a:t>2</a:t>
            </a:r>
            <a:r>
              <a:rPr lang="fr-FR" sz="3200" b="1" dirty="0" smtClean="0">
                <a:solidFill>
                  <a:srgbClr val="FFFFFF"/>
                </a:solidFill>
                <a:latin typeface="Tahoma" charset="0"/>
              </a:rPr>
              <a:t>O vs –OH signature, Mars</a:t>
            </a:r>
            <a:endParaRPr lang="fr-FR" sz="3200" b="1" dirty="0">
              <a:solidFill>
                <a:srgbClr val="FFFFFF"/>
              </a:solidFill>
              <a:latin typeface="Tahoma" charset="0"/>
            </a:endParaRPr>
          </a:p>
        </p:txBody>
      </p:sp>
      <p:sp>
        <p:nvSpPr>
          <p:cNvPr id="6" name="ZoneTexte 3"/>
          <p:cNvSpPr txBox="1">
            <a:spLocks noChangeArrowheads="1"/>
          </p:cNvSpPr>
          <p:nvPr/>
        </p:nvSpPr>
        <p:spPr bwMode="auto">
          <a:xfrm>
            <a:off x="6248400" y="990600"/>
            <a:ext cx="3200400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1300" b="1" dirty="0" smtClean="0"/>
              <a:t>Pommerol et al. (</a:t>
            </a:r>
            <a:r>
              <a:rPr lang="fr-FR" sz="1300" b="1" dirty="0" err="1" smtClean="0"/>
              <a:t>submitted</a:t>
            </a:r>
            <a:r>
              <a:rPr lang="fr-FR" sz="1300" b="1" dirty="0" smtClean="0"/>
              <a:t>)</a:t>
            </a:r>
            <a:endParaRPr lang="fr-FR" sz="1300" b="1" dirty="0"/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914400" y="2362200"/>
            <a:ext cx="6858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oneTexte 3"/>
          <p:cNvSpPr txBox="1">
            <a:spLocks noChangeArrowheads="1"/>
          </p:cNvSpPr>
          <p:nvPr/>
        </p:nvSpPr>
        <p:spPr bwMode="auto">
          <a:xfrm>
            <a:off x="1447800" y="1642646"/>
            <a:ext cx="838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1600" b="1" dirty="0" smtClean="0"/>
              <a:t>+H</a:t>
            </a:r>
            <a:r>
              <a:rPr lang="fr-FR" sz="1600" b="1" baseline="-25000" dirty="0" smtClean="0"/>
              <a:t>2</a:t>
            </a:r>
            <a:r>
              <a:rPr lang="fr-FR" sz="1600" b="1" dirty="0" smtClean="0"/>
              <a:t>O</a:t>
            </a:r>
            <a:endParaRPr lang="fr-FR" sz="1600" b="1" dirty="0"/>
          </a:p>
        </p:txBody>
      </p:sp>
      <p:sp>
        <p:nvSpPr>
          <p:cNvPr id="10" name="ZoneTexte 3"/>
          <p:cNvSpPr txBox="1">
            <a:spLocks noChangeArrowheads="1"/>
          </p:cNvSpPr>
          <p:nvPr/>
        </p:nvSpPr>
        <p:spPr bwMode="auto">
          <a:xfrm>
            <a:off x="1600200" y="2209800"/>
            <a:ext cx="914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1600" b="1" dirty="0" smtClean="0"/>
              <a:t>+OH</a:t>
            </a:r>
            <a:endParaRPr lang="fr-FR" sz="1600" b="1" dirty="0"/>
          </a:p>
        </p:txBody>
      </p:sp>
      <p:cxnSp>
        <p:nvCxnSpPr>
          <p:cNvPr id="11" name="Connecteur droit avec flèche 10"/>
          <p:cNvCxnSpPr/>
          <p:nvPr/>
        </p:nvCxnSpPr>
        <p:spPr>
          <a:xfrm rot="5400000" flipH="1" flipV="1">
            <a:off x="914400" y="1828800"/>
            <a:ext cx="533400" cy="533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3" descr="M10-05-endurancetotal"/>
          <p:cNvPicPr>
            <a:picLocks noChangeAspect="1" noChangeArrowheads="1"/>
          </p:cNvPicPr>
          <p:nvPr/>
        </p:nvPicPr>
        <p:blipFill>
          <a:blip r:embed="rId2">
            <a:lum bright="52000"/>
          </a:blip>
          <a:srcRect/>
          <a:stretch>
            <a:fillRect/>
          </a:stretch>
        </p:blipFill>
        <p:spPr bwMode="auto">
          <a:xfrm>
            <a:off x="0" y="5105400"/>
            <a:ext cx="9144000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Forme libre 16"/>
          <p:cNvSpPr/>
          <p:nvPr/>
        </p:nvSpPr>
        <p:spPr>
          <a:xfrm>
            <a:off x="2493843" y="3790950"/>
            <a:ext cx="554157" cy="438150"/>
          </a:xfrm>
          <a:custGeom>
            <a:avLst/>
            <a:gdLst>
              <a:gd name="connsiteX0" fmla="*/ 14407 w 554157"/>
              <a:gd name="connsiteY0" fmla="*/ 438150 h 438150"/>
              <a:gd name="connsiteX1" fmla="*/ 33457 w 554157"/>
              <a:gd name="connsiteY1" fmla="*/ 317500 h 438150"/>
              <a:gd name="connsiteX2" fmla="*/ 103307 w 554157"/>
              <a:gd name="connsiteY2" fmla="*/ 260350 h 438150"/>
              <a:gd name="connsiteX3" fmla="*/ 179507 w 554157"/>
              <a:gd name="connsiteY3" fmla="*/ 190500 h 438150"/>
              <a:gd name="connsiteX4" fmla="*/ 300157 w 554157"/>
              <a:gd name="connsiteY4" fmla="*/ 88900 h 438150"/>
              <a:gd name="connsiteX5" fmla="*/ 541457 w 554157"/>
              <a:gd name="connsiteY5" fmla="*/ 0 h 438150"/>
              <a:gd name="connsiteX6" fmla="*/ 554157 w 554157"/>
              <a:gd name="connsiteY6" fmla="*/ 107950 h 438150"/>
              <a:gd name="connsiteX7" fmla="*/ 433507 w 554157"/>
              <a:gd name="connsiteY7" fmla="*/ 247650 h 438150"/>
              <a:gd name="connsiteX8" fmla="*/ 325557 w 554157"/>
              <a:gd name="connsiteY8" fmla="*/ 355600 h 438150"/>
              <a:gd name="connsiteX9" fmla="*/ 230307 w 554157"/>
              <a:gd name="connsiteY9" fmla="*/ 412750 h 438150"/>
              <a:gd name="connsiteX10" fmla="*/ 90607 w 554157"/>
              <a:gd name="connsiteY10" fmla="*/ 438150 h 438150"/>
              <a:gd name="connsiteX11" fmla="*/ 14407 w 554157"/>
              <a:gd name="connsiteY11" fmla="*/ 43815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54157" h="438150">
                <a:moveTo>
                  <a:pt x="14407" y="438150"/>
                </a:moveTo>
                <a:cubicBezTo>
                  <a:pt x="27438" y="320875"/>
                  <a:pt x="0" y="350957"/>
                  <a:pt x="33457" y="317500"/>
                </a:cubicBezTo>
                <a:lnTo>
                  <a:pt x="103307" y="260350"/>
                </a:lnTo>
                <a:lnTo>
                  <a:pt x="179507" y="190500"/>
                </a:lnTo>
                <a:lnTo>
                  <a:pt x="300157" y="88900"/>
                </a:lnTo>
                <a:lnTo>
                  <a:pt x="541457" y="0"/>
                </a:lnTo>
                <a:lnTo>
                  <a:pt x="554157" y="107950"/>
                </a:lnTo>
                <a:lnTo>
                  <a:pt x="433507" y="247650"/>
                </a:lnTo>
                <a:lnTo>
                  <a:pt x="325557" y="355600"/>
                </a:lnTo>
                <a:lnTo>
                  <a:pt x="230307" y="412750"/>
                </a:lnTo>
                <a:lnTo>
                  <a:pt x="90607" y="438150"/>
                </a:lnTo>
                <a:lnTo>
                  <a:pt x="14407" y="43815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51000"/>
                  <a:satMod val="130000"/>
                  <a:alpha val="30000"/>
                </a:schemeClr>
              </a:gs>
              <a:gs pos="80000">
                <a:schemeClr val="accent1">
                  <a:shade val="93000"/>
                  <a:satMod val="130000"/>
                  <a:alpha val="30000"/>
                </a:schemeClr>
              </a:gs>
              <a:gs pos="100000">
                <a:schemeClr val="accent1">
                  <a:shade val="94000"/>
                  <a:satMod val="135000"/>
                  <a:alpha val="30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 descr="figure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b="50000"/>
              <a:stretch>
                <a:fillRect/>
              </a:stretch>
            </p:blipFill>
          </mc:Choice>
          <mc:Fallback>
            <p:blipFill>
              <a:blip r:embed="rId4"/>
              <a:srcRect b="50000"/>
              <a:stretch>
                <a:fillRect/>
              </a:stretch>
            </p:blipFill>
          </mc:Fallback>
        </mc:AlternateContent>
        <p:spPr>
          <a:xfrm>
            <a:off x="-304800" y="1371600"/>
            <a:ext cx="4846211" cy="3429000"/>
          </a:xfrm>
          <a:prstGeom prst="rect">
            <a:avLst/>
          </a:prstGeom>
        </p:spPr>
      </p:pic>
      <p:pic>
        <p:nvPicPr>
          <p:cNvPr id="14" name="Image 13" descr="figure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rcRect b="51111"/>
              <a:stretch>
                <a:fillRect/>
              </a:stretch>
            </p:blipFill>
          </mc:Choice>
          <mc:Fallback>
            <p:blipFill>
              <a:blip r:embed="rId6"/>
              <a:srcRect b="51111"/>
              <a:stretch>
                <a:fillRect/>
              </a:stretch>
            </p:blipFill>
          </mc:Fallback>
        </mc:AlternateContent>
        <p:spPr>
          <a:xfrm>
            <a:off x="4572000" y="1295400"/>
            <a:ext cx="4846211" cy="33528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15494"/>
            <a:ext cx="914400" cy="646506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90600" y="0"/>
            <a:ext cx="8153400" cy="882316"/>
          </a:xfrm>
          <a:prstGeom prst="rect">
            <a:avLst/>
          </a:prstGeom>
          <a:solidFill>
            <a:srgbClr val="178C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676400"/>
            <a:ext cx="5181600" cy="3619500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600200" y="76200"/>
            <a:ext cx="69342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" dist="127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>
              <a:defRPr/>
            </a:pPr>
            <a:r>
              <a:rPr lang="fr-FR" sz="3200" b="1" dirty="0" smtClean="0">
                <a:solidFill>
                  <a:srgbClr val="FFFFFF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ahoma" charset="0"/>
              </a:rPr>
              <a:t>The NIR signature of –OH/H</a:t>
            </a:r>
            <a:r>
              <a:rPr lang="fr-FR" sz="3200" b="1" baseline="-25000" dirty="0" smtClean="0">
                <a:solidFill>
                  <a:srgbClr val="FFFFFF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ahoma" charset="0"/>
              </a:rPr>
              <a:t>2</a:t>
            </a:r>
            <a:r>
              <a:rPr lang="fr-FR" sz="3200" b="1" dirty="0" smtClean="0">
                <a:solidFill>
                  <a:srgbClr val="FFFFFF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ahoma" charset="0"/>
              </a:rPr>
              <a:t>O</a:t>
            </a:r>
            <a:endParaRPr lang="fr-FR" sz="3200" b="1" dirty="0">
              <a:solidFill>
                <a:srgbClr val="FFFFFF"/>
              </a:solidFill>
              <a:effectLst>
                <a:outerShdw blurRad="50800" dist="12700" dir="2700000">
                  <a:srgbClr val="000000">
                    <a:alpha val="43000"/>
                  </a:srgbClr>
                </a:outerShdw>
              </a:effectLst>
              <a:latin typeface="Tahoma" charset="0"/>
            </a:endParaRPr>
          </a:p>
        </p:txBody>
      </p:sp>
      <p:sp>
        <p:nvSpPr>
          <p:cNvPr id="5" name="ZoneTexte 3"/>
          <p:cNvSpPr txBox="1">
            <a:spLocks noChangeArrowheads="1"/>
          </p:cNvSpPr>
          <p:nvPr/>
        </p:nvSpPr>
        <p:spPr bwMode="auto">
          <a:xfrm>
            <a:off x="1905000" y="5334000"/>
            <a:ext cx="5486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1400" dirty="0" err="1" smtClean="0"/>
              <a:t>Stolper</a:t>
            </a:r>
            <a:r>
              <a:rPr lang="fr-FR" sz="1400" dirty="0" smtClean="0"/>
              <a:t> et al., </a:t>
            </a:r>
            <a:r>
              <a:rPr lang="fr-FR" sz="1400" i="1" dirty="0" smtClean="0"/>
              <a:t>CMP </a:t>
            </a:r>
            <a:r>
              <a:rPr lang="fr-FR" sz="1400" dirty="0" smtClean="0"/>
              <a:t>(1982)</a:t>
            </a:r>
            <a:endParaRPr lang="fr-FR" sz="1400" dirty="0"/>
          </a:p>
        </p:txBody>
      </p:sp>
      <p:sp>
        <p:nvSpPr>
          <p:cNvPr id="7" name="Forme libre 6"/>
          <p:cNvSpPr/>
          <p:nvPr/>
        </p:nvSpPr>
        <p:spPr>
          <a:xfrm>
            <a:off x="5159553" y="2290961"/>
            <a:ext cx="1165047" cy="1739720"/>
          </a:xfrm>
          <a:custGeom>
            <a:avLst/>
            <a:gdLst>
              <a:gd name="connsiteX0" fmla="*/ 0 w 2619186"/>
              <a:gd name="connsiteY0" fmla="*/ 1611831 h 1739720"/>
              <a:gd name="connsiteX1" fmla="*/ 396846 w 2619186"/>
              <a:gd name="connsiteY1" fmla="*/ 1466304 h 1739720"/>
              <a:gd name="connsiteX2" fmla="*/ 555585 w 2619186"/>
              <a:gd name="connsiteY2" fmla="*/ 579907 h 1739720"/>
              <a:gd name="connsiteX3" fmla="*/ 727552 w 2619186"/>
              <a:gd name="connsiteY3" fmla="*/ 156553 h 1739720"/>
              <a:gd name="connsiteX4" fmla="*/ 992116 w 2619186"/>
              <a:gd name="connsiteY4" fmla="*/ 63944 h 1739720"/>
              <a:gd name="connsiteX5" fmla="*/ 1362506 w 2619186"/>
              <a:gd name="connsiteY5" fmla="*/ 540217 h 1739720"/>
              <a:gd name="connsiteX6" fmla="*/ 1719667 w 2619186"/>
              <a:gd name="connsiteY6" fmla="*/ 1162018 h 1739720"/>
              <a:gd name="connsiteX7" fmla="*/ 2010688 w 2619186"/>
              <a:gd name="connsiteY7" fmla="*/ 1651521 h 1739720"/>
              <a:gd name="connsiteX8" fmla="*/ 2619186 w 2619186"/>
              <a:gd name="connsiteY8" fmla="*/ 1691210 h 173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19186" h="1739720">
                <a:moveTo>
                  <a:pt x="0" y="1611831"/>
                </a:moveTo>
                <a:cubicBezTo>
                  <a:pt x="152124" y="1625061"/>
                  <a:pt x="304248" y="1638291"/>
                  <a:pt x="396846" y="1466304"/>
                </a:cubicBezTo>
                <a:cubicBezTo>
                  <a:pt x="489444" y="1294317"/>
                  <a:pt x="500467" y="798199"/>
                  <a:pt x="555585" y="579907"/>
                </a:cubicBezTo>
                <a:cubicBezTo>
                  <a:pt x="610703" y="361615"/>
                  <a:pt x="654797" y="242547"/>
                  <a:pt x="727552" y="156553"/>
                </a:cubicBezTo>
                <a:cubicBezTo>
                  <a:pt x="800307" y="70559"/>
                  <a:pt x="886290" y="0"/>
                  <a:pt x="992116" y="63944"/>
                </a:cubicBezTo>
                <a:cubicBezTo>
                  <a:pt x="1097942" y="127888"/>
                  <a:pt x="1241248" y="357205"/>
                  <a:pt x="1362506" y="540217"/>
                </a:cubicBezTo>
                <a:cubicBezTo>
                  <a:pt x="1483765" y="723229"/>
                  <a:pt x="1611637" y="976801"/>
                  <a:pt x="1719667" y="1162018"/>
                </a:cubicBezTo>
                <a:cubicBezTo>
                  <a:pt x="1827697" y="1347235"/>
                  <a:pt x="1860768" y="1563322"/>
                  <a:pt x="2010688" y="1651521"/>
                </a:cubicBezTo>
                <a:cubicBezTo>
                  <a:pt x="2160608" y="1739720"/>
                  <a:pt x="2389897" y="1715465"/>
                  <a:pt x="2619186" y="1691210"/>
                </a:cubicBezTo>
              </a:path>
            </a:pathLst>
          </a:cu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3"/>
          <p:cNvSpPr txBox="1">
            <a:spLocks noChangeArrowheads="1"/>
          </p:cNvSpPr>
          <p:nvPr/>
        </p:nvSpPr>
        <p:spPr bwMode="auto">
          <a:xfrm>
            <a:off x="5867400" y="1905000"/>
            <a:ext cx="1066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dirty="0" smtClean="0"/>
              <a:t>X-OH</a:t>
            </a:r>
          </a:p>
          <a:p>
            <a:pPr algn="ctr"/>
            <a:r>
              <a:rPr lang="fr-FR" dirty="0" smtClean="0"/>
              <a:t>and</a:t>
            </a:r>
          </a:p>
          <a:p>
            <a:pPr algn="ctr"/>
            <a:r>
              <a:rPr lang="fr-FR" dirty="0" smtClean="0"/>
              <a:t>H-O-H</a:t>
            </a:r>
            <a:endParaRPr lang="fr-FR" dirty="0"/>
          </a:p>
        </p:txBody>
      </p:sp>
      <p:cxnSp>
        <p:nvCxnSpPr>
          <p:cNvPr id="11" name="Connecteur droit avec flèche 10"/>
          <p:cNvCxnSpPr/>
          <p:nvPr/>
        </p:nvCxnSpPr>
        <p:spPr>
          <a:xfrm rot="5400000">
            <a:off x="5867400" y="2743200"/>
            <a:ext cx="152400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rcRect l="23039" t="83743" r="26879" b="10877"/>
          <a:stretch>
            <a:fillRect/>
          </a:stretch>
        </p:blipFill>
        <p:spPr>
          <a:xfrm>
            <a:off x="5266267" y="4694767"/>
            <a:ext cx="2595033" cy="194733"/>
          </a:xfrm>
          <a:prstGeom prst="rect">
            <a:avLst/>
          </a:prstGeom>
        </p:spPr>
      </p:pic>
      <p:sp>
        <p:nvSpPr>
          <p:cNvPr id="10" name="ZoneTexte 3"/>
          <p:cNvSpPr txBox="1">
            <a:spLocks noChangeArrowheads="1"/>
          </p:cNvSpPr>
          <p:nvPr/>
        </p:nvSpPr>
        <p:spPr bwMode="auto">
          <a:xfrm>
            <a:off x="5105400" y="4846479"/>
            <a:ext cx="533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1000" dirty="0" smtClean="0"/>
              <a:t>3500</a:t>
            </a:r>
            <a:endParaRPr lang="fr-FR" sz="1000" dirty="0"/>
          </a:p>
        </p:txBody>
      </p:sp>
      <p:sp>
        <p:nvSpPr>
          <p:cNvPr id="12" name="ZoneTexte 3"/>
          <p:cNvSpPr txBox="1">
            <a:spLocks noChangeArrowheads="1"/>
          </p:cNvSpPr>
          <p:nvPr/>
        </p:nvSpPr>
        <p:spPr bwMode="auto">
          <a:xfrm>
            <a:off x="5943600" y="4846479"/>
            <a:ext cx="533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1000" dirty="0" smtClean="0"/>
              <a:t>2500</a:t>
            </a:r>
            <a:endParaRPr lang="fr-FR" sz="1000" dirty="0"/>
          </a:p>
        </p:txBody>
      </p:sp>
      <p:sp>
        <p:nvSpPr>
          <p:cNvPr id="13" name="ZoneTexte 3"/>
          <p:cNvSpPr txBox="1">
            <a:spLocks noChangeArrowheads="1"/>
          </p:cNvSpPr>
          <p:nvPr/>
        </p:nvSpPr>
        <p:spPr bwMode="auto">
          <a:xfrm>
            <a:off x="6781800" y="4846479"/>
            <a:ext cx="533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1000" dirty="0" smtClean="0"/>
              <a:t>1500</a:t>
            </a:r>
            <a:endParaRPr lang="fr-FR" sz="1000" dirty="0"/>
          </a:p>
        </p:txBody>
      </p:sp>
      <p:sp>
        <p:nvSpPr>
          <p:cNvPr id="14" name="Forme libre 13"/>
          <p:cNvSpPr/>
          <p:nvPr/>
        </p:nvSpPr>
        <p:spPr>
          <a:xfrm>
            <a:off x="6273801" y="3568700"/>
            <a:ext cx="533400" cy="444320"/>
          </a:xfrm>
          <a:custGeom>
            <a:avLst/>
            <a:gdLst>
              <a:gd name="connsiteX0" fmla="*/ 0 w 2619186"/>
              <a:gd name="connsiteY0" fmla="*/ 1611831 h 1739720"/>
              <a:gd name="connsiteX1" fmla="*/ 396846 w 2619186"/>
              <a:gd name="connsiteY1" fmla="*/ 1466304 h 1739720"/>
              <a:gd name="connsiteX2" fmla="*/ 555585 w 2619186"/>
              <a:gd name="connsiteY2" fmla="*/ 579907 h 1739720"/>
              <a:gd name="connsiteX3" fmla="*/ 727552 w 2619186"/>
              <a:gd name="connsiteY3" fmla="*/ 156553 h 1739720"/>
              <a:gd name="connsiteX4" fmla="*/ 992116 w 2619186"/>
              <a:gd name="connsiteY4" fmla="*/ 63944 h 1739720"/>
              <a:gd name="connsiteX5" fmla="*/ 1362506 w 2619186"/>
              <a:gd name="connsiteY5" fmla="*/ 540217 h 1739720"/>
              <a:gd name="connsiteX6" fmla="*/ 1719667 w 2619186"/>
              <a:gd name="connsiteY6" fmla="*/ 1162018 h 1739720"/>
              <a:gd name="connsiteX7" fmla="*/ 2010688 w 2619186"/>
              <a:gd name="connsiteY7" fmla="*/ 1651521 h 1739720"/>
              <a:gd name="connsiteX8" fmla="*/ 2619186 w 2619186"/>
              <a:gd name="connsiteY8" fmla="*/ 1691210 h 173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19186" h="1739720">
                <a:moveTo>
                  <a:pt x="0" y="1611831"/>
                </a:moveTo>
                <a:cubicBezTo>
                  <a:pt x="152124" y="1625061"/>
                  <a:pt x="304248" y="1638291"/>
                  <a:pt x="396846" y="1466304"/>
                </a:cubicBezTo>
                <a:cubicBezTo>
                  <a:pt x="489444" y="1294317"/>
                  <a:pt x="500467" y="798199"/>
                  <a:pt x="555585" y="579907"/>
                </a:cubicBezTo>
                <a:cubicBezTo>
                  <a:pt x="610703" y="361615"/>
                  <a:pt x="654797" y="242547"/>
                  <a:pt x="727552" y="156553"/>
                </a:cubicBezTo>
                <a:cubicBezTo>
                  <a:pt x="800307" y="70559"/>
                  <a:pt x="886290" y="0"/>
                  <a:pt x="992116" y="63944"/>
                </a:cubicBezTo>
                <a:cubicBezTo>
                  <a:pt x="1097942" y="127888"/>
                  <a:pt x="1241248" y="357205"/>
                  <a:pt x="1362506" y="540217"/>
                </a:cubicBezTo>
                <a:cubicBezTo>
                  <a:pt x="1483765" y="723229"/>
                  <a:pt x="1611637" y="976801"/>
                  <a:pt x="1719667" y="1162018"/>
                </a:cubicBezTo>
                <a:cubicBezTo>
                  <a:pt x="1827697" y="1347235"/>
                  <a:pt x="1860768" y="1563322"/>
                  <a:pt x="2010688" y="1651521"/>
                </a:cubicBezTo>
                <a:cubicBezTo>
                  <a:pt x="2160608" y="1739720"/>
                  <a:pt x="2389897" y="1715465"/>
                  <a:pt x="2619186" y="1691210"/>
                </a:cubicBezTo>
              </a:path>
            </a:pathLst>
          </a:cu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3"/>
          <p:cNvSpPr txBox="1">
            <a:spLocks noChangeArrowheads="1"/>
          </p:cNvSpPr>
          <p:nvPr/>
        </p:nvSpPr>
        <p:spPr bwMode="auto">
          <a:xfrm>
            <a:off x="7543800" y="4859179"/>
            <a:ext cx="533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1000" dirty="0" smtClean="0"/>
              <a:t>1000</a:t>
            </a:r>
            <a:endParaRPr lang="fr-FR" sz="1000" dirty="0"/>
          </a:p>
        </p:txBody>
      </p:sp>
      <p:sp>
        <p:nvSpPr>
          <p:cNvPr id="17" name="ZoneTexte 3"/>
          <p:cNvSpPr txBox="1">
            <a:spLocks noChangeArrowheads="1"/>
          </p:cNvSpPr>
          <p:nvPr/>
        </p:nvSpPr>
        <p:spPr bwMode="auto">
          <a:xfrm rot="16200000">
            <a:off x="4763990" y="3313211"/>
            <a:ext cx="1676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400" dirty="0" smtClean="0"/>
              <a:t>3-</a:t>
            </a:r>
            <a:r>
              <a:rPr lang="fr-FR" sz="1400" dirty="0" smtClean="0">
                <a:latin typeface="Symbol" charset="2"/>
                <a:cs typeface="Symbol" charset="2"/>
              </a:rPr>
              <a:t>m</a:t>
            </a:r>
            <a:r>
              <a:rPr lang="fr-FR" sz="1400" dirty="0" smtClean="0"/>
              <a:t>m band</a:t>
            </a:r>
            <a:endParaRPr lang="fr-FR" sz="1400" dirty="0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5494"/>
            <a:ext cx="914400" cy="646506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90600" y="0"/>
            <a:ext cx="8153400" cy="882316"/>
          </a:xfrm>
          <a:prstGeom prst="rect">
            <a:avLst/>
          </a:prstGeom>
          <a:solidFill>
            <a:srgbClr val="178C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 descr="water_losse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381000" y="1524000"/>
            <a:ext cx="4142373" cy="3288537"/>
          </a:xfrm>
          <a:prstGeom prst="rect">
            <a:avLst/>
          </a:prstGeom>
          <a:effectLst>
            <a:outerShdw blurRad="50800" dist="127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 11" descr="first_der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4421644" y="1524000"/>
            <a:ext cx="4493756" cy="3285351"/>
          </a:xfrm>
          <a:prstGeom prst="rect">
            <a:avLst/>
          </a:prstGeom>
          <a:effectLst>
            <a:outerShdw blurRad="50800" dist="127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2057400" y="-76200"/>
            <a:ext cx="6858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" dist="127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defRPr/>
            </a:pPr>
            <a:r>
              <a:rPr lang="fr-FR" sz="3200" b="1" dirty="0" smtClean="0">
                <a:solidFill>
                  <a:srgbClr val="FFFFFF"/>
                </a:solidFill>
                <a:effectLst>
                  <a:outerShdw blurRad="38100" dist="12700" dir="2700000">
                    <a:srgbClr val="000000">
                      <a:alpha val="43000"/>
                    </a:srgbClr>
                  </a:outerShdw>
                </a:effectLst>
                <a:latin typeface="Tahoma" charset="0"/>
              </a:rPr>
              <a:t>How </a:t>
            </a:r>
            <a:r>
              <a:rPr lang="fr-FR" sz="3200" b="1" dirty="0" err="1" smtClean="0">
                <a:solidFill>
                  <a:srgbClr val="FFFFFF"/>
                </a:solidFill>
                <a:effectLst>
                  <a:outerShdw blurRad="38100" dist="12700" dir="2700000">
                    <a:srgbClr val="000000">
                      <a:alpha val="43000"/>
                    </a:srgbClr>
                  </a:outerShdw>
                </a:effectLst>
                <a:latin typeface="Tahoma" charset="0"/>
              </a:rPr>
              <a:t>much/many</a:t>
            </a:r>
            <a:r>
              <a:rPr lang="fr-FR" sz="3200" b="1" dirty="0" smtClean="0">
                <a:solidFill>
                  <a:srgbClr val="FFFFFF"/>
                </a:solidFill>
                <a:effectLst>
                  <a:outerShdw blurRad="38100" dist="12700" dir="2700000">
                    <a:srgbClr val="000000">
                      <a:alpha val="43000"/>
                    </a:srgbClr>
                  </a:outerShdw>
                </a:effectLst>
                <a:latin typeface="Tahoma" charset="0"/>
              </a:rPr>
              <a:t> « water » ?</a:t>
            </a:r>
          </a:p>
          <a:p>
            <a:pPr marL="342900" indent="-342900">
              <a:defRPr/>
            </a:pPr>
            <a:endParaRPr lang="fr-FR" sz="3200" b="1" dirty="0" smtClean="0">
              <a:solidFill>
                <a:srgbClr val="FFFFFF"/>
              </a:solidFill>
              <a:latin typeface="Tahoma" charset="0"/>
            </a:endParaRPr>
          </a:p>
        </p:txBody>
      </p:sp>
      <p:pic>
        <p:nvPicPr>
          <p:cNvPr id="5" name="Image 4" descr="first_der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rcRect l="66132" t="62623" r="13520" b="21141"/>
              <a:stretch>
                <a:fillRect/>
              </a:stretch>
            </p:blipFill>
          </mc:Choice>
          <mc:Fallback>
            <p:blipFill>
              <a:blip r:embed="rId6"/>
              <a:srcRect l="66132" t="62623" r="13520" b="21141"/>
              <a:stretch>
                <a:fillRect/>
              </a:stretch>
            </p:blipFill>
          </mc:Fallback>
        </mc:AlternateContent>
        <p:spPr>
          <a:xfrm>
            <a:off x="7239000" y="3505200"/>
            <a:ext cx="1382486" cy="806450"/>
          </a:xfrm>
          <a:prstGeom prst="rect">
            <a:avLst/>
          </a:prstGeom>
          <a:effectLst>
            <a:outerShdw blurRad="50800" dist="127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 5" descr="water_losse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l="16556" t="57928" r="55851" b="21217"/>
              <a:stretch>
                <a:fillRect/>
              </a:stretch>
            </p:blipFill>
          </mc:Choice>
          <mc:Fallback>
            <p:blipFill>
              <a:blip r:embed="rId4"/>
              <a:srcRect l="16556" t="57928" r="55851" b="21217"/>
              <a:stretch>
                <a:fillRect/>
              </a:stretch>
            </p:blipFill>
          </mc:Fallback>
        </mc:AlternateContent>
        <p:spPr>
          <a:xfrm>
            <a:off x="838200" y="3276600"/>
            <a:ext cx="1752600" cy="1051560"/>
          </a:xfrm>
          <a:prstGeom prst="rect">
            <a:avLst/>
          </a:prstGeom>
          <a:effectLst>
            <a:outerShdw blurRad="50800" dist="127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2438400" y="457200"/>
            <a:ext cx="4155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defRPr/>
            </a:pPr>
            <a:r>
              <a:rPr lang="fr-FR" b="1" dirty="0" err="1" smtClean="0">
                <a:solidFill>
                  <a:srgbClr val="FFFFFF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ahoma" charset="0"/>
              </a:rPr>
              <a:t>Thermogravimetric</a:t>
            </a:r>
            <a:r>
              <a:rPr lang="fr-FR" b="1" dirty="0" smtClean="0">
                <a:solidFill>
                  <a:srgbClr val="FFFFFF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ahoma" charset="0"/>
              </a:rPr>
              <a:t> (TGA) </a:t>
            </a:r>
            <a:r>
              <a:rPr lang="fr-FR" b="1" dirty="0" err="1" smtClean="0">
                <a:solidFill>
                  <a:srgbClr val="FFFFFF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ahoma" charset="0"/>
              </a:rPr>
              <a:t>analysis</a:t>
            </a:r>
            <a:r>
              <a:rPr lang="fr-FR" b="1" dirty="0" smtClean="0">
                <a:solidFill>
                  <a:srgbClr val="FFFFFF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ahoma" charset="0"/>
              </a:rPr>
              <a:t> </a:t>
            </a:r>
            <a:endParaRPr lang="fr-FR" b="1" dirty="0">
              <a:solidFill>
                <a:srgbClr val="FFFFFF"/>
              </a:solidFill>
              <a:effectLst>
                <a:outerShdw blurRad="50800" dist="12700" dir="2700000">
                  <a:srgbClr val="000000">
                    <a:alpha val="43000"/>
                  </a:srgbClr>
                </a:outerShdw>
              </a:effectLst>
              <a:latin typeface="Tahoma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81200" y="1219200"/>
            <a:ext cx="1161796" cy="33855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342900" indent="-342900">
              <a:defRPr/>
            </a:pPr>
            <a:r>
              <a:rPr lang="fr-FR" sz="16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ahoma"/>
                <a:cs typeface="Tahoma"/>
              </a:rPr>
              <a:t>Mass </a:t>
            </a:r>
            <a:r>
              <a:rPr lang="fr-FR" sz="16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ahoma"/>
                <a:cs typeface="Tahoma"/>
              </a:rPr>
              <a:t>loss</a:t>
            </a:r>
            <a:endParaRPr lang="fr-FR" sz="1600" b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/>
              <a:cs typeface="Tahom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48400" y="1219200"/>
            <a:ext cx="1175960" cy="3231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342900" indent="-342900">
              <a:defRPr/>
            </a:pPr>
            <a:r>
              <a:rPr lang="fr-FR" sz="15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ahoma"/>
                <a:cs typeface="Tahoma"/>
              </a:rPr>
              <a:t>Derivative</a:t>
            </a:r>
            <a:endParaRPr lang="fr-FR" sz="1500" b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/>
              <a:cs typeface="Tahoma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381000" y="5181600"/>
            <a:ext cx="4495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defRPr/>
            </a:pPr>
            <a:r>
              <a:rPr lang="fr-FR" b="1" dirty="0" err="1" smtClean="0">
                <a:latin typeface="Tahoma" charset="0"/>
              </a:rPr>
              <a:t>Different</a:t>
            </a:r>
            <a:r>
              <a:rPr lang="fr-FR" b="1" dirty="0" smtClean="0">
                <a:latin typeface="Tahoma" charset="0"/>
              </a:rPr>
              <a:t> </a:t>
            </a:r>
            <a:r>
              <a:rPr lang="fr-FR" b="1" dirty="0" err="1" smtClean="0">
                <a:latin typeface="Tahoma" charset="0"/>
              </a:rPr>
              <a:t>amount</a:t>
            </a:r>
            <a:r>
              <a:rPr lang="fr-FR" b="1" dirty="0" smtClean="0">
                <a:latin typeface="Tahoma" charset="0"/>
              </a:rPr>
              <a:t> of water</a:t>
            </a:r>
          </a:p>
          <a:p>
            <a:pPr marL="342900" indent="-342900">
              <a:defRPr/>
            </a:pPr>
            <a:r>
              <a:rPr lang="fr-FR" dirty="0" smtClean="0">
                <a:latin typeface="Tahoma" charset="0"/>
              </a:rPr>
              <a:t>Orgueil </a:t>
            </a:r>
            <a:r>
              <a:rPr lang="fr-FR" b="1" dirty="0" smtClean="0">
                <a:solidFill>
                  <a:srgbClr val="FF0000"/>
                </a:solidFill>
                <a:latin typeface="Tahoma" charset="0"/>
              </a:rPr>
              <a:t>30 % mass </a:t>
            </a:r>
            <a:r>
              <a:rPr lang="fr-FR" b="1" dirty="0" err="1" smtClean="0">
                <a:solidFill>
                  <a:srgbClr val="FF0000"/>
                </a:solidFill>
                <a:latin typeface="Tahoma" charset="0"/>
              </a:rPr>
              <a:t>loss</a:t>
            </a:r>
            <a:r>
              <a:rPr lang="fr-FR" b="1" dirty="0" smtClean="0">
                <a:solidFill>
                  <a:srgbClr val="FF0000"/>
                </a:solidFill>
                <a:latin typeface="Tahoma" charset="0"/>
              </a:rPr>
              <a:t> </a:t>
            </a:r>
            <a:r>
              <a:rPr lang="fr-FR" dirty="0" err="1" smtClean="0">
                <a:latin typeface="Tahoma" charset="0"/>
              </a:rPr>
              <a:t>below</a:t>
            </a:r>
            <a:r>
              <a:rPr lang="fr-FR" dirty="0" smtClean="0">
                <a:latin typeface="Tahoma" charset="0"/>
              </a:rPr>
              <a:t> </a:t>
            </a:r>
            <a:r>
              <a:rPr lang="fr-FR" b="1" dirty="0" smtClean="0">
                <a:solidFill>
                  <a:srgbClr val="FF0000"/>
                </a:solidFill>
                <a:latin typeface="Tahoma" charset="0"/>
              </a:rPr>
              <a:t>1000°C</a:t>
            </a:r>
          </a:p>
          <a:p>
            <a:pPr marL="342900" indent="-342900">
              <a:defRPr/>
            </a:pPr>
            <a:r>
              <a:rPr lang="fr-FR" dirty="0" smtClean="0">
                <a:latin typeface="Tahoma" charset="0"/>
              </a:rPr>
              <a:t>	      </a:t>
            </a:r>
            <a:r>
              <a:rPr lang="fr-FR" b="1" dirty="0" smtClean="0">
                <a:solidFill>
                  <a:srgbClr val="FF0000"/>
                </a:solidFill>
                <a:latin typeface="Tahoma" charset="0"/>
              </a:rPr>
              <a:t>10 %</a:t>
            </a:r>
            <a:r>
              <a:rPr lang="fr-FR" dirty="0" smtClean="0">
                <a:latin typeface="Tahoma" charset="0"/>
              </a:rPr>
              <a:t> </a:t>
            </a:r>
            <a:r>
              <a:rPr lang="fr-FR" b="1" dirty="0" smtClean="0">
                <a:solidFill>
                  <a:srgbClr val="FF0000"/>
                </a:solidFill>
                <a:latin typeface="Tahoma" charset="0"/>
              </a:rPr>
              <a:t>mass </a:t>
            </a:r>
            <a:r>
              <a:rPr lang="fr-FR" b="1" dirty="0" err="1" smtClean="0">
                <a:solidFill>
                  <a:srgbClr val="FF0000"/>
                </a:solidFill>
                <a:latin typeface="Tahoma" charset="0"/>
              </a:rPr>
              <a:t>loss</a:t>
            </a:r>
            <a:r>
              <a:rPr lang="fr-FR" dirty="0" smtClean="0">
                <a:latin typeface="Tahoma" charset="0"/>
              </a:rPr>
              <a:t> </a:t>
            </a:r>
            <a:r>
              <a:rPr lang="fr-FR" dirty="0" err="1" smtClean="0">
                <a:latin typeface="Tahoma" charset="0"/>
              </a:rPr>
              <a:t>below</a:t>
            </a:r>
            <a:r>
              <a:rPr lang="fr-FR" dirty="0" smtClean="0">
                <a:latin typeface="Tahoma" charset="0"/>
              </a:rPr>
              <a:t>   </a:t>
            </a:r>
            <a:r>
              <a:rPr lang="fr-FR" b="1" dirty="0" smtClean="0">
                <a:solidFill>
                  <a:srgbClr val="FF0000"/>
                </a:solidFill>
                <a:latin typeface="Tahoma" charset="0"/>
              </a:rPr>
              <a:t>200°C</a:t>
            </a: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5334000" y="5181600"/>
            <a:ext cx="43434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defRPr/>
            </a:pPr>
            <a:r>
              <a:rPr lang="fr-FR" b="1" dirty="0" err="1" smtClean="0">
                <a:latin typeface="Tahoma" charset="0"/>
              </a:rPr>
              <a:t>Different</a:t>
            </a:r>
            <a:r>
              <a:rPr lang="fr-FR" b="1" dirty="0" smtClean="0">
                <a:latin typeface="Tahoma" charset="0"/>
              </a:rPr>
              <a:t> types of « water »</a:t>
            </a:r>
          </a:p>
          <a:p>
            <a:pPr marL="342900" indent="-342900">
              <a:defRPr/>
            </a:pPr>
            <a:r>
              <a:rPr lang="fr-FR" dirty="0" smtClean="0">
                <a:latin typeface="Tahoma" charset="0"/>
              </a:rPr>
              <a:t>	</a:t>
            </a:r>
            <a:r>
              <a:rPr lang="fr-FR" b="1" dirty="0" err="1" smtClean="0">
                <a:solidFill>
                  <a:srgbClr val="FF0000"/>
                </a:solidFill>
                <a:latin typeface="Tahoma" charset="0"/>
              </a:rPr>
              <a:t>Adsorbed</a:t>
            </a:r>
            <a:r>
              <a:rPr lang="fr-FR" b="1" dirty="0" smtClean="0">
                <a:solidFill>
                  <a:srgbClr val="FF0000"/>
                </a:solidFill>
                <a:latin typeface="Tahoma" charset="0"/>
              </a:rPr>
              <a:t> </a:t>
            </a:r>
            <a:r>
              <a:rPr lang="fr-FR" dirty="0" smtClean="0">
                <a:latin typeface="Tahoma" charset="0"/>
              </a:rPr>
              <a:t>water</a:t>
            </a:r>
          </a:p>
          <a:p>
            <a:pPr marL="342900" indent="-342900">
              <a:defRPr/>
            </a:pPr>
            <a:r>
              <a:rPr lang="fr-FR" dirty="0" smtClean="0">
                <a:latin typeface="Tahoma" charset="0"/>
              </a:rPr>
              <a:t>	</a:t>
            </a:r>
            <a:r>
              <a:rPr lang="fr-FR" b="1" dirty="0" err="1" smtClean="0">
                <a:solidFill>
                  <a:srgbClr val="FF0000"/>
                </a:solidFill>
                <a:latin typeface="Tahoma" charset="0"/>
              </a:rPr>
              <a:t>Mesopore</a:t>
            </a:r>
            <a:r>
              <a:rPr lang="fr-FR" dirty="0" smtClean="0">
                <a:latin typeface="Tahoma" charset="0"/>
              </a:rPr>
              <a:t> water</a:t>
            </a:r>
          </a:p>
          <a:p>
            <a:pPr marL="342900" indent="-342900">
              <a:defRPr/>
            </a:pPr>
            <a:r>
              <a:rPr lang="fr-FR" dirty="0" smtClean="0">
                <a:latin typeface="Tahoma" charset="0"/>
              </a:rPr>
              <a:t>	</a:t>
            </a:r>
            <a:r>
              <a:rPr lang="fr-FR" b="1" dirty="0" smtClean="0">
                <a:solidFill>
                  <a:srgbClr val="FF0000"/>
                </a:solidFill>
                <a:latin typeface="Tahoma" charset="0"/>
              </a:rPr>
              <a:t>OH</a:t>
            </a:r>
            <a:r>
              <a:rPr lang="fr-FR" dirty="0" smtClean="0">
                <a:latin typeface="Tahoma" charset="0"/>
              </a:rPr>
              <a:t> in </a:t>
            </a:r>
            <a:r>
              <a:rPr lang="fr-FR" dirty="0" err="1" smtClean="0">
                <a:solidFill>
                  <a:srgbClr val="FF0000"/>
                </a:solidFill>
                <a:latin typeface="Tahoma" charset="0"/>
              </a:rPr>
              <a:t>Fe-hydroxides</a:t>
            </a:r>
            <a:endParaRPr lang="fr-FR" dirty="0" smtClean="0">
              <a:solidFill>
                <a:srgbClr val="FF0000"/>
              </a:solidFill>
              <a:latin typeface="Tahoma" charset="0"/>
            </a:endParaRPr>
          </a:p>
          <a:p>
            <a:pPr marL="342900" indent="-342900">
              <a:defRPr/>
            </a:pPr>
            <a:r>
              <a:rPr lang="fr-FR" dirty="0" smtClean="0">
                <a:latin typeface="Tahoma" charset="0"/>
              </a:rPr>
              <a:t>	</a:t>
            </a:r>
            <a:r>
              <a:rPr lang="fr-FR" b="1" dirty="0" smtClean="0">
                <a:solidFill>
                  <a:srgbClr val="FF0000"/>
                </a:solidFill>
                <a:latin typeface="Tahoma" charset="0"/>
              </a:rPr>
              <a:t>OH</a:t>
            </a:r>
            <a:r>
              <a:rPr lang="fr-FR" dirty="0" smtClean="0">
                <a:latin typeface="Tahoma" charset="0"/>
              </a:rPr>
              <a:t> in </a:t>
            </a:r>
            <a:r>
              <a:rPr lang="fr-FR" dirty="0" err="1" smtClean="0">
                <a:solidFill>
                  <a:srgbClr val="FF0000"/>
                </a:solidFill>
                <a:latin typeface="Tahoma" charset="0"/>
              </a:rPr>
              <a:t>phyllosilicates</a:t>
            </a:r>
            <a:endParaRPr lang="fr-FR" dirty="0" smtClean="0">
              <a:solidFill>
                <a:srgbClr val="FF0000"/>
              </a:solidFill>
              <a:latin typeface="Tahoma" charset="0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15494"/>
            <a:ext cx="914400" cy="646506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990600" y="0"/>
            <a:ext cx="8153400" cy="882316"/>
          </a:xfrm>
          <a:prstGeom prst="rect">
            <a:avLst/>
          </a:prstGeom>
          <a:solidFill>
            <a:srgbClr val="178C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 descr="orgueil_st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71600" y="1219200"/>
            <a:ext cx="5821365" cy="4438926"/>
          </a:xfrm>
          <a:prstGeom prst="rect">
            <a:avLst/>
          </a:prstGeom>
          <a:effectLst>
            <a:outerShdw blurRad="50800" dist="127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2291070" y="2838726"/>
            <a:ext cx="599320" cy="2310987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3514244" y="2847326"/>
            <a:ext cx="1773437" cy="2252197"/>
          </a:xfrm>
          <a:prstGeom prst="rect">
            <a:avLst/>
          </a:prstGeom>
          <a:solidFill>
            <a:srgbClr val="FF6600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5287681" y="2840453"/>
            <a:ext cx="651947" cy="2259070"/>
          </a:xfrm>
          <a:prstGeom prst="rect">
            <a:avLst/>
          </a:prstGeom>
          <a:solidFill>
            <a:srgbClr val="008000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2888840" y="2840453"/>
            <a:ext cx="625405" cy="2309259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2057400" y="76200"/>
            <a:ext cx="69342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" dist="127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>
              <a:defRPr/>
            </a:pPr>
            <a:r>
              <a:rPr lang="fr-FR" sz="3200" b="1" dirty="0" smtClean="0">
                <a:solidFill>
                  <a:srgbClr val="FFFFFF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ahoma" charset="0"/>
              </a:rPr>
              <a:t>How </a:t>
            </a:r>
            <a:r>
              <a:rPr lang="fr-FR" sz="3200" b="1" dirty="0" err="1" smtClean="0">
                <a:solidFill>
                  <a:srgbClr val="FFFFFF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ahoma" charset="0"/>
              </a:rPr>
              <a:t>much/many</a:t>
            </a:r>
            <a:r>
              <a:rPr lang="fr-FR" sz="3200" b="1" dirty="0" smtClean="0">
                <a:solidFill>
                  <a:srgbClr val="FFFFFF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ahoma" charset="0"/>
              </a:rPr>
              <a:t> « water » ?</a:t>
            </a:r>
            <a:r>
              <a:rPr lang="fr-FR" sz="3200" b="1" dirty="0" smtClean="0">
                <a:solidFill>
                  <a:srgbClr val="FFFFFF"/>
                </a:solidFill>
                <a:latin typeface="Tahoma" charset="0"/>
              </a:rPr>
              <a:t> </a:t>
            </a:r>
            <a:endParaRPr lang="fr-FR" sz="3200" b="1" dirty="0">
              <a:solidFill>
                <a:srgbClr val="FFFFFF"/>
              </a:solidFill>
              <a:latin typeface="Tahoma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676400" y="5334000"/>
            <a:ext cx="616500" cy="369332"/>
          </a:xfrm>
          <a:prstGeom prst="rect">
            <a:avLst/>
          </a:prstGeom>
          <a:solidFill>
            <a:srgbClr val="DDF0FF"/>
          </a:solidFill>
        </p:spPr>
        <p:txBody>
          <a:bodyPr wrap="none" rtlCol="0">
            <a:spAutoFit/>
          </a:bodyPr>
          <a:lstStyle/>
          <a:p>
            <a:r>
              <a:rPr lang="fr-FR" b="1" dirty="0" smtClean="0"/>
              <a:t>H</a:t>
            </a:r>
            <a:r>
              <a:rPr lang="fr-FR" b="1" baseline="-25000" dirty="0" smtClean="0"/>
              <a:t>2</a:t>
            </a:r>
            <a:r>
              <a:rPr lang="fr-FR" b="1" dirty="0" smtClean="0"/>
              <a:t>O</a:t>
            </a:r>
            <a:endParaRPr lang="fr-FR" b="1" dirty="0"/>
          </a:p>
        </p:txBody>
      </p:sp>
      <p:pic>
        <p:nvPicPr>
          <p:cNvPr id="16" name="Image 15" descr="orgueil_st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63349" t="61799" r="11781" b="17602"/>
              <a:stretch>
                <a:fillRect/>
              </a:stretch>
            </p:blipFill>
          </mc:Choice>
          <mc:Fallback>
            <p:blipFill>
              <a:blip r:embed="rId3"/>
              <a:srcRect l="63349" t="61799" r="11781" b="17602"/>
              <a:stretch>
                <a:fillRect/>
              </a:stretch>
            </p:blipFill>
          </mc:Fallback>
        </mc:AlternateContent>
        <p:spPr>
          <a:xfrm>
            <a:off x="6705600" y="2362200"/>
            <a:ext cx="2171700" cy="1371600"/>
          </a:xfrm>
          <a:prstGeom prst="rect">
            <a:avLst/>
          </a:prstGeom>
          <a:effectLst>
            <a:outerShdw blurRad="50800" dist="127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3733800" y="833735"/>
            <a:ext cx="2133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defRPr/>
            </a:pPr>
            <a:r>
              <a:rPr lang="fr-FR" sz="24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rPr>
              <a:t>Orgueil (CI)</a:t>
            </a:r>
            <a:endParaRPr lang="fr-FR" sz="24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 charset="0"/>
            </a:endParaRPr>
          </a:p>
        </p:txBody>
      </p:sp>
      <p:grpSp>
        <p:nvGrpSpPr>
          <p:cNvPr id="41" name="Grouper 40"/>
          <p:cNvGrpSpPr/>
          <p:nvPr/>
        </p:nvGrpSpPr>
        <p:grpSpPr>
          <a:xfrm>
            <a:off x="2437606" y="4038600"/>
            <a:ext cx="230188" cy="1066800"/>
            <a:chOff x="2437606" y="4038600"/>
            <a:chExt cx="230188" cy="1066800"/>
          </a:xfrm>
        </p:grpSpPr>
        <p:cxnSp>
          <p:nvCxnSpPr>
            <p:cNvPr id="21" name="Connecteur droit avec flèche 20"/>
            <p:cNvCxnSpPr/>
            <p:nvPr/>
          </p:nvCxnSpPr>
          <p:spPr>
            <a:xfrm rot="5400000" flipH="1" flipV="1">
              <a:off x="2553891" y="4151709"/>
              <a:ext cx="227012" cy="79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/>
            <p:cNvCxnSpPr/>
            <p:nvPr/>
          </p:nvCxnSpPr>
          <p:spPr>
            <a:xfrm rot="5400000" flipH="1" flipV="1">
              <a:off x="2324497" y="4991497"/>
              <a:ext cx="227012" cy="79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Imag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494"/>
            <a:ext cx="914400" cy="646506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cxnSp>
        <p:nvCxnSpPr>
          <p:cNvPr id="31" name="Connecteur droit 30"/>
          <p:cNvCxnSpPr/>
          <p:nvPr/>
        </p:nvCxnSpPr>
        <p:spPr>
          <a:xfrm flipV="1">
            <a:off x="2133600" y="4953000"/>
            <a:ext cx="533400" cy="381001"/>
          </a:xfrm>
          <a:prstGeom prst="line">
            <a:avLst/>
          </a:prstGeom>
          <a:ln w="73025">
            <a:solidFill>
              <a:srgbClr val="E4EBF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/>
          <p:cNvCxnSpPr/>
          <p:nvPr/>
        </p:nvCxnSpPr>
        <p:spPr>
          <a:xfrm rot="5400000" flipH="1" flipV="1">
            <a:off x="2590803" y="5334003"/>
            <a:ext cx="1219197" cy="152398"/>
          </a:xfrm>
          <a:prstGeom prst="line">
            <a:avLst/>
          </a:prstGeom>
          <a:ln w="73025">
            <a:solidFill>
              <a:srgbClr val="FBFFA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1981200" y="5867400"/>
            <a:ext cx="1942058" cy="646331"/>
          </a:xfrm>
          <a:prstGeom prst="rect">
            <a:avLst/>
          </a:prstGeom>
          <a:solidFill>
            <a:srgbClr val="FBFFAB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/>
              <a:t>-OH</a:t>
            </a:r>
          </a:p>
          <a:p>
            <a:pPr algn="ctr"/>
            <a:r>
              <a:rPr lang="fr-FR" dirty="0" smtClean="0"/>
              <a:t> (« </a:t>
            </a:r>
            <a:r>
              <a:rPr lang="fr-FR" dirty="0" err="1" smtClean="0"/>
              <a:t>ferrihydrite</a:t>
            </a:r>
            <a:r>
              <a:rPr lang="fr-FR" dirty="0" smtClean="0"/>
              <a:t> »)</a:t>
            </a:r>
            <a:endParaRPr lang="fr-FR" dirty="0"/>
          </a:p>
        </p:txBody>
      </p:sp>
      <p:cxnSp>
        <p:nvCxnSpPr>
          <p:cNvPr id="37" name="Connecteur droit 36"/>
          <p:cNvCxnSpPr/>
          <p:nvPr/>
        </p:nvCxnSpPr>
        <p:spPr>
          <a:xfrm rot="16200000" flipV="1">
            <a:off x="4000504" y="5372099"/>
            <a:ext cx="1600197" cy="304799"/>
          </a:xfrm>
          <a:prstGeom prst="line">
            <a:avLst/>
          </a:prstGeom>
          <a:ln w="73025">
            <a:solidFill>
              <a:srgbClr val="F6B9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4104891" y="5983069"/>
            <a:ext cx="1762509" cy="646331"/>
          </a:xfrm>
          <a:prstGeom prst="rect">
            <a:avLst/>
          </a:prstGeom>
          <a:solidFill>
            <a:srgbClr val="F7A897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/>
              <a:t>-OH </a:t>
            </a:r>
          </a:p>
          <a:p>
            <a:pPr algn="ctr"/>
            <a:r>
              <a:rPr lang="fr-FR" dirty="0" smtClean="0"/>
              <a:t>(</a:t>
            </a:r>
            <a:r>
              <a:rPr lang="fr-FR" dirty="0" err="1" smtClean="0"/>
              <a:t>phyllosilicates</a:t>
            </a:r>
            <a:r>
              <a:rPr lang="fr-FR" dirty="0" smtClean="0"/>
              <a:t>)</a:t>
            </a:r>
          </a:p>
          <a:p>
            <a:pPr algn="ctr"/>
            <a:endParaRPr lang="fr-FR" dirty="0"/>
          </a:p>
        </p:txBody>
      </p:sp>
      <p:cxnSp>
        <p:nvCxnSpPr>
          <p:cNvPr id="39" name="Connecteur droit 38"/>
          <p:cNvCxnSpPr/>
          <p:nvPr/>
        </p:nvCxnSpPr>
        <p:spPr>
          <a:xfrm rot="16200000" flipV="1">
            <a:off x="5676902" y="4991101"/>
            <a:ext cx="838199" cy="609599"/>
          </a:xfrm>
          <a:prstGeom prst="line">
            <a:avLst/>
          </a:prstGeom>
          <a:ln w="73025">
            <a:solidFill>
              <a:srgbClr val="BBD89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5943600" y="5562600"/>
            <a:ext cx="1480506" cy="646331"/>
          </a:xfrm>
          <a:prstGeom prst="rect">
            <a:avLst/>
          </a:prstGeom>
          <a:solidFill>
            <a:srgbClr val="BBD89E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/>
              <a:t>CO</a:t>
            </a:r>
            <a:r>
              <a:rPr lang="fr-FR" b="1" baseline="-25000" dirty="0" smtClean="0"/>
              <a:t>2</a:t>
            </a:r>
          </a:p>
          <a:p>
            <a:pPr algn="ctr"/>
            <a:r>
              <a:rPr lang="fr-FR" dirty="0" smtClean="0"/>
              <a:t>(carbonates)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990600" y="0"/>
            <a:ext cx="8153400" cy="882316"/>
          </a:xfrm>
          <a:prstGeom prst="rect">
            <a:avLst/>
          </a:prstGeom>
          <a:solidFill>
            <a:srgbClr val="178C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 descr="Orgueil_Deshydrat_Diff_5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600200" y="1524000"/>
            <a:ext cx="5410200" cy="4373012"/>
          </a:xfrm>
          <a:prstGeom prst="rect">
            <a:avLst/>
          </a:prstGeom>
          <a:effectLst>
            <a:outerShdw blurRad="50800" dist="12700" dir="2700000">
              <a:srgbClr val="000000">
                <a:alpha val="43000"/>
              </a:srgbClr>
            </a:outerShdw>
          </a:effec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752600" y="101024"/>
            <a:ext cx="69342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" dist="127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defRPr/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ahoma" charset="0"/>
              </a:rPr>
              <a:t>The necessity of dry spectra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429000" y="986135"/>
            <a:ext cx="2133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defRPr/>
            </a:pPr>
            <a:r>
              <a:rPr lang="fr-FR" sz="24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rPr>
              <a:t>Orgueil (CI)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362200" y="6044624"/>
            <a:ext cx="4572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defRPr/>
            </a:pPr>
            <a:r>
              <a:rPr lang="fr-FR" b="1" dirty="0" smtClean="0">
                <a:latin typeface="Tahoma" charset="0"/>
              </a:rPr>
              <a:t>NIR transmission </a:t>
            </a:r>
            <a:r>
              <a:rPr lang="fr-FR" b="1" dirty="0" err="1" smtClean="0">
                <a:latin typeface="Tahoma" charset="0"/>
              </a:rPr>
              <a:t>spectra</a:t>
            </a:r>
            <a:r>
              <a:rPr lang="fr-FR" b="1" dirty="0" smtClean="0">
                <a:latin typeface="Tahoma" charset="0"/>
              </a:rPr>
              <a:t> of Orgueil.</a:t>
            </a:r>
          </a:p>
          <a:p>
            <a:pPr marL="342900" indent="-342900">
              <a:defRPr/>
            </a:pPr>
            <a:r>
              <a:rPr lang="fr-FR" sz="1400" b="1" dirty="0" smtClean="0">
                <a:latin typeface="Tahoma" charset="0"/>
              </a:rPr>
              <a:t>(Beck et al., </a:t>
            </a:r>
            <a:r>
              <a:rPr lang="fr-FR" sz="1400" b="1" i="1" dirty="0" err="1" smtClean="0">
                <a:latin typeface="Tahoma" charset="0"/>
              </a:rPr>
              <a:t>Geochim</a:t>
            </a:r>
            <a:r>
              <a:rPr lang="fr-FR" sz="1400" b="1" i="1" dirty="0" smtClean="0">
                <a:latin typeface="Tahoma" charset="0"/>
              </a:rPr>
              <a:t>. </a:t>
            </a:r>
            <a:r>
              <a:rPr lang="fr-FR" sz="1400" b="1" i="1" dirty="0" err="1" smtClean="0">
                <a:latin typeface="Tahoma" charset="0"/>
              </a:rPr>
              <a:t>Cosmochim</a:t>
            </a:r>
            <a:r>
              <a:rPr lang="fr-FR" sz="1400" b="1" i="1" dirty="0" smtClean="0">
                <a:latin typeface="Tahoma" charset="0"/>
              </a:rPr>
              <a:t>. Acta, </a:t>
            </a:r>
            <a:r>
              <a:rPr lang="fr-FR" sz="1400" b="1" dirty="0" smtClean="0">
                <a:latin typeface="Tahoma" charset="0"/>
              </a:rPr>
              <a:t>2010)</a:t>
            </a:r>
          </a:p>
        </p:txBody>
      </p:sp>
      <p:cxnSp>
        <p:nvCxnSpPr>
          <p:cNvPr id="9" name="Connecteur droit avec flèche 8"/>
          <p:cNvCxnSpPr/>
          <p:nvPr/>
        </p:nvCxnSpPr>
        <p:spPr>
          <a:xfrm rot="5400000">
            <a:off x="6590506" y="3543300"/>
            <a:ext cx="1600200" cy="1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 rot="16200000">
            <a:off x="6429396" y="3248004"/>
            <a:ext cx="1531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Dehydration</a:t>
            </a:r>
            <a:endParaRPr lang="fr-FR" b="1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494"/>
            <a:ext cx="914400" cy="646506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90600" y="0"/>
            <a:ext cx="8153400" cy="882316"/>
          </a:xfrm>
          <a:prstGeom prst="rect">
            <a:avLst/>
          </a:prstGeom>
          <a:solidFill>
            <a:srgbClr val="178C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861161" y="6019800"/>
            <a:ext cx="3240597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300" b="1" dirty="0" smtClean="0">
                <a:solidFill>
                  <a:srgbClr val="FFFFFF"/>
                </a:solidFill>
                <a:latin typeface="Tahoma" charset="0"/>
              </a:rPr>
              <a:t>1-Ceres: </a:t>
            </a:r>
            <a:r>
              <a:rPr lang="fr-FR" sz="1300" b="1" dirty="0" err="1" smtClean="0">
                <a:solidFill>
                  <a:schemeClr val="bg1"/>
                </a:solidFill>
                <a:latin typeface="Tahoma" charset="0"/>
              </a:rPr>
              <a:t>Rivkin</a:t>
            </a:r>
            <a:r>
              <a:rPr lang="fr-FR" sz="1300" b="1" dirty="0" smtClean="0">
                <a:solidFill>
                  <a:schemeClr val="bg1"/>
                </a:solidFill>
                <a:latin typeface="Tahoma" charset="0"/>
              </a:rPr>
              <a:t> </a:t>
            </a:r>
            <a:r>
              <a:rPr lang="fr-FR" sz="1300" b="1" dirty="0">
                <a:solidFill>
                  <a:schemeClr val="bg1"/>
                </a:solidFill>
                <a:latin typeface="Tahoma" charset="0"/>
              </a:rPr>
              <a:t>et al.,</a:t>
            </a:r>
            <a:r>
              <a:rPr lang="fr-FR" sz="1300" b="1" i="1" dirty="0">
                <a:solidFill>
                  <a:schemeClr val="bg1"/>
                </a:solidFill>
                <a:latin typeface="Tahoma" charset="0"/>
              </a:rPr>
              <a:t> </a:t>
            </a:r>
            <a:r>
              <a:rPr lang="fr-FR" sz="1300" b="1" i="1" dirty="0" err="1">
                <a:solidFill>
                  <a:schemeClr val="bg1"/>
                </a:solidFill>
                <a:latin typeface="Tahoma" charset="0"/>
              </a:rPr>
              <a:t>Icarus</a:t>
            </a:r>
            <a:r>
              <a:rPr lang="fr-FR" sz="1300" b="1" i="1" dirty="0">
                <a:solidFill>
                  <a:schemeClr val="bg1"/>
                </a:solidFill>
                <a:latin typeface="Tahoma" charset="0"/>
              </a:rPr>
              <a:t>  </a:t>
            </a:r>
            <a:r>
              <a:rPr lang="fr-FR" sz="1300" b="1" dirty="0">
                <a:solidFill>
                  <a:schemeClr val="bg1"/>
                </a:solidFill>
                <a:latin typeface="Tahoma" charset="0"/>
              </a:rPr>
              <a:t>(2006)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5867" y="4030133"/>
            <a:ext cx="2260600" cy="2112364"/>
          </a:xfrm>
          <a:prstGeom prst="rect">
            <a:avLst/>
          </a:prstGeom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410200" y="6172200"/>
            <a:ext cx="2747542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300" b="1" dirty="0" smtClean="0">
                <a:solidFill>
                  <a:srgbClr val="F7A897"/>
                </a:solidFill>
                <a:latin typeface="Tahoma" charset="0"/>
              </a:rPr>
              <a:t>Schmidt et </a:t>
            </a:r>
            <a:r>
              <a:rPr lang="fr-FR" sz="1300" b="1" dirty="0">
                <a:solidFill>
                  <a:srgbClr val="F7A897"/>
                </a:solidFill>
                <a:latin typeface="Tahoma" charset="0"/>
              </a:rPr>
              <a:t>al.,</a:t>
            </a:r>
            <a:r>
              <a:rPr lang="fr-FR" sz="1300" b="1" i="1" dirty="0" smtClean="0">
                <a:solidFill>
                  <a:srgbClr val="F7A897"/>
                </a:solidFill>
                <a:latin typeface="Tahoma" charset="0"/>
              </a:rPr>
              <a:t> Science  </a:t>
            </a:r>
            <a:r>
              <a:rPr lang="fr-FR" sz="1300" b="1" dirty="0">
                <a:solidFill>
                  <a:srgbClr val="F7A897"/>
                </a:solidFill>
                <a:latin typeface="Tahoma" charset="0"/>
              </a:rPr>
              <a:t>(</a:t>
            </a:r>
            <a:r>
              <a:rPr lang="fr-FR" sz="1300" b="1" dirty="0" smtClean="0">
                <a:solidFill>
                  <a:srgbClr val="F7A897"/>
                </a:solidFill>
                <a:latin typeface="Tahoma" charset="0"/>
              </a:rPr>
              <a:t>2010)</a:t>
            </a:r>
            <a:endParaRPr lang="fr-FR" sz="1300" b="1" dirty="0">
              <a:solidFill>
                <a:srgbClr val="F7A897"/>
              </a:solidFill>
              <a:latin typeface="Tahoma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lum bright="41000" contrast="67000"/>
          </a:blip>
          <a:stretch>
            <a:fillRect/>
          </a:stretch>
        </p:blipFill>
        <p:spPr>
          <a:xfrm>
            <a:off x="5577481" y="1125746"/>
            <a:ext cx="2476500" cy="2044700"/>
          </a:xfrm>
          <a:prstGeom prst="rect">
            <a:avLst/>
          </a:prstGeom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5335608" y="3154001"/>
            <a:ext cx="261037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300" b="1" dirty="0" smtClean="0">
                <a:solidFill>
                  <a:schemeClr val="bg1"/>
                </a:solidFill>
                <a:latin typeface="Tahoma" charset="0"/>
              </a:rPr>
              <a:t>Thomas et </a:t>
            </a:r>
            <a:r>
              <a:rPr lang="fr-FR" sz="1300" b="1" dirty="0">
                <a:solidFill>
                  <a:schemeClr val="bg1"/>
                </a:solidFill>
                <a:latin typeface="Tahoma" charset="0"/>
              </a:rPr>
              <a:t>al.,</a:t>
            </a:r>
            <a:r>
              <a:rPr lang="fr-FR" sz="1300" b="1" i="1" dirty="0" smtClean="0">
                <a:solidFill>
                  <a:schemeClr val="bg1"/>
                </a:solidFill>
                <a:latin typeface="Tahoma" charset="0"/>
              </a:rPr>
              <a:t> Nature </a:t>
            </a:r>
            <a:r>
              <a:rPr lang="fr-FR" sz="1300" b="1" dirty="0" smtClean="0">
                <a:solidFill>
                  <a:schemeClr val="bg1"/>
                </a:solidFill>
                <a:latin typeface="Tahoma" charset="0"/>
              </a:rPr>
              <a:t>(2005)</a:t>
            </a:r>
            <a:endParaRPr lang="fr-FR" sz="1300" b="1" dirty="0">
              <a:solidFill>
                <a:schemeClr val="bg1"/>
              </a:solidFill>
              <a:latin typeface="Tahoma" charset="0"/>
            </a:endParaRPr>
          </a:p>
        </p:txBody>
      </p:sp>
      <p:pic>
        <p:nvPicPr>
          <p:cNvPr id="16" name="Image 15" descr="all_asteroids_but_themis_B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33400" y="889000"/>
            <a:ext cx="4419600" cy="5054600"/>
          </a:xfrm>
          <a:prstGeom prst="rect">
            <a:avLst/>
          </a:prstGeom>
          <a:effectLst/>
        </p:spPr>
      </p:pic>
      <p:sp>
        <p:nvSpPr>
          <p:cNvPr id="17" name="ZoneTexte 16"/>
          <p:cNvSpPr txBox="1"/>
          <p:nvPr/>
        </p:nvSpPr>
        <p:spPr>
          <a:xfrm>
            <a:off x="2590800" y="76200"/>
            <a:ext cx="4966023" cy="584776"/>
          </a:xfrm>
          <a:prstGeom prst="rect">
            <a:avLst/>
          </a:prstGeom>
          <a:noFill/>
          <a:effectLst>
            <a:outerShdw blurRad="12700" dist="127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chemeClr val="bg1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ahoma"/>
                <a:cs typeface="Tahoma"/>
              </a:rPr>
              <a:t>Hydroxylated </a:t>
            </a:r>
            <a:r>
              <a:rPr lang="fr-FR" sz="3200" b="1" dirty="0" err="1" smtClean="0">
                <a:solidFill>
                  <a:schemeClr val="bg1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ahoma"/>
                <a:cs typeface="Tahoma"/>
              </a:rPr>
              <a:t>asteroids</a:t>
            </a:r>
            <a:endParaRPr lang="fr-FR" sz="3200" b="1" dirty="0">
              <a:solidFill>
                <a:schemeClr val="bg1"/>
              </a:solidFill>
              <a:effectLst>
                <a:outerShdw blurRad="50800" dist="12700" dir="2700000">
                  <a:srgbClr val="000000">
                    <a:alpha val="43000"/>
                  </a:srgbClr>
                </a:outerShdw>
              </a:effectLst>
              <a:latin typeface="Tahoma"/>
              <a:cs typeface="Tahoma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844573" y="6337012"/>
            <a:ext cx="3270227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300" b="1" dirty="0" smtClean="0">
                <a:solidFill>
                  <a:srgbClr val="F7A897"/>
                </a:solidFill>
                <a:latin typeface="Tahoma" charset="0"/>
              </a:rPr>
              <a:t>2-Pallas: Jones  </a:t>
            </a:r>
            <a:r>
              <a:rPr lang="fr-FR" sz="1300" b="1" dirty="0">
                <a:solidFill>
                  <a:srgbClr val="F7A897"/>
                </a:solidFill>
                <a:latin typeface="Tahoma" charset="0"/>
              </a:rPr>
              <a:t>et al.,</a:t>
            </a:r>
            <a:r>
              <a:rPr lang="fr-FR" sz="1300" b="1" i="1" dirty="0">
                <a:solidFill>
                  <a:srgbClr val="F7A897"/>
                </a:solidFill>
                <a:latin typeface="Tahoma" charset="0"/>
              </a:rPr>
              <a:t> </a:t>
            </a:r>
            <a:r>
              <a:rPr lang="fr-FR" sz="1300" b="1" i="1" dirty="0" err="1">
                <a:solidFill>
                  <a:srgbClr val="F7A897"/>
                </a:solidFill>
                <a:latin typeface="Tahoma" charset="0"/>
              </a:rPr>
              <a:t>Icarus</a:t>
            </a:r>
            <a:r>
              <a:rPr lang="fr-FR" sz="1300" b="1" i="1" dirty="0">
                <a:solidFill>
                  <a:srgbClr val="F7A897"/>
                </a:solidFill>
                <a:latin typeface="Tahoma" charset="0"/>
              </a:rPr>
              <a:t>  </a:t>
            </a:r>
            <a:r>
              <a:rPr lang="fr-FR" sz="1300" b="1" dirty="0" smtClean="0">
                <a:solidFill>
                  <a:srgbClr val="F7A897"/>
                </a:solidFill>
                <a:latin typeface="Tahoma" charset="0"/>
              </a:rPr>
              <a:t>(1990)</a:t>
            </a:r>
            <a:endParaRPr lang="fr-FR" sz="1300" b="1" dirty="0">
              <a:solidFill>
                <a:srgbClr val="F7A897"/>
              </a:solidFill>
              <a:latin typeface="Tahoma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96200" y="990600"/>
            <a:ext cx="10782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Tahoma" charset="0"/>
              </a:rPr>
              <a:t>1-Ceres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96200" y="3886200"/>
            <a:ext cx="1117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F7A897"/>
                </a:solidFill>
                <a:latin typeface="Tahoma" charset="0"/>
              </a:rPr>
              <a:t>2-Pallas</a:t>
            </a:r>
            <a:endParaRPr lang="fr-FR" dirty="0">
              <a:solidFill>
                <a:srgbClr val="F7A897"/>
              </a:solidFill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2400" y="52832"/>
            <a:ext cx="1219200" cy="8615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990600" y="0"/>
            <a:ext cx="8153400" cy="762000"/>
          </a:xfrm>
          <a:prstGeom prst="rect">
            <a:avLst/>
          </a:prstGeom>
          <a:solidFill>
            <a:srgbClr val="178C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029200" y="4648200"/>
            <a:ext cx="379342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 b="1" dirty="0" err="1" smtClean="0">
                <a:solidFill>
                  <a:schemeClr val="bg1"/>
                </a:solidFill>
                <a:latin typeface="Tahoma" charset="0"/>
              </a:rPr>
              <a:t>Ice</a:t>
            </a:r>
            <a:r>
              <a:rPr lang="fr-FR" sz="1600" b="1" dirty="0" smtClean="0">
                <a:solidFill>
                  <a:schemeClr val="bg1"/>
                </a:solidFill>
                <a:latin typeface="Tahoma" charset="0"/>
              </a:rPr>
              <a:t> </a:t>
            </a:r>
            <a:r>
              <a:rPr lang="fr-FR" sz="1600" b="1" dirty="0" err="1" smtClean="0">
                <a:solidFill>
                  <a:schemeClr val="bg1"/>
                </a:solidFill>
                <a:latin typeface="Tahoma" charset="0"/>
              </a:rPr>
              <a:t>coating</a:t>
            </a:r>
            <a:r>
              <a:rPr lang="fr-FR" sz="1600" b="1" dirty="0" smtClean="0">
                <a:solidFill>
                  <a:schemeClr val="bg1"/>
                </a:solidFill>
                <a:latin typeface="Tahoma" charset="0"/>
              </a:rPr>
              <a:t> model</a:t>
            </a:r>
          </a:p>
          <a:p>
            <a:r>
              <a:rPr lang="fr-FR" sz="1600" b="1" dirty="0" err="1" smtClean="0">
                <a:solidFill>
                  <a:schemeClr val="bg1"/>
                </a:solidFill>
                <a:latin typeface="Tahoma" charset="0"/>
              </a:rPr>
              <a:t>Rivkin</a:t>
            </a:r>
            <a:r>
              <a:rPr lang="fr-FR" sz="1600" b="1" dirty="0" smtClean="0">
                <a:solidFill>
                  <a:schemeClr val="bg1"/>
                </a:solidFill>
                <a:latin typeface="Tahoma" charset="0"/>
              </a:rPr>
              <a:t> and </a:t>
            </a:r>
            <a:r>
              <a:rPr lang="fr-FR" sz="1600" b="1" dirty="0" err="1" smtClean="0">
                <a:solidFill>
                  <a:schemeClr val="bg1"/>
                </a:solidFill>
                <a:latin typeface="Tahoma" charset="0"/>
              </a:rPr>
              <a:t>Ehmery</a:t>
            </a:r>
            <a:r>
              <a:rPr lang="fr-FR" sz="1600" b="1" dirty="0" smtClean="0">
                <a:solidFill>
                  <a:schemeClr val="bg1"/>
                </a:solidFill>
                <a:latin typeface="Tahoma" charset="0"/>
              </a:rPr>
              <a:t>,</a:t>
            </a:r>
            <a:r>
              <a:rPr lang="fr-FR" sz="1600" b="1" i="1" dirty="0" smtClean="0">
                <a:solidFill>
                  <a:schemeClr val="bg1"/>
                </a:solidFill>
                <a:latin typeface="Tahoma" charset="0"/>
              </a:rPr>
              <a:t> Science </a:t>
            </a:r>
            <a:r>
              <a:rPr lang="fr-FR" sz="1600" b="1" dirty="0" smtClean="0">
                <a:solidFill>
                  <a:schemeClr val="bg1"/>
                </a:solidFill>
                <a:latin typeface="Tahoma" charset="0"/>
              </a:rPr>
              <a:t>(2010)</a:t>
            </a:r>
          </a:p>
          <a:p>
            <a:r>
              <a:rPr lang="fr-FR" sz="1600" b="1" dirty="0" err="1" smtClean="0">
                <a:solidFill>
                  <a:schemeClr val="bg1"/>
                </a:solidFill>
                <a:latin typeface="Tahoma" charset="0"/>
              </a:rPr>
              <a:t>Licandro</a:t>
            </a:r>
            <a:r>
              <a:rPr lang="fr-FR" sz="1600" b="1" dirty="0" smtClean="0">
                <a:solidFill>
                  <a:schemeClr val="bg1"/>
                </a:solidFill>
                <a:latin typeface="Tahoma" charset="0"/>
              </a:rPr>
              <a:t> et al., </a:t>
            </a:r>
            <a:r>
              <a:rPr lang="fr-FR" sz="1600" b="1" i="1" dirty="0" smtClean="0">
                <a:solidFill>
                  <a:schemeClr val="bg1"/>
                </a:solidFill>
                <a:latin typeface="Tahoma" charset="0"/>
              </a:rPr>
              <a:t>A&amp;A</a:t>
            </a:r>
            <a:r>
              <a:rPr lang="fr-FR" sz="1600" b="1" dirty="0" smtClean="0">
                <a:solidFill>
                  <a:schemeClr val="bg1"/>
                </a:solidFill>
                <a:latin typeface="Tahoma" charset="0"/>
              </a:rPr>
              <a:t> 2011</a:t>
            </a:r>
          </a:p>
          <a:p>
            <a:endParaRPr lang="fr-FR" sz="1600" b="1" dirty="0">
              <a:solidFill>
                <a:schemeClr val="bg1"/>
              </a:solidFill>
              <a:latin typeface="Tahoma" charset="0"/>
            </a:endParaRPr>
          </a:p>
        </p:txBody>
      </p:sp>
      <p:pic>
        <p:nvPicPr>
          <p:cNvPr id="12" name="Image 11" descr="all_asteroids_B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04800" y="825500"/>
            <a:ext cx="4432300" cy="504190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2667000" y="24824"/>
            <a:ext cx="4104609" cy="584776"/>
          </a:xfrm>
          <a:prstGeom prst="rect">
            <a:avLst/>
          </a:prstGeom>
          <a:noFill/>
          <a:effectLst>
            <a:outerShdw blurRad="12700" dist="127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FR" sz="3200" b="1" dirty="0" err="1" smtClean="0">
                <a:solidFill>
                  <a:schemeClr val="bg1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ahoma"/>
                <a:cs typeface="Tahoma"/>
              </a:rPr>
              <a:t>Hydrated</a:t>
            </a:r>
            <a:r>
              <a:rPr lang="fr-FR" sz="3200" b="1" dirty="0" smtClean="0">
                <a:solidFill>
                  <a:schemeClr val="bg1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lang="fr-FR" sz="3200" b="1" dirty="0" err="1" smtClean="0">
                <a:solidFill>
                  <a:schemeClr val="bg1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ahoma"/>
                <a:cs typeface="Tahoma"/>
              </a:rPr>
              <a:t>asteroids</a:t>
            </a:r>
            <a:endParaRPr lang="fr-FR" sz="3200" b="1" dirty="0">
              <a:solidFill>
                <a:schemeClr val="bg1"/>
              </a:solidFill>
              <a:effectLst>
                <a:outerShdw blurRad="50800" dist="12700" dir="2700000">
                  <a:srgbClr val="000000">
                    <a:alpha val="43000"/>
                  </a:srgbClr>
                </a:outerShdw>
              </a:effectLst>
              <a:latin typeface="Tahoma"/>
              <a:cs typeface="Tahoma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611168" y="6273512"/>
            <a:ext cx="3240597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300" b="1" dirty="0" smtClean="0">
                <a:solidFill>
                  <a:schemeClr val="accent3"/>
                </a:solidFill>
                <a:latin typeface="Tahoma" charset="0"/>
              </a:rPr>
              <a:t>1-Ceres: </a:t>
            </a:r>
            <a:r>
              <a:rPr lang="fr-FR" sz="1300" b="1" dirty="0" err="1" smtClean="0">
                <a:solidFill>
                  <a:schemeClr val="accent3"/>
                </a:solidFill>
                <a:latin typeface="Tahoma" charset="0"/>
              </a:rPr>
              <a:t>Rivkin</a:t>
            </a:r>
            <a:r>
              <a:rPr lang="fr-FR" sz="1300" b="1" dirty="0" smtClean="0">
                <a:solidFill>
                  <a:schemeClr val="accent3"/>
                </a:solidFill>
                <a:latin typeface="Tahoma" charset="0"/>
              </a:rPr>
              <a:t> </a:t>
            </a:r>
            <a:r>
              <a:rPr lang="fr-FR" sz="1300" b="1" dirty="0">
                <a:solidFill>
                  <a:schemeClr val="bg1"/>
                </a:solidFill>
                <a:latin typeface="Tahoma" charset="0"/>
              </a:rPr>
              <a:t>et al.,</a:t>
            </a:r>
            <a:r>
              <a:rPr lang="fr-FR" sz="1300" b="1" i="1" dirty="0">
                <a:solidFill>
                  <a:schemeClr val="bg1"/>
                </a:solidFill>
                <a:latin typeface="Tahoma" charset="0"/>
              </a:rPr>
              <a:t> </a:t>
            </a:r>
            <a:r>
              <a:rPr lang="fr-FR" sz="1300" b="1" i="1" dirty="0" err="1">
                <a:solidFill>
                  <a:schemeClr val="bg1"/>
                </a:solidFill>
                <a:latin typeface="Tahoma" charset="0"/>
              </a:rPr>
              <a:t>Icarus</a:t>
            </a:r>
            <a:r>
              <a:rPr lang="fr-FR" sz="1300" b="1" i="1" dirty="0">
                <a:solidFill>
                  <a:schemeClr val="bg1"/>
                </a:solidFill>
                <a:latin typeface="Tahoma" charset="0"/>
              </a:rPr>
              <a:t>  </a:t>
            </a:r>
            <a:r>
              <a:rPr lang="fr-FR" sz="1300" b="1" dirty="0">
                <a:solidFill>
                  <a:schemeClr val="bg1"/>
                </a:solidFill>
                <a:latin typeface="Tahoma" charset="0"/>
              </a:rPr>
              <a:t>(2006)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611168" y="6565612"/>
            <a:ext cx="3270227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300" b="1" dirty="0" smtClean="0">
                <a:solidFill>
                  <a:srgbClr val="F7A897"/>
                </a:solidFill>
                <a:latin typeface="Tahoma" charset="0"/>
              </a:rPr>
              <a:t>2-Pallas: Jones  </a:t>
            </a:r>
            <a:r>
              <a:rPr lang="fr-FR" sz="1300" b="1" dirty="0">
                <a:solidFill>
                  <a:srgbClr val="F7A897"/>
                </a:solidFill>
                <a:latin typeface="Tahoma" charset="0"/>
              </a:rPr>
              <a:t>et al.,</a:t>
            </a:r>
            <a:r>
              <a:rPr lang="fr-FR" sz="1300" b="1" i="1" dirty="0">
                <a:solidFill>
                  <a:srgbClr val="F7A897"/>
                </a:solidFill>
                <a:latin typeface="Tahoma" charset="0"/>
              </a:rPr>
              <a:t> </a:t>
            </a:r>
            <a:r>
              <a:rPr lang="fr-FR" sz="1300" b="1" i="1" dirty="0" err="1">
                <a:solidFill>
                  <a:srgbClr val="F7A897"/>
                </a:solidFill>
                <a:latin typeface="Tahoma" charset="0"/>
              </a:rPr>
              <a:t>Icarus</a:t>
            </a:r>
            <a:r>
              <a:rPr lang="fr-FR" sz="1300" b="1" i="1" dirty="0">
                <a:solidFill>
                  <a:srgbClr val="F7A897"/>
                </a:solidFill>
                <a:latin typeface="Tahoma" charset="0"/>
              </a:rPr>
              <a:t>  </a:t>
            </a:r>
            <a:r>
              <a:rPr lang="fr-FR" sz="1300" b="1" dirty="0" smtClean="0">
                <a:solidFill>
                  <a:srgbClr val="F7A897"/>
                </a:solidFill>
                <a:latin typeface="Tahoma" charset="0"/>
              </a:rPr>
              <a:t>(1990)</a:t>
            </a:r>
            <a:endParaRPr lang="fr-FR" sz="1300" b="1" dirty="0">
              <a:solidFill>
                <a:srgbClr val="F7A897"/>
              </a:solidFill>
              <a:latin typeface="Tahoma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611168" y="5832157"/>
            <a:ext cx="405234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300" b="1" dirty="0" smtClean="0">
                <a:solidFill>
                  <a:srgbClr val="21B5FF"/>
                </a:solidFill>
                <a:latin typeface="Tahoma" charset="0"/>
              </a:rPr>
              <a:t>24-Themis: </a:t>
            </a:r>
            <a:r>
              <a:rPr lang="fr-FR" sz="1300" b="1" dirty="0" err="1" smtClean="0">
                <a:solidFill>
                  <a:srgbClr val="21B5FF"/>
                </a:solidFill>
                <a:latin typeface="Tahoma" charset="0"/>
              </a:rPr>
              <a:t>Rivkin</a:t>
            </a:r>
            <a:r>
              <a:rPr lang="fr-FR" sz="1300" b="1" dirty="0" smtClean="0">
                <a:solidFill>
                  <a:srgbClr val="21B5FF"/>
                </a:solidFill>
                <a:latin typeface="Tahoma" charset="0"/>
              </a:rPr>
              <a:t> and </a:t>
            </a:r>
            <a:r>
              <a:rPr lang="fr-FR" sz="1300" b="1" dirty="0" err="1" smtClean="0">
                <a:solidFill>
                  <a:srgbClr val="21B5FF"/>
                </a:solidFill>
                <a:latin typeface="Tahoma" charset="0"/>
              </a:rPr>
              <a:t>Ehmery</a:t>
            </a:r>
            <a:r>
              <a:rPr lang="fr-FR" sz="1300" b="1" dirty="0" smtClean="0">
                <a:solidFill>
                  <a:srgbClr val="21B5FF"/>
                </a:solidFill>
                <a:latin typeface="Tahoma" charset="0"/>
              </a:rPr>
              <a:t>,</a:t>
            </a:r>
            <a:r>
              <a:rPr lang="fr-FR" sz="1300" b="1" i="1" dirty="0" smtClean="0">
                <a:solidFill>
                  <a:srgbClr val="21B5FF"/>
                </a:solidFill>
                <a:latin typeface="Tahoma" charset="0"/>
              </a:rPr>
              <a:t> Nature </a:t>
            </a:r>
            <a:r>
              <a:rPr lang="fr-FR" sz="1300" b="1" dirty="0" smtClean="0">
                <a:solidFill>
                  <a:srgbClr val="21B5FF"/>
                </a:solidFill>
                <a:latin typeface="Tahoma" charset="0"/>
              </a:rPr>
              <a:t>(2010)</a:t>
            </a:r>
          </a:p>
          <a:p>
            <a:r>
              <a:rPr lang="fr-FR" sz="1300" b="1" dirty="0" smtClean="0">
                <a:solidFill>
                  <a:srgbClr val="21B5FF"/>
                </a:solidFill>
                <a:latin typeface="Tahoma" charset="0"/>
              </a:rPr>
              <a:t>	 </a:t>
            </a:r>
            <a:r>
              <a:rPr lang="fr-FR" sz="1300" b="1" dirty="0" err="1" smtClean="0">
                <a:solidFill>
                  <a:srgbClr val="21B5FF"/>
                </a:solidFill>
                <a:latin typeface="Tahoma" charset="0"/>
              </a:rPr>
              <a:t>Campins</a:t>
            </a:r>
            <a:r>
              <a:rPr lang="fr-FR" sz="1300" b="1" dirty="0" smtClean="0">
                <a:solidFill>
                  <a:srgbClr val="21B5FF"/>
                </a:solidFill>
                <a:latin typeface="Tahoma" charset="0"/>
              </a:rPr>
              <a:t> et al.,</a:t>
            </a:r>
            <a:r>
              <a:rPr lang="fr-FR" sz="1300" b="1" i="1" dirty="0" smtClean="0">
                <a:solidFill>
                  <a:srgbClr val="21B5FF"/>
                </a:solidFill>
                <a:latin typeface="Tahoma" charset="0"/>
              </a:rPr>
              <a:t> Nature </a:t>
            </a:r>
            <a:r>
              <a:rPr lang="fr-FR" sz="1300" b="1" dirty="0" smtClean="0">
                <a:solidFill>
                  <a:srgbClr val="21B5FF"/>
                </a:solidFill>
                <a:latin typeface="Tahoma" charset="0"/>
              </a:rPr>
              <a:t>(2010)</a:t>
            </a:r>
          </a:p>
          <a:p>
            <a:endParaRPr lang="fr-FR" sz="1300" b="1" dirty="0">
              <a:solidFill>
                <a:schemeClr val="bg1"/>
              </a:solidFill>
              <a:latin typeface="Tahoma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7315200" y="1676400"/>
            <a:ext cx="113994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  <a:latin typeface="Tahoma" charset="0"/>
              </a:rPr>
              <a:t>24-Themis</a:t>
            </a:r>
            <a:endParaRPr lang="fr-FR" sz="1400" b="1" dirty="0">
              <a:solidFill>
                <a:schemeClr val="bg1"/>
              </a:solidFill>
              <a:latin typeface="Tahoma" charset="0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1219200"/>
            <a:ext cx="4317055" cy="304800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0" y="52832"/>
            <a:ext cx="1219200" cy="8615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90600" y="0"/>
            <a:ext cx="8153400" cy="882316"/>
          </a:xfrm>
          <a:prstGeom prst="rect">
            <a:avLst/>
          </a:prstGeom>
          <a:solidFill>
            <a:srgbClr val="178C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600200" y="101024"/>
            <a:ext cx="70104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" dist="127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defRPr/>
            </a:pPr>
            <a:r>
              <a:rPr lang="fr-FR" sz="3200" b="1" dirty="0" err="1" smtClean="0">
                <a:solidFill>
                  <a:srgbClr val="FFFFFF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ahoma" charset="0"/>
              </a:rPr>
              <a:t>Diversity</a:t>
            </a:r>
            <a:r>
              <a:rPr lang="fr-FR" sz="3200" b="1" dirty="0" smtClean="0">
                <a:solidFill>
                  <a:srgbClr val="FFFFFF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ahoma" charset="0"/>
              </a:rPr>
              <a:t> of the 3 microns band </a:t>
            </a:r>
            <a:endParaRPr lang="fr-FR" sz="3200" b="1" dirty="0">
              <a:solidFill>
                <a:srgbClr val="FFFFFF"/>
              </a:solidFill>
              <a:effectLst>
                <a:outerShdw blurRad="50800" dist="12700" dir="2700000">
                  <a:srgbClr val="000000">
                    <a:alpha val="43000"/>
                  </a:srgbClr>
                </a:outerShdw>
              </a:effectLst>
              <a:latin typeface="Tahoma" charset="0"/>
            </a:endParaRPr>
          </a:p>
        </p:txBody>
      </p:sp>
      <p:sp>
        <p:nvSpPr>
          <p:cNvPr id="10" name="ZoneTexte 3"/>
          <p:cNvSpPr txBox="1">
            <a:spLocks noChangeArrowheads="1"/>
          </p:cNvSpPr>
          <p:nvPr/>
        </p:nvSpPr>
        <p:spPr bwMode="auto">
          <a:xfrm>
            <a:off x="685800" y="5525869"/>
            <a:ext cx="4800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dirty="0" smtClean="0"/>
              <a:t>Large </a:t>
            </a:r>
            <a:r>
              <a:rPr lang="fr-FR" dirty="0" err="1" smtClean="0"/>
              <a:t>diversity</a:t>
            </a:r>
            <a:r>
              <a:rPr lang="fr-FR" dirty="0" smtClean="0"/>
              <a:t> in </a:t>
            </a:r>
            <a:r>
              <a:rPr lang="fr-FR" dirty="0" err="1" smtClean="0"/>
              <a:t>term</a:t>
            </a:r>
            <a:r>
              <a:rPr lang="fr-FR" dirty="0" smtClean="0"/>
              <a:t> of band </a:t>
            </a:r>
            <a:r>
              <a:rPr lang="fr-FR" dirty="0" err="1" smtClean="0"/>
              <a:t>shape</a:t>
            </a:r>
            <a:r>
              <a:rPr lang="fr-FR" dirty="0" smtClean="0"/>
              <a:t> and position for (–OH) </a:t>
            </a:r>
            <a:r>
              <a:rPr lang="fr-FR" dirty="0" err="1" smtClean="0"/>
              <a:t>bearing</a:t>
            </a:r>
            <a:r>
              <a:rPr lang="fr-FR" dirty="0" smtClean="0"/>
              <a:t> </a:t>
            </a:r>
            <a:r>
              <a:rPr lang="fr-FR" dirty="0" err="1" smtClean="0"/>
              <a:t>minerals</a:t>
            </a:r>
            <a:r>
              <a:rPr lang="fr-FR" dirty="0" smtClean="0"/>
              <a:t>.</a:t>
            </a:r>
            <a:endParaRPr lang="fr-FR" dirty="0"/>
          </a:p>
        </p:txBody>
      </p:sp>
      <p:sp>
        <p:nvSpPr>
          <p:cNvPr id="11" name="ZoneTexte 3"/>
          <p:cNvSpPr txBox="1">
            <a:spLocks noChangeArrowheads="1"/>
          </p:cNvSpPr>
          <p:nvPr/>
        </p:nvSpPr>
        <p:spPr bwMode="auto">
          <a:xfrm>
            <a:off x="5638800" y="5486400"/>
            <a:ext cx="350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dirty="0" smtClean="0"/>
              <a:t>The 3-</a:t>
            </a:r>
            <a:r>
              <a:rPr lang="fr-FR" dirty="0" smtClean="0">
                <a:latin typeface="Symbol" charset="2"/>
                <a:cs typeface="Symbol" charset="2"/>
              </a:rPr>
              <a:t>m</a:t>
            </a:r>
            <a:r>
              <a:rPr lang="fr-FR" dirty="0" smtClean="0"/>
              <a:t>m </a:t>
            </a:r>
            <a:r>
              <a:rPr lang="fr-FR" dirty="0" err="1" smtClean="0"/>
              <a:t>feature</a:t>
            </a:r>
            <a:r>
              <a:rPr lang="fr-FR" dirty="0" smtClean="0"/>
              <a:t> of goethite </a:t>
            </a:r>
            <a:r>
              <a:rPr lang="fr-FR" dirty="0" err="1" smtClean="0"/>
              <a:t>mimics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of </a:t>
            </a:r>
            <a:r>
              <a:rPr lang="fr-FR" dirty="0" err="1" smtClean="0"/>
              <a:t>water-ice</a:t>
            </a:r>
            <a:r>
              <a:rPr lang="fr-FR" dirty="0" smtClean="0"/>
              <a:t>.</a:t>
            </a:r>
            <a:endParaRPr lang="fr-FR" dirty="0"/>
          </a:p>
        </p:txBody>
      </p:sp>
      <p:pic>
        <p:nvPicPr>
          <p:cNvPr id="12" name="Image 11" descr="goethite_vs_themi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257800" y="1295400"/>
            <a:ext cx="3568700" cy="3924300"/>
          </a:xfrm>
          <a:prstGeom prst="rect">
            <a:avLst/>
          </a:prstGeom>
        </p:spPr>
      </p:pic>
      <p:sp>
        <p:nvSpPr>
          <p:cNvPr id="8" name="ZoneTexte 3"/>
          <p:cNvSpPr txBox="1">
            <a:spLocks noChangeArrowheads="1"/>
          </p:cNvSpPr>
          <p:nvPr/>
        </p:nvSpPr>
        <p:spPr bwMode="auto">
          <a:xfrm>
            <a:off x="304800" y="6324600"/>
            <a:ext cx="86868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1300" b="1" dirty="0" smtClean="0"/>
              <a:t>(24-)Themis: </a:t>
            </a:r>
            <a:r>
              <a:rPr lang="fr-FR" sz="1300" dirty="0" err="1" smtClean="0"/>
              <a:t>Rivkin</a:t>
            </a:r>
            <a:r>
              <a:rPr lang="fr-FR" sz="1300" dirty="0" smtClean="0"/>
              <a:t> and </a:t>
            </a:r>
            <a:r>
              <a:rPr lang="fr-FR" sz="1300" dirty="0" err="1" smtClean="0"/>
              <a:t>Ehmery</a:t>
            </a:r>
            <a:r>
              <a:rPr lang="fr-FR" sz="1300" dirty="0" smtClean="0"/>
              <a:t>, </a:t>
            </a:r>
            <a:r>
              <a:rPr lang="fr-FR" sz="1300" i="1" dirty="0" smtClean="0"/>
              <a:t>Science</a:t>
            </a:r>
            <a:r>
              <a:rPr lang="fr-FR" sz="1300" dirty="0" smtClean="0"/>
              <a:t> (2010) </a:t>
            </a:r>
            <a:r>
              <a:rPr lang="fr-FR" sz="1300" b="1" dirty="0" err="1" smtClean="0"/>
              <a:t>Ice</a:t>
            </a:r>
            <a:r>
              <a:rPr lang="fr-FR" sz="1300" b="1" dirty="0" smtClean="0"/>
              <a:t>: </a:t>
            </a:r>
            <a:r>
              <a:rPr lang="fr-FR" sz="1300" dirty="0" smtClean="0"/>
              <a:t> Grundy and Schmitt, </a:t>
            </a:r>
            <a:r>
              <a:rPr lang="fr-FR" sz="1300" i="1" dirty="0" smtClean="0"/>
              <a:t>JGR</a:t>
            </a:r>
            <a:r>
              <a:rPr lang="fr-FR" sz="1300" dirty="0" smtClean="0"/>
              <a:t> (1998) </a:t>
            </a:r>
            <a:r>
              <a:rPr lang="fr-FR" sz="1300" b="1" dirty="0" smtClean="0"/>
              <a:t>Goethite (T)</a:t>
            </a:r>
            <a:r>
              <a:rPr lang="fr-FR" sz="1300" dirty="0" smtClean="0"/>
              <a:t>: </a:t>
            </a:r>
            <a:r>
              <a:rPr lang="fr-FR" sz="1300" dirty="0" err="1" smtClean="0"/>
              <a:t>Ruan</a:t>
            </a:r>
            <a:r>
              <a:rPr lang="fr-FR" sz="1300" dirty="0" smtClean="0"/>
              <a:t> et al., </a:t>
            </a:r>
            <a:r>
              <a:rPr lang="fr-FR" sz="1300" i="1" dirty="0" err="1" smtClean="0"/>
              <a:t>Spectrochimica</a:t>
            </a:r>
            <a:r>
              <a:rPr lang="fr-FR" sz="1300" i="1" dirty="0" smtClean="0"/>
              <a:t> Acta </a:t>
            </a:r>
            <a:r>
              <a:rPr lang="fr-FR" sz="1300" dirty="0" smtClean="0"/>
              <a:t>(2002). </a:t>
            </a:r>
            <a:r>
              <a:rPr lang="fr-FR" sz="1300" b="1" dirty="0" err="1" smtClean="0"/>
              <a:t>Minerals</a:t>
            </a:r>
            <a:r>
              <a:rPr lang="fr-FR" sz="1300" b="1" dirty="0" smtClean="0"/>
              <a:t>:</a:t>
            </a:r>
            <a:r>
              <a:rPr lang="fr-FR" sz="1300" dirty="0" smtClean="0"/>
              <a:t> </a:t>
            </a:r>
            <a:r>
              <a:rPr lang="fr-FR" sz="1300" dirty="0" err="1" smtClean="0"/>
              <a:t>this</a:t>
            </a:r>
            <a:r>
              <a:rPr lang="fr-FR" sz="1300" dirty="0" smtClean="0"/>
              <a:t> </a:t>
            </a:r>
            <a:r>
              <a:rPr lang="fr-FR" sz="1300" dirty="0" err="1" smtClean="0"/>
              <a:t>study</a:t>
            </a:r>
            <a:endParaRPr lang="fr-FR" sz="1300" dirty="0"/>
          </a:p>
        </p:txBody>
      </p:sp>
      <p:pic>
        <p:nvPicPr>
          <p:cNvPr id="9" name="Image 8" descr="goethite_vs_themi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t="93204"/>
              <a:stretch>
                <a:fillRect/>
              </a:stretch>
            </p:blipFill>
          </mc:Choice>
          <mc:Fallback>
            <p:blipFill>
              <a:blip r:embed="rId3"/>
              <a:srcRect t="93204"/>
              <a:stretch>
                <a:fillRect/>
              </a:stretch>
            </p:blipFill>
          </mc:Fallback>
        </mc:AlternateContent>
        <p:spPr>
          <a:xfrm>
            <a:off x="685800" y="4495800"/>
            <a:ext cx="3568700" cy="266700"/>
          </a:xfrm>
          <a:prstGeom prst="rect">
            <a:avLst/>
          </a:prstGeom>
        </p:spPr>
      </p:pic>
      <p:sp>
        <p:nvSpPr>
          <p:cNvPr id="13" name="ZoneTexte 3"/>
          <p:cNvSpPr txBox="1">
            <a:spLocks noChangeArrowheads="1"/>
          </p:cNvSpPr>
          <p:nvPr/>
        </p:nvSpPr>
        <p:spPr bwMode="auto">
          <a:xfrm>
            <a:off x="6096000" y="914400"/>
            <a:ext cx="2286000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b="1" dirty="0" smtClean="0"/>
              <a:t>Goethite= </a:t>
            </a:r>
            <a:r>
              <a:rPr lang="fr-FR" b="1" dirty="0" err="1" smtClean="0"/>
              <a:t>FeO-OH</a:t>
            </a:r>
            <a:endParaRPr lang="fr-FR" b="1" dirty="0"/>
          </a:p>
        </p:txBody>
      </p:sp>
      <p:pic>
        <p:nvPicPr>
          <p:cNvPr id="14" name="Image 13" descr="Graph0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b="6602"/>
              <a:stretch>
                <a:fillRect/>
              </a:stretch>
            </p:blipFill>
          </mc:Choice>
          <mc:Fallback>
            <p:blipFill>
              <a:blip r:embed="rId5"/>
              <a:srcRect b="6602"/>
              <a:stretch>
                <a:fillRect/>
              </a:stretch>
            </p:blipFill>
          </mc:Fallback>
        </mc:AlternateContent>
        <p:spPr>
          <a:xfrm>
            <a:off x="152400" y="1337785"/>
            <a:ext cx="4648200" cy="3234215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5494"/>
            <a:ext cx="914400" cy="646506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90600" y="0"/>
            <a:ext cx="8153400" cy="882316"/>
          </a:xfrm>
          <a:prstGeom prst="rect">
            <a:avLst/>
          </a:prstGeom>
          <a:solidFill>
            <a:srgbClr val="178C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295400" y="152400"/>
            <a:ext cx="77724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" dist="127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defRPr/>
            </a:pPr>
            <a:r>
              <a:rPr lang="fr-FR" sz="3200" b="1" dirty="0" err="1" smtClean="0">
                <a:solidFill>
                  <a:srgbClr val="FFFFFF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ahoma" charset="0"/>
              </a:rPr>
              <a:t>Spectra</a:t>
            </a:r>
            <a:r>
              <a:rPr lang="fr-FR" sz="3200" b="1" dirty="0" smtClean="0">
                <a:solidFill>
                  <a:srgbClr val="FFFFFF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ahoma" charset="0"/>
              </a:rPr>
              <a:t> of hydroxydes, </a:t>
            </a:r>
            <a:r>
              <a:rPr lang="en-US" sz="3200" b="1" dirty="0" smtClean="0">
                <a:solidFill>
                  <a:srgbClr val="FFFFFF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ahoma" charset="0"/>
              </a:rPr>
              <a:t>difficulties</a:t>
            </a:r>
            <a:endParaRPr lang="en-US" sz="3200" b="1" dirty="0">
              <a:solidFill>
                <a:srgbClr val="FFFFFF"/>
              </a:solidFill>
              <a:effectLst>
                <a:outerShdw blurRad="50800" dist="12700" dir="2700000">
                  <a:srgbClr val="000000">
                    <a:alpha val="43000"/>
                  </a:srgbClr>
                </a:outerShdw>
              </a:effectLst>
              <a:latin typeface="Tahoma" charset="0"/>
            </a:endParaRPr>
          </a:p>
        </p:txBody>
      </p:sp>
      <p:sp>
        <p:nvSpPr>
          <p:cNvPr id="20483" name="ZoneTexte 3"/>
          <p:cNvSpPr txBox="1">
            <a:spLocks noChangeArrowheads="1"/>
          </p:cNvSpPr>
          <p:nvPr/>
        </p:nvSpPr>
        <p:spPr bwMode="auto">
          <a:xfrm>
            <a:off x="3429000" y="1066800"/>
            <a:ext cx="22376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 dirty="0" err="1" smtClean="0"/>
              <a:t>Two</a:t>
            </a:r>
            <a:r>
              <a:rPr lang="fr-FR" sz="2000" dirty="0" smtClean="0"/>
              <a:t> « obstacles »</a:t>
            </a:r>
            <a:endParaRPr lang="fr-FR" sz="20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743200"/>
            <a:ext cx="3810000" cy="2970182"/>
          </a:xfrm>
          <a:prstGeom prst="rect">
            <a:avLst/>
          </a:prstGeom>
        </p:spPr>
      </p:pic>
      <p:sp>
        <p:nvSpPr>
          <p:cNvPr id="7" name="ZoneTexte 3"/>
          <p:cNvSpPr txBox="1">
            <a:spLocks noChangeArrowheads="1"/>
          </p:cNvSpPr>
          <p:nvPr/>
        </p:nvSpPr>
        <p:spPr bwMode="auto">
          <a:xfrm>
            <a:off x="685800" y="1828800"/>
            <a:ext cx="3810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mtClean="0"/>
              <a:t>Spectra from libraries are usually saturated in the 3 microns region</a:t>
            </a:r>
            <a:endParaRPr lang="en-US"/>
          </a:p>
        </p:txBody>
      </p:sp>
      <p:sp>
        <p:nvSpPr>
          <p:cNvPr id="8" name="ZoneTexte 3"/>
          <p:cNvSpPr txBox="1">
            <a:spLocks noChangeArrowheads="1"/>
          </p:cNvSpPr>
          <p:nvPr/>
        </p:nvSpPr>
        <p:spPr bwMode="auto">
          <a:xfrm>
            <a:off x="5105400" y="1828800"/>
            <a:ext cx="3810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mtClean="0"/>
              <a:t>Spectra are contaminated by adsorbed water</a:t>
            </a:r>
            <a:endParaRPr lang="en-US"/>
          </a:p>
        </p:txBody>
      </p:sp>
      <p:sp>
        <p:nvSpPr>
          <p:cNvPr id="10" name="ZoneTexte 3"/>
          <p:cNvSpPr txBox="1">
            <a:spLocks noChangeArrowheads="1"/>
          </p:cNvSpPr>
          <p:nvPr/>
        </p:nvSpPr>
        <p:spPr bwMode="auto">
          <a:xfrm>
            <a:off x="685800" y="5879812"/>
            <a:ext cx="2590800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1300" b="1" dirty="0" err="1" smtClean="0"/>
              <a:t>From</a:t>
            </a:r>
            <a:r>
              <a:rPr lang="fr-FR" sz="1300" b="1" dirty="0" smtClean="0"/>
              <a:t> USGS spectral </a:t>
            </a:r>
            <a:r>
              <a:rPr lang="fr-FR" sz="1300" b="1" dirty="0" err="1" smtClean="0"/>
              <a:t>library</a:t>
            </a:r>
            <a:r>
              <a:rPr lang="fr-FR" sz="1300" b="1" dirty="0" smtClean="0"/>
              <a:t> </a:t>
            </a:r>
            <a:endParaRPr lang="fr-FR" sz="1300" b="1" dirty="0"/>
          </a:p>
        </p:txBody>
      </p:sp>
      <p:sp>
        <p:nvSpPr>
          <p:cNvPr id="11" name="ZoneTexte 3"/>
          <p:cNvSpPr txBox="1">
            <a:spLocks noChangeArrowheads="1"/>
          </p:cNvSpPr>
          <p:nvPr/>
        </p:nvSpPr>
        <p:spPr bwMode="auto">
          <a:xfrm>
            <a:off x="7010400" y="5879812"/>
            <a:ext cx="2590800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1300" b="1" dirty="0" smtClean="0"/>
              <a:t>Beck et al., </a:t>
            </a:r>
            <a:r>
              <a:rPr lang="fr-FR" sz="1300" b="1" i="1" dirty="0" smtClean="0"/>
              <a:t>GCA</a:t>
            </a:r>
            <a:r>
              <a:rPr lang="fr-FR" sz="1300" b="1" dirty="0" smtClean="0"/>
              <a:t> (2010)</a:t>
            </a:r>
            <a:endParaRPr lang="fr-FR" sz="1300" b="1" dirty="0"/>
          </a:p>
        </p:txBody>
      </p:sp>
      <p:pic>
        <p:nvPicPr>
          <p:cNvPr id="13" name="Image 12" descr="Orgueil_Deshydrat_Diff_5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593004" y="2667000"/>
            <a:ext cx="3865196" cy="3124200"/>
          </a:xfrm>
          <a:prstGeom prst="rect">
            <a:avLst/>
          </a:prstGeom>
          <a:effectLst>
            <a:outerShdw blurRad="50800" dist="12700" dir="2700000">
              <a:srgbClr val="000000">
                <a:alpha val="43000"/>
              </a:srgbClr>
            </a:outerShdw>
          </a:effec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5494"/>
            <a:ext cx="914400" cy="646506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20190</TotalTime>
  <Words>1271</Words>
  <Application>Microsoft PowerPoint</Application>
  <PresentationFormat>Présentation à l'écran (4:3)</PresentationFormat>
  <Paragraphs>171</Paragraphs>
  <Slides>24</Slides>
  <Notes>3</Notes>
  <HiddenSlides>0</HiddenSlides>
  <MMClips>0</MMClips>
  <ScaleCrop>false</ScaleCrop>
  <HeadingPairs>
    <vt:vector size="4" baseType="variant">
      <vt:variant>
        <vt:lpstr>Modèle de conception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5" baseType="lpstr">
      <vt:lpstr>Modèle par défaut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Pierre Beck</cp:lastModifiedBy>
  <cp:revision>705</cp:revision>
  <cp:lastPrinted>1601-01-01T00:00:00Z</cp:lastPrinted>
  <dcterms:created xsi:type="dcterms:W3CDTF">2011-09-30T08:40:08Z</dcterms:created>
  <dcterms:modified xsi:type="dcterms:W3CDTF">2011-09-30T09:02:55Z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