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7" r:id="rId4"/>
    <p:sldId id="258" r:id="rId5"/>
    <p:sldId id="260" r:id="rId6"/>
    <p:sldId id="261" r:id="rId7"/>
    <p:sldId id="262" r:id="rId8"/>
    <p:sldId id="270" r:id="rId9"/>
    <p:sldId id="271" r:id="rId10"/>
    <p:sldId id="272" r:id="rId11"/>
    <p:sldId id="273" r:id="rId12"/>
    <p:sldId id="298" r:id="rId13"/>
    <p:sldId id="299" r:id="rId14"/>
    <p:sldId id="263" r:id="rId15"/>
    <p:sldId id="264" r:id="rId16"/>
    <p:sldId id="265" r:id="rId17"/>
    <p:sldId id="266" r:id="rId18"/>
    <p:sldId id="267" r:id="rId19"/>
    <p:sldId id="293" r:id="rId20"/>
    <p:sldId id="294" r:id="rId21"/>
    <p:sldId id="269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06" r:id="rId33"/>
    <p:sldId id="307" r:id="rId34"/>
    <p:sldId id="284" r:id="rId35"/>
    <p:sldId id="287" r:id="rId36"/>
    <p:sldId id="285" r:id="rId37"/>
    <p:sldId id="286" r:id="rId38"/>
    <p:sldId id="301" r:id="rId39"/>
    <p:sldId id="308" r:id="rId40"/>
    <p:sldId id="302" r:id="rId41"/>
    <p:sldId id="305" r:id="rId42"/>
    <p:sldId id="303" r:id="rId43"/>
    <p:sldId id="304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EAEAEA"/>
    <a:srgbClr val="DDDDDD"/>
    <a:srgbClr val="EAFAEA"/>
    <a:srgbClr val="54BC8D"/>
    <a:srgbClr val="1AF61A"/>
    <a:srgbClr val="EFFBE1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02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83BFB-4434-4886-B441-8518D25E495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D34810-62F7-4A5E-96C2-55BC80E9F90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5E69BC9D-31F8-41EC-AAED-7A1816BE4469}" type="parTrans" cxnId="{DDA4091B-9D2D-40D1-BFDB-A3F2A48E7327}">
      <dgm:prSet/>
      <dgm:spPr/>
      <dgm:t>
        <a:bodyPr/>
        <a:lstStyle/>
        <a:p>
          <a:endParaRPr lang="en-US"/>
        </a:p>
      </dgm:t>
    </dgm:pt>
    <dgm:pt modelId="{F5E33EA4-CF30-4CFC-85AC-B059FB8CD8EE}" type="sibTrans" cxnId="{DDA4091B-9D2D-40D1-BFDB-A3F2A48E7327}">
      <dgm:prSet/>
      <dgm:spPr/>
      <dgm:t>
        <a:bodyPr/>
        <a:lstStyle/>
        <a:p>
          <a:endParaRPr lang="en-US"/>
        </a:p>
      </dgm:t>
    </dgm:pt>
    <dgm:pt modelId="{9FB5094B-8390-4166-8A21-30DBE136A1D6}">
      <dgm:prSet phldrT="[Text]"/>
      <dgm:spPr/>
      <dgm:t>
        <a:bodyPr/>
        <a:lstStyle/>
        <a:p>
          <a:r>
            <a:rPr lang="en-US" dirty="0" smtClean="0"/>
            <a:t>Programs for Teachers</a:t>
          </a:r>
          <a:endParaRPr lang="en-US" dirty="0"/>
        </a:p>
      </dgm:t>
    </dgm:pt>
    <dgm:pt modelId="{C9BC29C0-2E34-491C-B671-6079B1ED80D3}" type="parTrans" cxnId="{EB106D77-7AF8-496E-9882-389F1AF39E6D}">
      <dgm:prSet/>
      <dgm:spPr/>
      <dgm:t>
        <a:bodyPr/>
        <a:lstStyle/>
        <a:p>
          <a:endParaRPr lang="en-US"/>
        </a:p>
      </dgm:t>
    </dgm:pt>
    <dgm:pt modelId="{956BBD16-2085-4FCE-BA64-708BB82995C5}" type="sibTrans" cxnId="{EB106D77-7AF8-496E-9882-389F1AF39E6D}">
      <dgm:prSet/>
      <dgm:spPr/>
      <dgm:t>
        <a:bodyPr/>
        <a:lstStyle/>
        <a:p>
          <a:endParaRPr lang="en-US"/>
        </a:p>
      </dgm:t>
    </dgm:pt>
    <dgm:pt modelId="{6B9BDB41-418F-43AD-B030-94E00CC97B86}">
      <dgm:prSet phldrT="[Text]"/>
      <dgm:spPr/>
      <dgm:t>
        <a:bodyPr/>
        <a:lstStyle/>
        <a:p>
          <a:r>
            <a:rPr lang="en-US" dirty="0" smtClean="0"/>
            <a:t>Technology Updates</a:t>
          </a:r>
          <a:endParaRPr lang="en-US" dirty="0"/>
        </a:p>
      </dgm:t>
    </dgm:pt>
    <dgm:pt modelId="{36C33921-E5AE-4731-8CB0-550F22957495}" type="parTrans" cxnId="{9FE39D42-97DA-486F-A2FD-BE55CA2C1EB6}">
      <dgm:prSet/>
      <dgm:spPr/>
      <dgm:t>
        <a:bodyPr/>
        <a:lstStyle/>
        <a:p>
          <a:endParaRPr lang="en-US"/>
        </a:p>
      </dgm:t>
    </dgm:pt>
    <dgm:pt modelId="{59D1EF14-5EAE-4685-B839-5AB349D4C909}" type="sibTrans" cxnId="{9FE39D42-97DA-486F-A2FD-BE55CA2C1EB6}">
      <dgm:prSet/>
      <dgm:spPr/>
      <dgm:t>
        <a:bodyPr/>
        <a:lstStyle/>
        <a:p>
          <a:endParaRPr lang="en-US"/>
        </a:p>
      </dgm:t>
    </dgm:pt>
    <dgm:pt modelId="{53AF4948-6213-42C6-B5E1-A86E13B6DD79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D639A713-7463-497A-A28F-962F12A0CDCF}" type="parTrans" cxnId="{0F0FDA76-CD51-4227-B7C6-2BDEC3DF3143}">
      <dgm:prSet/>
      <dgm:spPr/>
      <dgm:t>
        <a:bodyPr/>
        <a:lstStyle/>
        <a:p>
          <a:endParaRPr lang="en-US"/>
        </a:p>
      </dgm:t>
    </dgm:pt>
    <dgm:pt modelId="{19A9CB85-AF8F-4430-AED9-B020FA17D07A}" type="sibTrans" cxnId="{0F0FDA76-CD51-4227-B7C6-2BDEC3DF3143}">
      <dgm:prSet/>
      <dgm:spPr/>
      <dgm:t>
        <a:bodyPr/>
        <a:lstStyle/>
        <a:p>
          <a:endParaRPr lang="en-US"/>
        </a:p>
      </dgm:t>
    </dgm:pt>
    <dgm:pt modelId="{C778A109-6FDC-474F-92BA-3E4E8356EC1D}">
      <dgm:prSet phldrT="[Text]"/>
      <dgm:spPr/>
      <dgm:t>
        <a:bodyPr/>
        <a:lstStyle/>
        <a:p>
          <a:r>
            <a:rPr lang="en-US" dirty="0" smtClean="0"/>
            <a:t>Program for 6</a:t>
          </a:r>
          <a:r>
            <a:rPr lang="en-US" baseline="30000" dirty="0" smtClean="0"/>
            <a:t>th</a:t>
          </a:r>
          <a:r>
            <a:rPr lang="en-US" dirty="0" smtClean="0"/>
            <a:t> Graders (Usually)</a:t>
          </a:r>
          <a:endParaRPr lang="en-US" dirty="0"/>
        </a:p>
      </dgm:t>
    </dgm:pt>
    <dgm:pt modelId="{12A56590-0E42-4A7D-BEBB-EF625C8B8FD7}" type="parTrans" cxnId="{7973A2B8-BEA3-4815-8663-938B405DEB9C}">
      <dgm:prSet/>
      <dgm:spPr/>
      <dgm:t>
        <a:bodyPr/>
        <a:lstStyle/>
        <a:p>
          <a:endParaRPr lang="en-US"/>
        </a:p>
      </dgm:t>
    </dgm:pt>
    <dgm:pt modelId="{5A6F818B-3EE3-433F-90D9-2415AF1480A7}" type="sibTrans" cxnId="{7973A2B8-BEA3-4815-8663-938B405DEB9C}">
      <dgm:prSet/>
      <dgm:spPr/>
      <dgm:t>
        <a:bodyPr/>
        <a:lstStyle/>
        <a:p>
          <a:endParaRPr lang="en-US"/>
        </a:p>
      </dgm:t>
    </dgm:pt>
    <dgm:pt modelId="{3B565C7B-79A5-483B-B170-4C87D86A6A0E}">
      <dgm:prSet phldrT="[Text]"/>
      <dgm:spPr/>
      <dgm:t>
        <a:bodyPr/>
        <a:lstStyle/>
        <a:p>
          <a:r>
            <a:rPr lang="en-US" dirty="0" smtClean="0"/>
            <a:t>Math &amp; Physics Day</a:t>
          </a:r>
          <a:endParaRPr lang="en-US" dirty="0"/>
        </a:p>
      </dgm:t>
    </dgm:pt>
    <dgm:pt modelId="{7F4D142E-28ED-40E1-87A7-518FA1F0ECAA}" type="parTrans" cxnId="{21F1BDC1-FEC6-4219-A8EF-AB149D7BAB48}">
      <dgm:prSet/>
      <dgm:spPr/>
      <dgm:t>
        <a:bodyPr/>
        <a:lstStyle/>
        <a:p>
          <a:endParaRPr lang="en-US"/>
        </a:p>
      </dgm:t>
    </dgm:pt>
    <dgm:pt modelId="{65E67810-0735-4D7A-BD07-806416F5FFF7}" type="sibTrans" cxnId="{21F1BDC1-FEC6-4219-A8EF-AB149D7BAB48}">
      <dgm:prSet/>
      <dgm:spPr/>
      <dgm:t>
        <a:bodyPr/>
        <a:lstStyle/>
        <a:p>
          <a:endParaRPr lang="en-US"/>
        </a:p>
      </dgm:t>
    </dgm:pt>
    <dgm:pt modelId="{7ED1EE27-3353-465E-9268-28B5E1A9DE21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447F8CAD-B5F9-4A03-9861-469040F9C6B4}" type="parTrans" cxnId="{987B68ED-8061-4678-9A3D-13CC07DBD6BA}">
      <dgm:prSet/>
      <dgm:spPr/>
      <dgm:t>
        <a:bodyPr/>
        <a:lstStyle/>
        <a:p>
          <a:endParaRPr lang="en-US"/>
        </a:p>
      </dgm:t>
    </dgm:pt>
    <dgm:pt modelId="{ECC3B98D-D12B-4D30-BE4D-29631B11210C}" type="sibTrans" cxnId="{987B68ED-8061-4678-9A3D-13CC07DBD6BA}">
      <dgm:prSet/>
      <dgm:spPr/>
      <dgm:t>
        <a:bodyPr/>
        <a:lstStyle/>
        <a:p>
          <a:endParaRPr lang="en-US"/>
        </a:p>
      </dgm:t>
    </dgm:pt>
    <dgm:pt modelId="{7C9998A4-F125-46B5-A56C-3EBF5584A23F}">
      <dgm:prSet phldrT="[Text]"/>
      <dgm:spPr/>
      <dgm:t>
        <a:bodyPr/>
        <a:lstStyle/>
        <a:p>
          <a:r>
            <a:rPr lang="en-US" dirty="0" smtClean="0"/>
            <a:t>Program for Teachers</a:t>
          </a:r>
          <a:endParaRPr lang="en-US" dirty="0"/>
        </a:p>
      </dgm:t>
    </dgm:pt>
    <dgm:pt modelId="{23DA07CE-C2EA-448A-84DB-015BCDACDE8B}" type="parTrans" cxnId="{7DBBEEE5-2F8E-4494-BAE2-0B343AD90735}">
      <dgm:prSet/>
      <dgm:spPr/>
      <dgm:t>
        <a:bodyPr/>
        <a:lstStyle/>
        <a:p>
          <a:endParaRPr lang="en-US"/>
        </a:p>
      </dgm:t>
    </dgm:pt>
    <dgm:pt modelId="{F075E1C5-9865-478D-AEE4-ED8012619F9A}" type="sibTrans" cxnId="{7DBBEEE5-2F8E-4494-BAE2-0B343AD90735}">
      <dgm:prSet/>
      <dgm:spPr/>
      <dgm:t>
        <a:bodyPr/>
        <a:lstStyle/>
        <a:p>
          <a:endParaRPr lang="en-US"/>
        </a:p>
      </dgm:t>
    </dgm:pt>
    <dgm:pt modelId="{ABB2D3CF-EB22-4826-B9F5-BD9916A6DB8C}">
      <dgm:prSet phldrT="[Text]"/>
      <dgm:spPr/>
      <dgm:t>
        <a:bodyPr/>
        <a:lstStyle/>
        <a:p>
          <a:r>
            <a:rPr lang="en-US" dirty="0" smtClean="0"/>
            <a:t>Update on Microscopy</a:t>
          </a:r>
          <a:endParaRPr lang="en-US" dirty="0"/>
        </a:p>
      </dgm:t>
    </dgm:pt>
    <dgm:pt modelId="{52163CE3-76E2-4844-988C-F8CCFC3B2A44}" type="parTrans" cxnId="{D588949C-EEE6-4F2B-B525-2DE97CE60245}">
      <dgm:prSet/>
      <dgm:spPr/>
      <dgm:t>
        <a:bodyPr/>
        <a:lstStyle/>
        <a:p>
          <a:endParaRPr lang="en-US"/>
        </a:p>
      </dgm:t>
    </dgm:pt>
    <dgm:pt modelId="{78171002-318E-4FF2-87F1-CDD026B7CF69}" type="sibTrans" cxnId="{D588949C-EEE6-4F2B-B525-2DE97CE60245}">
      <dgm:prSet/>
      <dgm:spPr/>
      <dgm:t>
        <a:bodyPr/>
        <a:lstStyle/>
        <a:p>
          <a:endParaRPr lang="en-US"/>
        </a:p>
      </dgm:t>
    </dgm:pt>
    <dgm:pt modelId="{B8E4566E-DB76-4E9E-BA73-ABABC17A6953}" type="pres">
      <dgm:prSet presAssocID="{D4583BFB-4434-4886-B441-8518D25E49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12E4A-157E-45F5-9DE3-00A5F7BAAE7A}" type="pres">
      <dgm:prSet presAssocID="{86D34810-62F7-4A5E-96C2-55BC80E9F904}" presName="composite" presStyleCnt="0"/>
      <dgm:spPr/>
    </dgm:pt>
    <dgm:pt modelId="{80636C4C-C6D9-4167-9689-9699C9BFC602}" type="pres">
      <dgm:prSet presAssocID="{86D34810-62F7-4A5E-96C2-55BC80E9F90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F1F4A-BD43-4E45-B804-79426423268F}" type="pres">
      <dgm:prSet presAssocID="{86D34810-62F7-4A5E-96C2-55BC80E9F90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230D7-95D9-401D-AF01-11C91005977A}" type="pres">
      <dgm:prSet presAssocID="{F5E33EA4-CF30-4CFC-85AC-B059FB8CD8EE}" presName="sp" presStyleCnt="0"/>
      <dgm:spPr/>
    </dgm:pt>
    <dgm:pt modelId="{50BEE746-6D19-441E-90F5-F3495E9CAF35}" type="pres">
      <dgm:prSet presAssocID="{53AF4948-6213-42C6-B5E1-A86E13B6DD79}" presName="composite" presStyleCnt="0"/>
      <dgm:spPr/>
    </dgm:pt>
    <dgm:pt modelId="{493FEB02-20CF-4F53-9DAE-FF8C7AC1F4D6}" type="pres">
      <dgm:prSet presAssocID="{53AF4948-6213-42C6-B5E1-A86E13B6DD7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BFD0E-1578-4A10-9B67-1D330EE06692}" type="pres">
      <dgm:prSet presAssocID="{53AF4948-6213-42C6-B5E1-A86E13B6DD7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FA0AE-C4EB-40A7-9779-E615E416FA1E}" type="pres">
      <dgm:prSet presAssocID="{19A9CB85-AF8F-4430-AED9-B020FA17D07A}" presName="sp" presStyleCnt="0"/>
      <dgm:spPr/>
    </dgm:pt>
    <dgm:pt modelId="{50237817-774E-4DBF-AFB5-9A325925C418}" type="pres">
      <dgm:prSet presAssocID="{7ED1EE27-3353-465E-9268-28B5E1A9DE21}" presName="composite" presStyleCnt="0"/>
      <dgm:spPr/>
    </dgm:pt>
    <dgm:pt modelId="{C3E38761-7A05-4825-AA7A-CF156AAF9799}" type="pres">
      <dgm:prSet presAssocID="{7ED1EE27-3353-465E-9268-28B5E1A9DE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AFA55-65AA-4320-8A5F-64C1036AF25B}" type="pres">
      <dgm:prSet presAssocID="{7ED1EE27-3353-465E-9268-28B5E1A9DE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1C503B-49E5-4196-86DF-6687E07145A2}" type="presOf" srcId="{53AF4948-6213-42C6-B5E1-A86E13B6DD79}" destId="{493FEB02-20CF-4F53-9DAE-FF8C7AC1F4D6}" srcOrd="0" destOrd="0" presId="urn:microsoft.com/office/officeart/2005/8/layout/chevron2"/>
    <dgm:cxn modelId="{0F0FDA76-CD51-4227-B7C6-2BDEC3DF3143}" srcId="{D4583BFB-4434-4886-B441-8518D25E495D}" destId="{53AF4948-6213-42C6-B5E1-A86E13B6DD79}" srcOrd="1" destOrd="0" parTransId="{D639A713-7463-497A-A28F-962F12A0CDCF}" sibTransId="{19A9CB85-AF8F-4430-AED9-B020FA17D07A}"/>
    <dgm:cxn modelId="{21F1BDC1-FEC6-4219-A8EF-AB149D7BAB48}" srcId="{C778A109-6FDC-474F-92BA-3E4E8356EC1D}" destId="{3B565C7B-79A5-483B-B170-4C87D86A6A0E}" srcOrd="0" destOrd="0" parTransId="{7F4D142E-28ED-40E1-87A7-518FA1F0ECAA}" sibTransId="{65E67810-0735-4D7A-BD07-806416F5FFF7}"/>
    <dgm:cxn modelId="{745BB179-F7E2-4C39-81DA-C8CA6E7D8CCD}" type="presOf" srcId="{7ED1EE27-3353-465E-9268-28B5E1A9DE21}" destId="{C3E38761-7A05-4825-AA7A-CF156AAF9799}" srcOrd="0" destOrd="0" presId="urn:microsoft.com/office/officeart/2005/8/layout/chevron2"/>
    <dgm:cxn modelId="{7973A2B8-BEA3-4815-8663-938B405DEB9C}" srcId="{53AF4948-6213-42C6-B5E1-A86E13B6DD79}" destId="{C778A109-6FDC-474F-92BA-3E4E8356EC1D}" srcOrd="0" destOrd="0" parTransId="{12A56590-0E42-4A7D-BEBB-EF625C8B8FD7}" sibTransId="{5A6F818B-3EE3-433F-90D9-2415AF1480A7}"/>
    <dgm:cxn modelId="{D588949C-EEE6-4F2B-B525-2DE97CE60245}" srcId="{7C9998A4-F125-46B5-A56C-3EBF5584A23F}" destId="{ABB2D3CF-EB22-4826-B9F5-BD9916A6DB8C}" srcOrd="0" destOrd="0" parTransId="{52163CE3-76E2-4844-988C-F8CCFC3B2A44}" sibTransId="{78171002-318E-4FF2-87F1-CDD026B7CF69}"/>
    <dgm:cxn modelId="{2C963F13-CBAE-4C72-8A5D-E5DEB04D2B13}" type="presOf" srcId="{6B9BDB41-418F-43AD-B030-94E00CC97B86}" destId="{B0DF1F4A-BD43-4E45-B804-79426423268F}" srcOrd="0" destOrd="1" presId="urn:microsoft.com/office/officeart/2005/8/layout/chevron2"/>
    <dgm:cxn modelId="{987B68ED-8061-4678-9A3D-13CC07DBD6BA}" srcId="{D4583BFB-4434-4886-B441-8518D25E495D}" destId="{7ED1EE27-3353-465E-9268-28B5E1A9DE21}" srcOrd="2" destOrd="0" parTransId="{447F8CAD-B5F9-4A03-9861-469040F9C6B4}" sibTransId="{ECC3B98D-D12B-4D30-BE4D-29631B11210C}"/>
    <dgm:cxn modelId="{266B9AB6-4FC3-4790-81F4-991385A6FDAB}" type="presOf" srcId="{ABB2D3CF-EB22-4826-B9F5-BD9916A6DB8C}" destId="{544AFA55-65AA-4320-8A5F-64C1036AF25B}" srcOrd="0" destOrd="1" presId="urn:microsoft.com/office/officeart/2005/8/layout/chevron2"/>
    <dgm:cxn modelId="{EB106D77-7AF8-496E-9882-389F1AF39E6D}" srcId="{86D34810-62F7-4A5E-96C2-55BC80E9F904}" destId="{9FB5094B-8390-4166-8A21-30DBE136A1D6}" srcOrd="0" destOrd="0" parTransId="{C9BC29C0-2E34-491C-B671-6079B1ED80D3}" sibTransId="{956BBD16-2085-4FCE-BA64-708BB82995C5}"/>
    <dgm:cxn modelId="{49015873-BD1B-40A9-A4E2-715A27760BC9}" type="presOf" srcId="{D4583BFB-4434-4886-B441-8518D25E495D}" destId="{B8E4566E-DB76-4E9E-BA73-ABABC17A6953}" srcOrd="0" destOrd="0" presId="urn:microsoft.com/office/officeart/2005/8/layout/chevron2"/>
    <dgm:cxn modelId="{084D1DED-8549-46BF-8A04-E4E2D26DAFA2}" type="presOf" srcId="{9FB5094B-8390-4166-8A21-30DBE136A1D6}" destId="{B0DF1F4A-BD43-4E45-B804-79426423268F}" srcOrd="0" destOrd="0" presId="urn:microsoft.com/office/officeart/2005/8/layout/chevron2"/>
    <dgm:cxn modelId="{971D09F9-3311-4C10-86E4-26C314EAF119}" type="presOf" srcId="{7C9998A4-F125-46B5-A56C-3EBF5584A23F}" destId="{544AFA55-65AA-4320-8A5F-64C1036AF25B}" srcOrd="0" destOrd="0" presId="urn:microsoft.com/office/officeart/2005/8/layout/chevron2"/>
    <dgm:cxn modelId="{C56E0B5A-6B73-485E-8D25-E6A6DB874D09}" type="presOf" srcId="{C778A109-6FDC-474F-92BA-3E4E8356EC1D}" destId="{5A7BFD0E-1578-4A10-9B67-1D330EE06692}" srcOrd="0" destOrd="0" presId="urn:microsoft.com/office/officeart/2005/8/layout/chevron2"/>
    <dgm:cxn modelId="{9FE39D42-97DA-486F-A2FD-BE55CA2C1EB6}" srcId="{9FB5094B-8390-4166-8A21-30DBE136A1D6}" destId="{6B9BDB41-418F-43AD-B030-94E00CC97B86}" srcOrd="0" destOrd="0" parTransId="{36C33921-E5AE-4731-8CB0-550F22957495}" sibTransId="{59D1EF14-5EAE-4685-B839-5AB349D4C909}"/>
    <dgm:cxn modelId="{EDD0EC39-B008-4649-92D3-F768B8E279C8}" type="presOf" srcId="{86D34810-62F7-4A5E-96C2-55BC80E9F904}" destId="{80636C4C-C6D9-4167-9689-9699C9BFC602}" srcOrd="0" destOrd="0" presId="urn:microsoft.com/office/officeart/2005/8/layout/chevron2"/>
    <dgm:cxn modelId="{7DBBEEE5-2F8E-4494-BAE2-0B343AD90735}" srcId="{7ED1EE27-3353-465E-9268-28B5E1A9DE21}" destId="{7C9998A4-F125-46B5-A56C-3EBF5584A23F}" srcOrd="0" destOrd="0" parTransId="{23DA07CE-C2EA-448A-84DB-015BCDACDE8B}" sibTransId="{F075E1C5-9865-478D-AEE4-ED8012619F9A}"/>
    <dgm:cxn modelId="{728D9DD9-BEE3-48A0-9CE1-DF4F74BBAF46}" type="presOf" srcId="{3B565C7B-79A5-483B-B170-4C87D86A6A0E}" destId="{5A7BFD0E-1578-4A10-9B67-1D330EE06692}" srcOrd="0" destOrd="1" presId="urn:microsoft.com/office/officeart/2005/8/layout/chevron2"/>
    <dgm:cxn modelId="{DDA4091B-9D2D-40D1-BFDB-A3F2A48E7327}" srcId="{D4583BFB-4434-4886-B441-8518D25E495D}" destId="{86D34810-62F7-4A5E-96C2-55BC80E9F904}" srcOrd="0" destOrd="0" parTransId="{5E69BC9D-31F8-41EC-AAED-7A1816BE4469}" sibTransId="{F5E33EA4-CF30-4CFC-85AC-B059FB8CD8EE}"/>
    <dgm:cxn modelId="{3558EBFE-EC98-474F-B065-BE9DF3EC1DA4}" type="presParOf" srcId="{B8E4566E-DB76-4E9E-BA73-ABABC17A6953}" destId="{5FC12E4A-157E-45F5-9DE3-00A5F7BAAE7A}" srcOrd="0" destOrd="0" presId="urn:microsoft.com/office/officeart/2005/8/layout/chevron2"/>
    <dgm:cxn modelId="{11778F25-FD76-4267-8449-5040315B8413}" type="presParOf" srcId="{5FC12E4A-157E-45F5-9DE3-00A5F7BAAE7A}" destId="{80636C4C-C6D9-4167-9689-9699C9BFC602}" srcOrd="0" destOrd="0" presId="urn:microsoft.com/office/officeart/2005/8/layout/chevron2"/>
    <dgm:cxn modelId="{E31CB69C-3683-43A6-ACE3-9089A83F1443}" type="presParOf" srcId="{5FC12E4A-157E-45F5-9DE3-00A5F7BAAE7A}" destId="{B0DF1F4A-BD43-4E45-B804-79426423268F}" srcOrd="1" destOrd="0" presId="urn:microsoft.com/office/officeart/2005/8/layout/chevron2"/>
    <dgm:cxn modelId="{CBAE7246-32A3-4C5A-820B-A3F34A4A78E6}" type="presParOf" srcId="{B8E4566E-DB76-4E9E-BA73-ABABC17A6953}" destId="{DD0230D7-95D9-401D-AF01-11C91005977A}" srcOrd="1" destOrd="0" presId="urn:microsoft.com/office/officeart/2005/8/layout/chevron2"/>
    <dgm:cxn modelId="{1D5B8DB1-A281-4214-9991-A8F3E8A3A00E}" type="presParOf" srcId="{B8E4566E-DB76-4E9E-BA73-ABABC17A6953}" destId="{50BEE746-6D19-441E-90F5-F3495E9CAF35}" srcOrd="2" destOrd="0" presId="urn:microsoft.com/office/officeart/2005/8/layout/chevron2"/>
    <dgm:cxn modelId="{BF15AD21-5834-437C-9701-C7C4024A6FD7}" type="presParOf" srcId="{50BEE746-6D19-441E-90F5-F3495E9CAF35}" destId="{493FEB02-20CF-4F53-9DAE-FF8C7AC1F4D6}" srcOrd="0" destOrd="0" presId="urn:microsoft.com/office/officeart/2005/8/layout/chevron2"/>
    <dgm:cxn modelId="{A7AA857F-E5AB-41A7-9444-EEBDEC59BB0E}" type="presParOf" srcId="{50BEE746-6D19-441E-90F5-F3495E9CAF35}" destId="{5A7BFD0E-1578-4A10-9B67-1D330EE06692}" srcOrd="1" destOrd="0" presId="urn:microsoft.com/office/officeart/2005/8/layout/chevron2"/>
    <dgm:cxn modelId="{BDF44747-FFC2-462C-8DD0-D04418359BE3}" type="presParOf" srcId="{B8E4566E-DB76-4E9E-BA73-ABABC17A6953}" destId="{737FA0AE-C4EB-40A7-9779-E615E416FA1E}" srcOrd="3" destOrd="0" presId="urn:microsoft.com/office/officeart/2005/8/layout/chevron2"/>
    <dgm:cxn modelId="{37DDE10E-A147-4336-A5DA-E5D6FEE8381C}" type="presParOf" srcId="{B8E4566E-DB76-4E9E-BA73-ABABC17A6953}" destId="{50237817-774E-4DBF-AFB5-9A325925C418}" srcOrd="4" destOrd="0" presId="urn:microsoft.com/office/officeart/2005/8/layout/chevron2"/>
    <dgm:cxn modelId="{014ACCB6-3F07-4EB5-85DB-0CD2D9FCCAFA}" type="presParOf" srcId="{50237817-774E-4DBF-AFB5-9A325925C418}" destId="{C3E38761-7A05-4825-AA7A-CF156AAF9799}" srcOrd="0" destOrd="0" presId="urn:microsoft.com/office/officeart/2005/8/layout/chevron2"/>
    <dgm:cxn modelId="{26B74842-D839-412F-B05E-282115511B8F}" type="presParOf" srcId="{50237817-774E-4DBF-AFB5-9A325925C418}" destId="{544AFA55-65AA-4320-8A5F-64C1036AF2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636C4C-C6D9-4167-9689-9699C9BFC602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1</a:t>
          </a:r>
          <a:endParaRPr lang="en-US" sz="2900" kern="1200" dirty="0"/>
        </a:p>
      </dsp:txBody>
      <dsp:txXfrm rot="5400000">
        <a:off x="-222646" y="223826"/>
        <a:ext cx="1484312" cy="1039018"/>
      </dsp:txXfrm>
    </dsp:sp>
    <dsp:sp modelId="{B0DF1F4A-BD43-4E45-B804-79426423268F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Programs for Teachers</a:t>
          </a:r>
          <a:endParaRPr lang="en-US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Technology Updates</a:t>
          </a:r>
          <a:endParaRPr lang="en-US" sz="2500" kern="1200" dirty="0"/>
        </a:p>
      </dsp:txBody>
      <dsp:txXfrm rot="5400000">
        <a:off x="3085107" y="-2044909"/>
        <a:ext cx="964803" cy="5056981"/>
      </dsp:txXfrm>
    </dsp:sp>
    <dsp:sp modelId="{493FEB02-20CF-4F53-9DAE-FF8C7AC1F4D6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</a:t>
          </a:r>
          <a:endParaRPr lang="en-US" sz="2900" kern="1200" dirty="0"/>
        </a:p>
      </dsp:txBody>
      <dsp:txXfrm rot="5400000">
        <a:off x="-222646" y="1512490"/>
        <a:ext cx="1484312" cy="1039018"/>
      </dsp:txXfrm>
    </dsp:sp>
    <dsp:sp modelId="{5A7BFD0E-1578-4A10-9B67-1D330EE06692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Program for 6</a:t>
          </a:r>
          <a:r>
            <a:rPr lang="en-US" sz="2500" kern="1200" baseline="30000" dirty="0" smtClean="0"/>
            <a:t>th</a:t>
          </a:r>
          <a:r>
            <a:rPr lang="en-US" sz="2500" kern="1200" dirty="0" smtClean="0"/>
            <a:t> Graders (Usually)</a:t>
          </a:r>
          <a:endParaRPr lang="en-US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Math &amp; Physics Day</a:t>
          </a:r>
          <a:endParaRPr lang="en-US" sz="2500" kern="1200" dirty="0"/>
        </a:p>
      </dsp:txBody>
      <dsp:txXfrm rot="5400000">
        <a:off x="3085107" y="-756245"/>
        <a:ext cx="964803" cy="5056981"/>
      </dsp:txXfrm>
    </dsp:sp>
    <dsp:sp modelId="{C3E38761-7A05-4825-AA7A-CF156AAF9799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3</a:t>
          </a:r>
          <a:endParaRPr lang="en-US" sz="2900" kern="1200" dirty="0"/>
        </a:p>
      </dsp:txBody>
      <dsp:txXfrm rot="5400000">
        <a:off x="-222646" y="2801154"/>
        <a:ext cx="1484312" cy="1039018"/>
      </dsp:txXfrm>
    </dsp:sp>
    <dsp:sp modelId="{544AFA55-65AA-4320-8A5F-64C1036AF25B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Program for Teachers</a:t>
          </a:r>
          <a:endParaRPr lang="en-US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Update on Microscopy</a:t>
          </a:r>
          <a:endParaRPr lang="en-US" sz="2500" kern="1200" dirty="0"/>
        </a:p>
      </dsp:txBody>
      <dsp:txXfrm rot="5400000">
        <a:off x="3085107" y="532418"/>
        <a:ext cx="964803" cy="5056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ABE0C-D6D7-454F-A2CE-9AC4CBF79CEB}" type="datetimeFigureOut">
              <a:rPr lang="en-US" smtClean="0"/>
              <a:t>9/20/2010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D902D-6177-4004-8A7C-D8D9A8450E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D902D-6177-4004-8A7C-D8D9A8450EA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  <p:sndAc>
      <p:stSnd>
        <p:snd r:embed="rId13" name="click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07AB71-9F82-491E-82EB-5A2C5185D40A}" type="datetimeFigureOut">
              <a:rPr lang="en-US" smtClean="0"/>
              <a:pPr/>
              <a:t>9/20/2010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8AE0DE-6788-416C-ADE6-80C2EDED04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r"/>
    <p:sndAc>
      <p:stSnd>
        <p:snd r:embed="rId13" name="click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celebrationhealth.com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hyperlink" Target="http://4.bp.blogspot.com/_e3szlek22RY/SGoitEVTXVI/AAAAAAAACQc/M6LX5_PDv4M/s1600-h/lost_in_space_robot_ersatz_human_nericcio.jpg" TargetMode="External"/><Relationship Id="rId4" Type="http://schemas.openxmlformats.org/officeDocument/2006/relationships/hyperlink" Target="http://theobscenemachine.blogspot.com/2008/07/odd-humanrobot-couples-from-history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86200" y="381000"/>
            <a:ext cx="4876800" cy="4495800"/>
            <a:chOff x="2895600" y="1981200"/>
            <a:chExt cx="4876800" cy="4495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0469" t="27083" r="20313" b="13542"/>
            <a:stretch>
              <a:fillRect/>
            </a:stretch>
          </p:blipFill>
          <p:spPr bwMode="auto">
            <a:xfrm>
              <a:off x="2971800" y="1981200"/>
              <a:ext cx="4800600" cy="434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895600" y="2895600"/>
              <a:ext cx="1524000" cy="350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43400" y="2971800"/>
              <a:ext cx="457200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53000" y="2895600"/>
              <a:ext cx="5334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24400" y="2971800"/>
              <a:ext cx="381000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1295400"/>
            <a:ext cx="6477000" cy="2057400"/>
          </a:xfrm>
          <a:prstGeom prst="rect">
            <a:avLst/>
          </a:prstGeom>
          <a:solidFill>
            <a:srgbClr val="EA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54BC8D"/>
                </a:solidFill>
              </a:rPr>
              <a:t>WELCOME TO THE </a:t>
            </a:r>
            <a:r>
              <a:rPr lang="en-US" sz="3600" b="1" dirty="0" smtClean="0">
                <a:solidFill>
                  <a:srgbClr val="54BC8D"/>
                </a:solidFill>
                <a:latin typeface="Arial Black" pitchFamily="34" charset="0"/>
              </a:rPr>
              <a:t>techPATH </a:t>
            </a:r>
            <a:r>
              <a:rPr lang="en-US" sz="3600" b="1" dirty="0" smtClean="0">
                <a:solidFill>
                  <a:srgbClr val="54BC8D"/>
                </a:solidFill>
              </a:rPr>
              <a:t>2010 Annual Meeting</a:t>
            </a:r>
          </a:p>
          <a:p>
            <a:pPr algn="ctr"/>
            <a:r>
              <a:rPr lang="en-US" sz="2000" b="1" dirty="0" smtClean="0">
                <a:solidFill>
                  <a:srgbClr val="54BC8D"/>
                </a:solidFill>
              </a:rPr>
              <a:t>September 21, 2010</a:t>
            </a:r>
            <a:endParaRPr lang="en-US" sz="2000" b="1" dirty="0">
              <a:solidFill>
                <a:srgbClr val="54BC8D"/>
              </a:solidFill>
            </a:endParaRPr>
          </a:p>
        </p:txBody>
      </p:sp>
      <p:pic>
        <p:nvPicPr>
          <p:cNvPr id="1027" name="Picture 3" descr="Florida High Tech Corrid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154017" cy="1600200"/>
          </a:xfrm>
          <a:prstGeom prst="rect">
            <a:avLst/>
          </a:prstGeom>
          <a:noFill/>
        </p:spPr>
      </p:pic>
      <p:pic>
        <p:nvPicPr>
          <p:cNvPr id="1033" name="Picture 9" descr="http://www.celebrationhealth.com/sites/default/themes/celebrationhealth/images/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16580"/>
          <a:stretch>
            <a:fillRect/>
          </a:stretch>
        </p:blipFill>
        <p:spPr bwMode="auto">
          <a:xfrm rot="194880">
            <a:off x="5791705" y="5176351"/>
            <a:ext cx="3309935" cy="1589158"/>
          </a:xfrm>
          <a:prstGeom prst="rect">
            <a:avLst/>
          </a:prstGeom>
          <a:noFill/>
        </p:spPr>
      </p:pic>
      <p:pic>
        <p:nvPicPr>
          <p:cNvPr id="1034" name="Picture 1" descr="TechPath%20LH%20Art%20for%20Word"/>
          <p:cNvPicPr>
            <a:picLocks noChangeAspect="1" noChangeArrowheads="1"/>
          </p:cNvPicPr>
          <p:nvPr/>
        </p:nvPicPr>
        <p:blipFill>
          <a:blip r:embed="rId7" cstate="print"/>
          <a:srcRect l="24037" r="8998" b="85715"/>
          <a:stretch>
            <a:fillRect/>
          </a:stretch>
        </p:blipFill>
        <p:spPr bwMode="auto">
          <a:xfrm>
            <a:off x="0" y="5334000"/>
            <a:ext cx="487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Approximately 2500 Teachers / students have participated in our programs.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143000"/>
            <a:ext cx="7772400" cy="1500187"/>
          </a:xfrm>
        </p:spPr>
        <p:txBody>
          <a:bodyPr/>
          <a:lstStyle/>
          <a:p>
            <a:r>
              <a:rPr lang="en-US" sz="3600" dirty="0" smtClean="0"/>
              <a:t>Factoid: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9A30F-832A-4519-9091-E4659DF8D39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Program Summaries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Approximately following the Agenda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I/ITSEC – Hank Okraski, JBB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Largest Military Simulation Conference/Display in the Milky Way.  Held at Orlando Convention Center</a:t>
            </a:r>
          </a:p>
          <a:p>
            <a:r>
              <a:rPr lang="en-US" dirty="0" smtClean="0"/>
              <a:t>techPATH programs also supported by I/ITSEC</a:t>
            </a:r>
          </a:p>
          <a:p>
            <a:pPr lvl="1"/>
            <a:r>
              <a:rPr lang="en-US" b="1" u="sng" dirty="0" smtClean="0"/>
              <a:t>Student Program </a:t>
            </a:r>
            <a:r>
              <a:rPr lang="en-US" dirty="0" smtClean="0"/>
              <a:t>– One group of Middle School Students using the Math and Physics Program in the Morning and a tour of the convention center floor in the afternoon.</a:t>
            </a:r>
          </a:p>
          <a:p>
            <a:pPr lvl="1"/>
            <a:r>
              <a:rPr lang="en-US" b="1" u="sng" dirty="0" smtClean="0"/>
              <a:t>Teacher Program </a:t>
            </a:r>
            <a:r>
              <a:rPr lang="en-US" dirty="0" smtClean="0"/>
              <a:t>– 40 to 50 teachers spread over a number of counties.  Morning will be presentations about simulation and the afternoon will be a walk around the convention center floor. 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Biomedical Program at Burnham Institute – April 20,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UCF College of Medicine, </a:t>
            </a:r>
            <a:r>
              <a:rPr lang="en-US" dirty="0" smtClean="0"/>
              <a:t>Jeanette Schreiber, Associate Dean, Special Projects and Chief Legal Officer</a:t>
            </a:r>
          </a:p>
          <a:p>
            <a:r>
              <a:rPr lang="en-US" b="1" dirty="0" smtClean="0"/>
              <a:t>Sanford-Burnham Medical Research Institute </a:t>
            </a:r>
            <a:r>
              <a:rPr lang="en-US" dirty="0" smtClean="0"/>
              <a:t>, Dr. Gregory Roth, Associate Professor, Director of Medicinal Chemistry</a:t>
            </a:r>
          </a:p>
          <a:p>
            <a:r>
              <a:rPr lang="en-US" b="1" dirty="0" smtClean="0"/>
              <a:t>Medical City – Moderator Overview and Introduction of Panel Speakers, </a:t>
            </a:r>
            <a:r>
              <a:rPr lang="en-US" dirty="0" smtClean="0"/>
              <a:t>Thad Seymour, Ph.D. – Tavistock – Vice President and General Manager of Health and Life Science Investments, Lake Nona Management Company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Biomedical Program at Burnham Institute – April 20,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Preparing Today’s Students for Tomorrow’s Workforce </a:t>
            </a:r>
            <a:r>
              <a:rPr lang="en-US" b="1" dirty="0" smtClean="0"/>
              <a:t>– Panel Discussion and Q&amp;A  </a:t>
            </a:r>
            <a:endParaRPr lang="en-US" dirty="0" smtClean="0"/>
          </a:p>
          <a:p>
            <a:pPr lvl="1"/>
            <a:r>
              <a:rPr lang="en-US" dirty="0" smtClean="0"/>
              <a:t>Sherri </a:t>
            </a:r>
            <a:r>
              <a:rPr lang="en-US" dirty="0" err="1" smtClean="0"/>
              <a:t>Marinovich</a:t>
            </a:r>
            <a:r>
              <a:rPr lang="en-US" dirty="0" smtClean="0"/>
              <a:t>, Vice President, Community Support, Sanford-Burnham</a:t>
            </a:r>
          </a:p>
          <a:p>
            <a:pPr lvl="1"/>
            <a:r>
              <a:rPr lang="en-US" dirty="0" smtClean="0"/>
              <a:t>Owen Wentworth, Chairman, Workforce Central Florida</a:t>
            </a:r>
          </a:p>
          <a:p>
            <a:pPr lvl="1"/>
            <a:r>
              <a:rPr lang="de-DE" dirty="0" smtClean="0"/>
              <a:t>Lygia Lee Arcaro, </a:t>
            </a:r>
            <a:r>
              <a:rPr lang="en-US" dirty="0" smtClean="0"/>
              <a:t>Education Officer, Veterans Administration</a:t>
            </a:r>
          </a:p>
          <a:p>
            <a:pPr lvl="1"/>
            <a:r>
              <a:rPr lang="en-US" dirty="0" smtClean="0"/>
              <a:t>Dr. Jim Sylvester, Director, Cell &amp; Molecular Medicine Lab, Nemours Children's Clinic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Biomedical Program at Burnham Institute – April 20,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Valencia Collegiate Academy, </a:t>
            </a:r>
            <a:r>
              <a:rPr lang="en-US" dirty="0" smtClean="0"/>
              <a:t>Dr. Michael Bosley, Assistant Provost</a:t>
            </a:r>
          </a:p>
          <a:p>
            <a:r>
              <a:rPr lang="en-US" b="1" dirty="0" smtClean="0"/>
              <a:t>Medical Robotics, </a:t>
            </a:r>
            <a:r>
              <a:rPr lang="en-US" dirty="0" err="1" smtClean="0"/>
              <a:t>Sherrick</a:t>
            </a:r>
            <a:r>
              <a:rPr lang="en-US" dirty="0" smtClean="0"/>
              <a:t> T. </a:t>
            </a:r>
            <a:r>
              <a:rPr lang="en-US" dirty="0" err="1" smtClean="0"/>
              <a:t>Wassell</a:t>
            </a:r>
            <a:r>
              <a:rPr lang="en-US" dirty="0" smtClean="0"/>
              <a:t>, Nicholson Center for Surgical Advancement, Florida Hospital</a:t>
            </a:r>
          </a:p>
          <a:p>
            <a:r>
              <a:rPr lang="en-US" b="1" dirty="0" smtClean="0"/>
              <a:t>Strawberry DNA Presentation, </a:t>
            </a:r>
            <a:r>
              <a:rPr lang="en-US" dirty="0" smtClean="0"/>
              <a:t>Dr. Donna Poniatowski, Journeys Academy</a:t>
            </a:r>
          </a:p>
          <a:p>
            <a:r>
              <a:rPr lang="en-US" b="1" dirty="0" smtClean="0"/>
              <a:t>Strawberry DNA Lab Experiment – </a:t>
            </a:r>
            <a:r>
              <a:rPr lang="en-US" dirty="0" smtClean="0"/>
              <a:t>Group Rotations 45 Minutes Each</a:t>
            </a:r>
          </a:p>
          <a:p>
            <a:r>
              <a:rPr lang="en-US" b="1" dirty="0" smtClean="0"/>
              <a:t>Tour of Sanford-Burnham Laboratories, </a:t>
            </a:r>
            <a:r>
              <a:rPr lang="en-US" dirty="0" smtClean="0"/>
              <a:t>George </a:t>
            </a:r>
            <a:r>
              <a:rPr lang="en-US" dirty="0" err="1" smtClean="0"/>
              <a:t>Kyriazis</a:t>
            </a:r>
            <a:r>
              <a:rPr lang="en-US" dirty="0" smtClean="0"/>
              <a:t>, Ph.D., and Daniela </a:t>
            </a:r>
            <a:r>
              <a:rPr lang="en-US" dirty="0" err="1" smtClean="0"/>
              <a:t>Divlianska</a:t>
            </a:r>
            <a:r>
              <a:rPr lang="en-US" dirty="0" smtClean="0"/>
              <a:t>, Ph.D.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Biomedical Program at Burnham Institute – April 20,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Teachers were award winners and were recognized by </a:t>
            </a:r>
            <a:r>
              <a:rPr lang="en-US" dirty="0" smtClean="0"/>
              <a:t>Dr</a:t>
            </a:r>
            <a:r>
              <a:rPr lang="en-US" dirty="0" smtClean="0"/>
              <a:t>. Schott – PRISM</a:t>
            </a:r>
          </a:p>
          <a:p>
            <a:r>
              <a:rPr lang="en-US" dirty="0" smtClean="0"/>
              <a:t>Program was a “one shot” deal but provided ideas about how to do a program </a:t>
            </a:r>
            <a:r>
              <a:rPr lang="en-US" dirty="0" smtClean="0"/>
              <a:t>Medical Technology/Robotics around </a:t>
            </a:r>
            <a:r>
              <a:rPr lang="en-US" dirty="0" smtClean="0"/>
              <a:t>the corridor with</a:t>
            </a:r>
          </a:p>
          <a:p>
            <a:pPr lvl="1"/>
            <a:r>
              <a:rPr lang="en-US" dirty="0" smtClean="0"/>
              <a:t>USF Health</a:t>
            </a:r>
          </a:p>
          <a:p>
            <a:pPr lvl="1"/>
            <a:r>
              <a:rPr lang="en-US" dirty="0" smtClean="0"/>
              <a:t>UCF &amp; Medical City</a:t>
            </a:r>
          </a:p>
          <a:p>
            <a:pPr lvl="1"/>
            <a:r>
              <a:rPr lang="en-US" dirty="0" err="1" smtClean="0"/>
              <a:t>Shands</a:t>
            </a:r>
            <a:r>
              <a:rPr lang="en-US" dirty="0" smtClean="0"/>
              <a:t> in Gainesville</a:t>
            </a:r>
          </a:p>
          <a:p>
            <a:pPr lvl="1"/>
            <a:r>
              <a:rPr lang="en-US" dirty="0" smtClean="0"/>
              <a:t>Numerous smaller local hospitals &amp; associated local industry.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6096000"/>
            <a:ext cx="326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IS THERE INTEREST?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is offered to teachers and has been held at UCF, UF and USF for a few years.</a:t>
            </a:r>
          </a:p>
          <a:p>
            <a:pPr lvl="1"/>
            <a:r>
              <a:rPr lang="en-US" dirty="0" smtClean="0"/>
              <a:t>Learn about microscopes and other high-tech tools</a:t>
            </a:r>
          </a:p>
          <a:p>
            <a:pPr lvl="1"/>
            <a:r>
              <a:rPr lang="en-US" dirty="0" smtClean="0"/>
              <a:t>Get to see them up front.</a:t>
            </a:r>
            <a:endParaRPr lang="en-US" dirty="0"/>
          </a:p>
        </p:txBody>
      </p:sp>
      <p:pic>
        <p:nvPicPr>
          <p:cNvPr id="4" name="Picture 68" descr="TEM 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5568"/>
            <a:ext cx="2057400" cy="25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bindell\AppData\Local\Microsoft\Windows\Temporary Internet Files\Content.Outlook\9JU03PAL\P1010074.jpg"/>
          <p:cNvPicPr>
            <a:picLocks noChangeAspect="1" noChangeArrowheads="1"/>
          </p:cNvPicPr>
          <p:nvPr/>
        </p:nvPicPr>
        <p:blipFill>
          <a:blip r:embed="rId4" cstate="print"/>
          <a:srcRect b="16667"/>
          <a:stretch>
            <a:fillRect/>
          </a:stretch>
        </p:blipFill>
        <p:spPr bwMode="auto">
          <a:xfrm>
            <a:off x="2057400" y="4267200"/>
            <a:ext cx="4145278" cy="2590799"/>
          </a:xfrm>
          <a:prstGeom prst="rect">
            <a:avLst/>
          </a:prstGeom>
          <a:noFill/>
        </p:spPr>
      </p:pic>
      <p:pic>
        <p:nvPicPr>
          <p:cNvPr id="6" name="Picture 2" descr="C:\Users\jbindell\AppData\Local\Microsoft\Windows\Temporary Internet Files\Content.Outlook\9JU03PAL\P101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229100"/>
            <a:ext cx="3505200" cy="26289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0" y="4191000"/>
            <a:ext cx="9144000" cy="76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Microscope Program (Teachers)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Review/Learn about Microscopes</a:t>
            </a:r>
          </a:p>
          <a:p>
            <a:pPr lvl="1"/>
            <a:r>
              <a:rPr lang="en-US" dirty="0" smtClean="0"/>
              <a:t>Magnifying Glass</a:t>
            </a:r>
          </a:p>
          <a:p>
            <a:pPr lvl="1"/>
            <a:r>
              <a:rPr lang="en-US" dirty="0" smtClean="0"/>
              <a:t>Optical Microscope</a:t>
            </a:r>
          </a:p>
          <a:p>
            <a:pPr lvl="1"/>
            <a:r>
              <a:rPr lang="en-US" dirty="0" smtClean="0"/>
              <a:t>Scanning Electron Microscope</a:t>
            </a:r>
          </a:p>
          <a:p>
            <a:pPr lvl="1"/>
            <a:r>
              <a:rPr lang="en-US" dirty="0" smtClean="0"/>
              <a:t>Transmission Electron Microscope</a:t>
            </a:r>
          </a:p>
          <a:p>
            <a:pPr lvl="1"/>
            <a:r>
              <a:rPr lang="en-US" dirty="0" smtClean="0"/>
              <a:t>Other high-tech characterization techniques</a:t>
            </a:r>
          </a:p>
          <a:p>
            <a:r>
              <a:rPr lang="en-US" dirty="0" smtClean="0"/>
              <a:t>There is a scanning electron microscope that is available at the Orlando Science Center that can be used in a program over the internet or as a class trip.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4034" name="Picture 2" descr="http://www.tms.org/pubs/journals/JOM/0509/fig4.lar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7924800" cy="6797719"/>
          </a:xfrm>
          <a:prstGeom prst="rect">
            <a:avLst/>
          </a:prstGeom>
          <a:noFill/>
        </p:spPr>
      </p:pic>
      <p:pic>
        <p:nvPicPr>
          <p:cNvPr id="4" name="Picture 68" descr="TEM 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81000"/>
            <a:ext cx="287553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2823" y="1524000"/>
            <a:ext cx="5812360" cy="366254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SPECIAL THANKS TO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FLORIDA HOSPITAL, CELEBRATION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for hosting this meeting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and for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post-meeting tour that will include</a:t>
            </a:r>
          </a:p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da</a:t>
            </a:r>
            <a:r>
              <a:rPr lang="en-US" sz="2400" dirty="0" smtClean="0"/>
              <a:t> Vinci Robot (right)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257800" y="457200"/>
            <a:ext cx="3657600" cy="5877305"/>
            <a:chOff x="5257800" y="457200"/>
            <a:chExt cx="3657600" cy="5877305"/>
          </a:xfrm>
        </p:grpSpPr>
        <p:grpSp>
          <p:nvGrpSpPr>
            <p:cNvPr id="6" name="Group 5"/>
            <p:cNvGrpSpPr/>
            <p:nvPr/>
          </p:nvGrpSpPr>
          <p:grpSpPr>
            <a:xfrm>
              <a:off x="5257800" y="457200"/>
              <a:ext cx="3657600" cy="5877305"/>
              <a:chOff x="3581400" y="569934"/>
              <a:chExt cx="3657600" cy="5877305"/>
            </a:xfrm>
          </p:grpSpPr>
          <p:pic>
            <p:nvPicPr>
              <p:cNvPr id="14340" name="Picture 4" descr="da Vinci Robo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81400" y="952991"/>
                <a:ext cx="3657600" cy="5494248"/>
              </a:xfrm>
              <a:prstGeom prst="rect">
                <a:avLst/>
              </a:prstGeom>
              <a:noFill/>
            </p:spPr>
          </p:pic>
          <p:pic>
            <p:nvPicPr>
              <p:cNvPr id="14341" name="Picture 5" descr="close 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685" b="30201"/>
              <a:stretch>
                <a:fillRect/>
              </a:stretch>
            </p:blipFill>
            <p:spPr bwMode="auto">
              <a:xfrm>
                <a:off x="4935792" y="569934"/>
                <a:ext cx="1085850" cy="1487466"/>
              </a:xfrm>
              <a:prstGeom prst="rect">
                <a:avLst/>
              </a:prstGeom>
              <a:noFill/>
              <a:ln w="57150">
                <a:solidFill>
                  <a:srgbClr val="DDDDDD"/>
                </a:solidFill>
              </a:ln>
            </p:spPr>
          </p:pic>
        </p:grpSp>
        <p:sp>
          <p:nvSpPr>
            <p:cNvPr id="8" name="Freeform 7"/>
            <p:cNvSpPr/>
            <p:nvPr/>
          </p:nvSpPr>
          <p:spPr>
            <a:xfrm>
              <a:off x="6548284" y="1607574"/>
              <a:ext cx="368710" cy="324464"/>
            </a:xfrm>
            <a:custGeom>
              <a:avLst/>
              <a:gdLst>
                <a:gd name="connsiteX0" fmla="*/ 0 w 368710"/>
                <a:gd name="connsiteY0" fmla="*/ 0 h 324464"/>
                <a:gd name="connsiteX1" fmla="*/ 0 w 368710"/>
                <a:gd name="connsiteY1" fmla="*/ 0 h 324464"/>
                <a:gd name="connsiteX2" fmla="*/ 191729 w 368710"/>
                <a:gd name="connsiteY2" fmla="*/ 0 h 324464"/>
                <a:gd name="connsiteX3" fmla="*/ 206477 w 368710"/>
                <a:gd name="connsiteY3" fmla="*/ 73742 h 324464"/>
                <a:gd name="connsiteX4" fmla="*/ 265471 w 368710"/>
                <a:gd name="connsiteY4" fmla="*/ 162232 h 324464"/>
                <a:gd name="connsiteX5" fmla="*/ 353961 w 368710"/>
                <a:gd name="connsiteY5" fmla="*/ 265471 h 324464"/>
                <a:gd name="connsiteX6" fmla="*/ 368710 w 368710"/>
                <a:gd name="connsiteY6" fmla="*/ 324464 h 324464"/>
                <a:gd name="connsiteX7" fmla="*/ 14748 w 368710"/>
                <a:gd name="connsiteY7" fmla="*/ 324464 h 324464"/>
                <a:gd name="connsiteX8" fmla="*/ 0 w 368710"/>
                <a:gd name="connsiteY8" fmla="*/ 0 h 32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710" h="324464">
                  <a:moveTo>
                    <a:pt x="0" y="0"/>
                  </a:moveTo>
                  <a:lnTo>
                    <a:pt x="0" y="0"/>
                  </a:lnTo>
                  <a:lnTo>
                    <a:pt x="191729" y="0"/>
                  </a:lnTo>
                  <a:lnTo>
                    <a:pt x="206477" y="73742"/>
                  </a:lnTo>
                  <a:lnTo>
                    <a:pt x="265471" y="162232"/>
                  </a:lnTo>
                  <a:lnTo>
                    <a:pt x="353961" y="265471"/>
                  </a:lnTo>
                  <a:lnTo>
                    <a:pt x="368710" y="324464"/>
                  </a:lnTo>
                  <a:lnTo>
                    <a:pt x="14748" y="32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solidFill>
                <a:srgbClr val="DDDD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447935" y="1637071"/>
              <a:ext cx="280220" cy="294968"/>
            </a:xfrm>
            <a:custGeom>
              <a:avLst/>
              <a:gdLst>
                <a:gd name="connsiteX0" fmla="*/ 73742 w 280220"/>
                <a:gd name="connsiteY0" fmla="*/ 58994 h 294968"/>
                <a:gd name="connsiteX1" fmla="*/ 0 w 280220"/>
                <a:gd name="connsiteY1" fmla="*/ 294968 h 294968"/>
                <a:gd name="connsiteX2" fmla="*/ 280220 w 280220"/>
                <a:gd name="connsiteY2" fmla="*/ 294968 h 294968"/>
                <a:gd name="connsiteX3" fmla="*/ 265471 w 280220"/>
                <a:gd name="connsiteY3" fmla="*/ 0 h 294968"/>
                <a:gd name="connsiteX4" fmla="*/ 73742 w 280220"/>
                <a:gd name="connsiteY4" fmla="*/ 58994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220" h="294968">
                  <a:moveTo>
                    <a:pt x="73742" y="58994"/>
                  </a:moveTo>
                  <a:lnTo>
                    <a:pt x="0" y="294968"/>
                  </a:lnTo>
                  <a:lnTo>
                    <a:pt x="280220" y="294968"/>
                  </a:lnTo>
                  <a:lnTo>
                    <a:pt x="265471" y="0"/>
                  </a:lnTo>
                  <a:lnTo>
                    <a:pt x="73742" y="58994"/>
                  </a:lnTo>
                  <a:close/>
                </a:path>
              </a:pathLst>
            </a:custGeom>
            <a:solidFill>
              <a:srgbClr val="EAEAEA"/>
            </a:solidFill>
            <a:ln>
              <a:solidFill>
                <a:srgbClr val="DDDD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146" name="Picture 2" descr="C:\Users\jbindell\AppData\Local\Microsoft\Windows\Temporary Internet Files\Content.Outlook\9JU03PAL\P101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315727" y="0"/>
            <a:ext cx="6512553" cy="923330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FFFF00"/>
                </a:solidFill>
                <a:effectLst/>
              </a:rPr>
              <a:t>Limited Hands-On!</a:t>
            </a:r>
            <a:endParaRPr lang="en-US" sz="54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63900"/>
            <a:ext cx="7772400" cy="136207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Math and physics program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47800"/>
            <a:ext cx="7772400" cy="1500187"/>
          </a:xfrm>
        </p:spPr>
        <p:txBody>
          <a:bodyPr/>
          <a:lstStyle/>
          <a:p>
            <a:r>
              <a:rPr lang="en-US" sz="2800" dirty="0" smtClean="0"/>
              <a:t>Program for Students – Middle School targeted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9A30F-832A-4519-9091-E4659DF8D39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257800"/>
          </a:xfrm>
        </p:spPr>
        <p:txBody>
          <a:bodyPr/>
          <a:lstStyle/>
          <a:p>
            <a:r>
              <a:rPr lang="en-US" dirty="0" smtClean="0"/>
              <a:t>Discuss futures</a:t>
            </a:r>
          </a:p>
          <a:p>
            <a:r>
              <a:rPr lang="en-US" dirty="0" smtClean="0"/>
              <a:t>Describe the fundamental laws of physics via popular demonstrations.</a:t>
            </a:r>
          </a:p>
          <a:p>
            <a:pPr lvl="1"/>
            <a:r>
              <a:rPr lang="en-US" dirty="0" smtClean="0"/>
              <a:t>Students participate in most of them</a:t>
            </a:r>
          </a:p>
          <a:p>
            <a:r>
              <a:rPr lang="en-US" dirty="0" smtClean="0"/>
              <a:t>Connect physics to </a:t>
            </a:r>
          </a:p>
          <a:p>
            <a:pPr lvl="1"/>
            <a:r>
              <a:rPr lang="en-US" dirty="0" smtClean="0"/>
              <a:t>simulation</a:t>
            </a:r>
          </a:p>
          <a:p>
            <a:pPr lvl="1"/>
            <a:r>
              <a:rPr lang="en-US" dirty="0" smtClean="0"/>
              <a:t>gaming</a:t>
            </a:r>
          </a:p>
          <a:p>
            <a:pPr lvl="1"/>
            <a:r>
              <a:rPr lang="en-US" dirty="0" smtClean="0"/>
              <a:t>digital media</a:t>
            </a:r>
          </a:p>
          <a:p>
            <a:r>
              <a:rPr lang="en-US" dirty="0" smtClean="0"/>
              <a:t>Show the importance of mathematics</a:t>
            </a:r>
          </a:p>
          <a:p>
            <a:r>
              <a:rPr lang="en-US" dirty="0" smtClean="0"/>
              <a:t>Weave together with a tour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122" name="Picture 2" descr="C:\Users\jbindell\AppData\Local\Microsoft\Windows\Temporary Internet Files\Content.Outlook\9JU03PAL\P101003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</p:spPr>
      </p:pic>
      <p:pic>
        <p:nvPicPr>
          <p:cNvPr id="5123" name="Picture 3" descr="C:\Users\jbindell\AppData\Local\Microsoft\Windows\Temporary Internet Files\Content.Outlook\9JU03PAL\P101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3195935"/>
            <a:ext cx="37719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PHYSICS &amp; MATH DAY</a:t>
            </a:r>
            <a:endParaRPr lang="en-US" sz="2400" dirty="0"/>
          </a:p>
        </p:txBody>
      </p:sp>
      <p:sp>
        <p:nvSpPr>
          <p:cNvPr id="6" name="Left Arrow 5"/>
          <p:cNvSpPr/>
          <p:nvPr/>
        </p:nvSpPr>
        <p:spPr>
          <a:xfrm>
            <a:off x="3352800" y="1066800"/>
            <a:ext cx="1828800" cy="1066800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Bad Hair Day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685800"/>
            <a:ext cx="2911951" cy="1754326"/>
          </a:xfrm>
          <a:prstGeom prst="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&amp; WAVES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MECHANICS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ELECTRICITY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MAGNETISM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MAXWELL’S EQUATIONS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LUNCH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51816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 descr="C:\Users\jbindell\AppData\Local\Microsoft\Windows\Temporary Internet Files\Content.Word\U of F Program 004.jpg"/>
          <p:cNvPicPr/>
          <p:nvPr/>
        </p:nvPicPr>
        <p:blipFill>
          <a:blip r:embed="rId3" cstate="print"/>
          <a:srcRect t="21462" b="7193"/>
          <a:stretch>
            <a:fillRect/>
          </a:stretch>
        </p:blipFill>
        <p:spPr bwMode="auto">
          <a:xfrm>
            <a:off x="1568674" y="533400"/>
            <a:ext cx="600665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33" r="5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43507" y="593467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SAIC</a:t>
            </a:r>
            <a:endParaRPr lang="en-US" sz="5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302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 these students?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47893" y="-7620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SAIC</a:t>
            </a:r>
            <a:endParaRPr lang="en-US" sz="5400" dirty="0"/>
          </a:p>
        </p:txBody>
      </p:sp>
      <p:pic>
        <p:nvPicPr>
          <p:cNvPr id="2051" name="Picture 3" descr="C:\Users\jbindell\AppData\Local\Microsoft\Windows\Temporary Internet Files\Content.Outlook\9JU03PAL\DSCF1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9718" cy="6096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94153" y="0"/>
            <a:ext cx="29770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Journeys</a:t>
            </a:r>
            <a:endParaRPr lang="en-US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074" name="Picture 2" descr="C:\Users\jbindell\AppData\Local\Microsoft\Windows\Temporary Internet Files\Content.Outlook\9JU03PAL\DSC01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"/>
            <a:ext cx="4574859" cy="3048000"/>
          </a:xfrm>
          <a:prstGeom prst="rect">
            <a:avLst/>
          </a:prstGeom>
          <a:noFill/>
        </p:spPr>
      </p:pic>
      <p:pic>
        <p:nvPicPr>
          <p:cNvPr id="3075" name="Picture 3" descr="C:\Users\jbindell\AppData\Local\Microsoft\Windows\Temporary Internet Files\Content.Outlook\9JU03PAL\DSC01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100"/>
            <a:ext cx="4648200" cy="3096863"/>
          </a:xfrm>
          <a:prstGeom prst="rect">
            <a:avLst/>
          </a:prstGeom>
          <a:noFill/>
        </p:spPr>
      </p:pic>
      <p:pic>
        <p:nvPicPr>
          <p:cNvPr id="3076" name="Picture 4" descr="C:\Users\jbindell\AppData\Local\Microsoft\Windows\Temporary Internet Files\Content.Outlook\9JU03PAL\DSC01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79225"/>
            <a:ext cx="4470807" cy="2978675"/>
          </a:xfrm>
          <a:prstGeom prst="rect">
            <a:avLst/>
          </a:prstGeom>
          <a:noFill/>
        </p:spPr>
      </p:pic>
      <p:pic>
        <p:nvPicPr>
          <p:cNvPr id="3077" name="Picture 5" descr="C:\Users\jbindell\AppData\Local\Microsoft\Windows\Temporary Internet Files\Content.Outlook\9JU03PAL\DSC018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3048001"/>
            <a:ext cx="4686300" cy="30479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SAIC - Journeys</a:t>
            </a:r>
            <a:endParaRPr lang="en-US" sz="4800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10972" y="1295400"/>
            <a:ext cx="48442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 Black" pitchFamily="34" charset="0"/>
              </a:rPr>
              <a:t>G</a:t>
            </a:r>
          </a:p>
          <a:p>
            <a:pPr algn="ctr"/>
            <a:r>
              <a:rPr lang="en-US" sz="2800" dirty="0" smtClean="0">
                <a:latin typeface="Arial Black" pitchFamily="34" charset="0"/>
              </a:rPr>
              <a:t>A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I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N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E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S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V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I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L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L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E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6172200"/>
            <a:ext cx="231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Alachua County</a:t>
            </a:r>
            <a:endParaRPr lang="en-US" sz="2400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66800" y="1812668"/>
            <a:ext cx="7162800" cy="36009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Welcome –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Jeff Bindell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FHTCC techPATH Director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Introduction of the techPATH Team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Florida High Tech Corridor Council, STEM Florida Award –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Roger Pynn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Curley &amp; Pynn Public Relations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Welcome: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Rick Wassel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Executive Director, Florida Hospital Celebration Health – Nicholson Center for Surgical Advancement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Preliminaries</a:t>
            </a:r>
            <a:endParaRPr lang="en-US" b="1" u="sng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Stuff.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techPATH has acquired a complete equipment set.  So far, we borrow mostly from the universities.</a:t>
            </a:r>
          </a:p>
          <a:p>
            <a:r>
              <a:rPr lang="en-US" dirty="0" smtClean="0"/>
              <a:t>Math and Physics program can be delivered to “remote schools”</a:t>
            </a:r>
          </a:p>
          <a:p>
            <a:r>
              <a:rPr lang="en-US" dirty="0" smtClean="0"/>
              <a:t>Orlando Science Center will partner with techPATH in this effort.</a:t>
            </a:r>
          </a:p>
          <a:p>
            <a:r>
              <a:rPr lang="en-US" dirty="0" smtClean="0"/>
              <a:t>We can bring the program to remote areas.</a:t>
            </a:r>
          </a:p>
          <a:p>
            <a:r>
              <a:rPr lang="en-US" dirty="0" smtClean="0"/>
              <a:t>We could visit one school and do the morning program twice in a classroom setting if no tour sites are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Programs and</a:t>
            </a:r>
            <a:br>
              <a:rPr lang="en-US" dirty="0" smtClean="0"/>
            </a:br>
            <a:r>
              <a:rPr lang="en-US" dirty="0" smtClean="0"/>
              <a:t>Guest Reports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Cyber Security Program with Valencia College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Dean Nasser Hedayat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destructoid.com/wp-content/uploads/2006/09/c3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56675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Robbie the Robot</a:t>
            </a: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5"/>
              </a:rPr>
              <a:t>  </a:t>
            </a:r>
            <a:endParaRPr kumimoji="0" lang="en-US" sz="2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64" name="Picture 4" descr="http://4.bp.blogspot.com/_e3szlek22RY/SGoitEVTXVI/AAAAAAAACQc/M6LX5_PDv4M/s400/lost_in_space_robot_ersatz_human_nericci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90347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334780"/>
            <a:ext cx="94434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When you think of Robots, DO you think of …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Program With FLATE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1164" y="2967335"/>
            <a:ext cx="8481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High-Tech Manufacturing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657600"/>
            <a:ext cx="21812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752600"/>
            <a:ext cx="452827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28224" y="609600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valpak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04800"/>
            <a:ext cx="4629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Valpak</a:t>
            </a:r>
            <a:endParaRPr lang="en-US" sz="3200" dirty="0"/>
          </a:p>
        </p:txBody>
      </p:sp>
    </p:spTree>
  </p:cSld>
  <p:clrMapOvr>
    <a:masterClrMapping/>
  </p:clrMapOvr>
  <p:transition spd="med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FLATE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Marilyn Barger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Orlando Science Center Updates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7854696" cy="1752600"/>
          </a:xfrm>
        </p:spPr>
        <p:txBody>
          <a:bodyPr/>
          <a:lstStyle/>
          <a:p>
            <a:r>
              <a:rPr lang="en-US" dirty="0" smtClean="0"/>
              <a:t>JoAnn Newman (CEO)</a:t>
            </a:r>
          </a:p>
          <a:p>
            <a:r>
              <a:rPr lang="en-US" dirty="0" smtClean="0"/>
              <a:t>Heather Norton</a:t>
            </a:r>
          </a:p>
          <a:p>
            <a:r>
              <a:rPr lang="en-US" dirty="0" smtClean="0"/>
              <a:t>Kellen Nixon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NAVAIR &amp; 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Seltzer &amp; Sunny Simmonds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Real</a:t>
            </a:r>
            <a:r>
              <a:rPr lang="en-US" dirty="0" smtClean="0"/>
              <a:t> Boss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21DD6-657F-42B8-8699-4CE15254680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 rot="447662">
            <a:off x="664249" y="2287952"/>
            <a:ext cx="2519465" cy="2179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Vicki Morelli</a:t>
            </a:r>
          </a:p>
        </p:txBody>
      </p:sp>
      <p:pic>
        <p:nvPicPr>
          <p:cNvPr id="6" name="Picture 2" descr="C:\Users\jbindell\Documents\My Documents\My Documents\techPATH\DSC_0094.jpg"/>
          <p:cNvPicPr>
            <a:picLocks noChangeAspect="1" noChangeArrowheads="1"/>
          </p:cNvPicPr>
          <p:nvPr/>
        </p:nvPicPr>
        <p:blipFill>
          <a:blip r:embed="rId3" cstate="print"/>
          <a:srcRect r="9003"/>
          <a:stretch>
            <a:fillRect/>
          </a:stretch>
        </p:blipFill>
        <p:spPr bwMode="auto">
          <a:xfrm rot="402311">
            <a:off x="3673299" y="1992198"/>
            <a:ext cx="4287489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 rot="340124">
            <a:off x="4256088" y="5248275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Vicki                        Jeff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6400800"/>
            <a:ext cx="3390672" cy="3693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Photo taken at Disney Program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FLVEC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Burley &amp; Michael </a:t>
            </a:r>
            <a:r>
              <a:rPr lang="en-US" dirty="0" err="1" smtClean="0"/>
              <a:t>Zaharios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Issues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</a:rPr>
              <a:t>Owen Wentworth </a:t>
            </a:r>
            <a:r>
              <a:rPr lang="en-US" dirty="0" smtClean="0"/>
              <a:t>– FHTCC &amp; Chairman of Central Florida Workforce Board.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UCF – NSF STEM GRANT for STEM TALENT EXPANSION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Metcalf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89888"/>
          </a:xfrm>
          <a:solidFill>
            <a:schemeClr val="tx2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INTERESTED IN ANY OF OUR PROGRAMS????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362200"/>
            <a:ext cx="5867400" cy="3200400"/>
          </a:xfrm>
          <a:ln w="12700"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EMAIL VICKI MORELLI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vemorelli@cfl.rr.com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EMAIL JEFF BINDELL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bindell@mail.ucf.edu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Also see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www.floridahightech.com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click on “Workforce” in menu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46330" y="2286000"/>
            <a:ext cx="58513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  <a:endParaRPr lang="en-U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 Areas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562600" cy="4389120"/>
          </a:xfrm>
        </p:spPr>
        <p:txBody>
          <a:bodyPr/>
          <a:lstStyle/>
          <a:p>
            <a:r>
              <a:rPr lang="en-US" dirty="0" smtClean="0"/>
              <a:t>What have we done recently and what are we in the process of doing?</a:t>
            </a:r>
          </a:p>
          <a:p>
            <a:r>
              <a:rPr lang="en-US" dirty="0" smtClean="0"/>
              <a:t>Special Presentations</a:t>
            </a:r>
          </a:p>
          <a:p>
            <a:r>
              <a:rPr lang="en-US" dirty="0" smtClean="0"/>
              <a:t>Discussion and New Business</a:t>
            </a:r>
          </a:p>
          <a:p>
            <a:endParaRPr lang="en-US" dirty="0" smtClean="0"/>
          </a:p>
          <a:p>
            <a:r>
              <a:rPr lang="en-US" dirty="0" smtClean="0"/>
              <a:t>Working Lunch</a:t>
            </a:r>
          </a:p>
          <a:p>
            <a:endParaRPr lang="en-US" dirty="0" smtClean="0"/>
          </a:p>
          <a:p>
            <a:r>
              <a:rPr lang="en-US" dirty="0" smtClean="0"/>
              <a:t>For dessert: the tour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062" y="5791200"/>
            <a:ext cx="8575938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 Rounded MT Bold" pitchFamily="34" charset="0"/>
              </a:rPr>
              <a:t>Speakers: the meeting must end at noon so we can stick </a:t>
            </a:r>
          </a:p>
          <a:p>
            <a:pPr algn="ctr"/>
            <a:r>
              <a:rPr lang="en-US" sz="2400" dirty="0" smtClean="0">
                <a:latin typeface="Arial Rounded MT Bold" pitchFamily="34" charset="0"/>
              </a:rPr>
              <a:t>to the tour schedule.  Please help.</a:t>
            </a:r>
            <a:endParaRPr lang="en-US" sz="24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3726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334780"/>
            <a:ext cx="4612545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MEDICAL CITY, ORLANDO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0"/>
            <a:ext cx="418674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-152400"/>
            <a:ext cx="5715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048000"/>
            <a:ext cx="449344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400" decel="100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4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FD-9146-4B7F-A467-DBB3D7E668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352800" y="304800"/>
            <a:ext cx="2362200" cy="1905000"/>
            <a:chOff x="2362203" y="3068853"/>
            <a:chExt cx="1567160" cy="995146"/>
          </a:xfrm>
        </p:grpSpPr>
        <p:sp>
          <p:nvSpPr>
            <p:cNvPr id="4" name="Rounded Rectangle 3"/>
            <p:cNvSpPr/>
            <p:nvPr/>
          </p:nvSpPr>
          <p:spPr>
            <a:xfrm>
              <a:off x="2362203" y="3068853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2391350" y="3098001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Educational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Thrust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techPATH</a:t>
              </a:r>
              <a:endParaRPr lang="en-US" sz="2400" kern="1200" dirty="0"/>
            </a:p>
          </p:txBody>
        </p:sp>
      </p:grpSp>
      <p:graphicFrame>
        <p:nvGraphicFramePr>
          <p:cNvPr id="6" name="Diagram 5"/>
          <p:cNvGraphicFramePr/>
          <p:nvPr/>
        </p:nvGraphicFramePr>
        <p:xfrm>
          <a:off x="1600200" y="2438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3352800" y="1466850"/>
            <a:ext cx="2362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Teachers</a:t>
            </a:r>
          </a:p>
          <a:p>
            <a:pPr lvl="1"/>
            <a:r>
              <a:rPr lang="en-US" dirty="0" smtClean="0"/>
              <a:t>Add to High Tech Knowledge</a:t>
            </a:r>
          </a:p>
          <a:p>
            <a:pPr lvl="1"/>
            <a:r>
              <a:rPr lang="en-US" dirty="0" smtClean="0"/>
              <a:t>Explore a real High Tech Business</a:t>
            </a:r>
          </a:p>
          <a:p>
            <a:pPr lvl="1"/>
            <a:r>
              <a:rPr lang="en-US" dirty="0" smtClean="0"/>
              <a:t>Return  to classroom tell students about what you did.</a:t>
            </a:r>
          </a:p>
          <a:p>
            <a:r>
              <a:rPr lang="en-US" dirty="0" smtClean="0"/>
              <a:t>Students</a:t>
            </a:r>
          </a:p>
          <a:p>
            <a:pPr lvl="1"/>
            <a:r>
              <a:rPr lang="en-US" dirty="0" smtClean="0"/>
              <a:t>Exposure to material related to a High Tech education.</a:t>
            </a:r>
          </a:p>
          <a:p>
            <a:pPr lvl="1"/>
            <a:r>
              <a:rPr lang="en-US" dirty="0" smtClean="0"/>
              <a:t>See the connection between STEM and the workplace, jobs and salaries.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techPATH 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program</a:t>
            </a:r>
          </a:p>
          <a:p>
            <a:r>
              <a:rPr lang="en-US" dirty="0" smtClean="0"/>
              <a:t>The food</a:t>
            </a:r>
          </a:p>
          <a:p>
            <a:r>
              <a:rPr lang="en-US" dirty="0" smtClean="0"/>
              <a:t>The speakers/demonstrators</a:t>
            </a:r>
          </a:p>
          <a:p>
            <a:r>
              <a:rPr lang="en-US" dirty="0" smtClean="0"/>
              <a:t>Transportation when 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DC17-0319-44A2-88FA-6B8C1B261B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6441" y="4495800"/>
            <a:ext cx="3997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School Cost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4495800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5698" y="4419600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$ 0.00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1027</Words>
  <Application>Microsoft Office PowerPoint</Application>
  <PresentationFormat>On-screen Show (4:3)</PresentationFormat>
  <Paragraphs>200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Flow</vt:lpstr>
      <vt:lpstr>Slide 1</vt:lpstr>
      <vt:lpstr>Slide 2</vt:lpstr>
      <vt:lpstr>Preliminaries</vt:lpstr>
      <vt:lpstr>The Real Boss</vt:lpstr>
      <vt:lpstr>Agenda Areas</vt:lpstr>
      <vt:lpstr>Slide 6</vt:lpstr>
      <vt:lpstr>Slide 7</vt:lpstr>
      <vt:lpstr>Program Goals</vt:lpstr>
      <vt:lpstr>techPATH Provides</vt:lpstr>
      <vt:lpstr>Approximately 2500 Teachers / students have participated in our programs.</vt:lpstr>
      <vt:lpstr>Program Summaries</vt:lpstr>
      <vt:lpstr>I/ITSEC – Hank Okraski, JBB</vt:lpstr>
      <vt:lpstr>Biomedical Program at Burnham Institute – April 20, 2010</vt:lpstr>
      <vt:lpstr>Biomedical Program at Burnham Institute – April 20, 2010</vt:lpstr>
      <vt:lpstr>Biomedical Program at Burnham Institute – April 20, 2010</vt:lpstr>
      <vt:lpstr>Biomedical Program at Burnham Institute – April 20, 2010</vt:lpstr>
      <vt:lpstr>Microscopy Program</vt:lpstr>
      <vt:lpstr>Microscope Program (Teachers)</vt:lpstr>
      <vt:lpstr>Slide 19</vt:lpstr>
      <vt:lpstr>Slide 20</vt:lpstr>
      <vt:lpstr>Math and physics program</vt:lpstr>
      <vt:lpstr>The Program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New Stuff.</vt:lpstr>
      <vt:lpstr>NEW Programs and Guest Reports</vt:lpstr>
      <vt:lpstr>Cyber Security Program with Valencia College</vt:lpstr>
      <vt:lpstr>Slide 33</vt:lpstr>
      <vt:lpstr>New Program With FLATE</vt:lpstr>
      <vt:lpstr>Slide 35</vt:lpstr>
      <vt:lpstr>Slide 36</vt:lpstr>
      <vt:lpstr>FLATE UPDATE</vt:lpstr>
      <vt:lpstr>Orlando Science Center Updates</vt:lpstr>
      <vt:lpstr>NAVAIR &amp; STEM</vt:lpstr>
      <vt:lpstr>FLVEC</vt:lpstr>
      <vt:lpstr>Workforce Issues</vt:lpstr>
      <vt:lpstr>UCF – NSF STEM GRANT for STEM TALENT EXPANSION</vt:lpstr>
      <vt:lpstr>INTERESTED IN ANY OF OUR PROGRAMS????</vt:lpstr>
      <vt:lpstr>Slide 44</vt:lpstr>
    </vt:vector>
  </TitlesOfParts>
  <Company>College of Sciences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jbindell</dc:creator>
  <cp:lastModifiedBy>jbindell</cp:lastModifiedBy>
  <cp:revision>32</cp:revision>
  <dcterms:created xsi:type="dcterms:W3CDTF">2010-09-18T19:54:54Z</dcterms:created>
  <dcterms:modified xsi:type="dcterms:W3CDTF">2010-09-20T21:11:48Z</dcterms:modified>
</cp:coreProperties>
</file>