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64" r:id="rId2"/>
  </p:sldMasterIdLst>
  <p:notesMasterIdLst>
    <p:notesMasterId r:id="rId69"/>
  </p:notesMasterIdLst>
  <p:handoutMasterIdLst>
    <p:handoutMasterId r:id="rId70"/>
  </p:handoutMasterIdLst>
  <p:sldIdLst>
    <p:sldId id="307" r:id="rId3"/>
    <p:sldId id="304" r:id="rId4"/>
    <p:sldId id="306" r:id="rId5"/>
    <p:sldId id="308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68" r:id="rId16"/>
    <p:sldId id="369" r:id="rId17"/>
    <p:sldId id="310" r:id="rId18"/>
    <p:sldId id="311" r:id="rId19"/>
    <p:sldId id="339" r:id="rId20"/>
    <p:sldId id="325" r:id="rId21"/>
    <p:sldId id="371" r:id="rId22"/>
    <p:sldId id="373" r:id="rId23"/>
    <p:sldId id="375" r:id="rId24"/>
    <p:sldId id="372" r:id="rId25"/>
    <p:sldId id="370" r:id="rId26"/>
    <p:sldId id="333" r:id="rId27"/>
    <p:sldId id="335" r:id="rId28"/>
    <p:sldId id="336" r:id="rId29"/>
    <p:sldId id="321" r:id="rId30"/>
    <p:sldId id="326" r:id="rId31"/>
    <p:sldId id="331" r:id="rId32"/>
    <p:sldId id="329" r:id="rId33"/>
    <p:sldId id="322" r:id="rId34"/>
    <p:sldId id="332" r:id="rId35"/>
    <p:sldId id="330" r:id="rId36"/>
    <p:sldId id="334" r:id="rId37"/>
    <p:sldId id="337" r:id="rId38"/>
    <p:sldId id="376" r:id="rId39"/>
    <p:sldId id="338" r:id="rId40"/>
    <p:sldId id="340" r:id="rId41"/>
    <p:sldId id="342" r:id="rId42"/>
    <p:sldId id="343" r:id="rId43"/>
    <p:sldId id="341" r:id="rId44"/>
    <p:sldId id="344" r:id="rId45"/>
    <p:sldId id="345" r:id="rId46"/>
    <p:sldId id="346" r:id="rId47"/>
    <p:sldId id="347" r:id="rId48"/>
    <p:sldId id="348" r:id="rId49"/>
    <p:sldId id="349" r:id="rId50"/>
    <p:sldId id="350" r:id="rId51"/>
    <p:sldId id="351" r:id="rId52"/>
    <p:sldId id="352" r:id="rId53"/>
    <p:sldId id="353" r:id="rId54"/>
    <p:sldId id="354" r:id="rId55"/>
    <p:sldId id="355" r:id="rId56"/>
    <p:sldId id="356" r:id="rId57"/>
    <p:sldId id="357" r:id="rId58"/>
    <p:sldId id="358" r:id="rId59"/>
    <p:sldId id="359" r:id="rId60"/>
    <p:sldId id="366" r:id="rId61"/>
    <p:sldId id="365" r:id="rId62"/>
    <p:sldId id="367" r:id="rId63"/>
    <p:sldId id="360" r:id="rId64"/>
    <p:sldId id="361" r:id="rId65"/>
    <p:sldId id="362" r:id="rId66"/>
    <p:sldId id="363" r:id="rId67"/>
    <p:sldId id="364" r:id="rId68"/>
  </p:sldIdLst>
  <p:sldSz cx="9144000" cy="6858000" type="letter"/>
  <p:notesSz cx="6934200" cy="9220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laydo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8D3B"/>
    <a:srgbClr val="F9F400"/>
    <a:srgbClr val="35297D"/>
    <a:srgbClr val="5CAA6A"/>
    <a:srgbClr val="0000FF"/>
    <a:srgbClr val="0066FF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80" autoAdjust="0"/>
    <p:restoredTop sz="98063" autoAdjust="0"/>
  </p:normalViewPr>
  <p:slideViewPr>
    <p:cSldViewPr>
      <p:cViewPr>
        <p:scale>
          <a:sx n="60" d="100"/>
          <a:sy n="60" d="100"/>
        </p:scale>
        <p:origin x="-114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5574"/>
    </p:cViewPr>
  </p:sorterViewPr>
  <p:notesViewPr>
    <p:cSldViewPr>
      <p:cViewPr varScale="1">
        <p:scale>
          <a:sx n="82" d="100"/>
          <a:sy n="82" d="100"/>
        </p:scale>
        <p:origin x="-1374" y="-96"/>
      </p:cViewPr>
      <p:guideLst>
        <p:guide orient="horz" pos="2904"/>
        <p:guide pos="218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99B7DE-35E3-4A68-A78B-87F21E48EBFF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8DADD0-9689-42C6-98A2-53D0C2EA78A1}">
      <dgm:prSet phldrT="[Text]"/>
      <dgm:spPr/>
      <dgm:t>
        <a:bodyPr/>
        <a:lstStyle/>
        <a:p>
          <a:r>
            <a:rPr lang="en-US" dirty="0" smtClean="0"/>
            <a:t>Computer</a:t>
          </a:r>
        </a:p>
        <a:p>
          <a:r>
            <a:rPr lang="en-US" dirty="0" smtClean="0"/>
            <a:t>Remote or Resident</a:t>
          </a:r>
          <a:endParaRPr lang="en-US" dirty="0"/>
        </a:p>
      </dgm:t>
    </dgm:pt>
    <dgm:pt modelId="{D74EEEAE-994A-4D25-988F-084E28CC6AD8}" type="parTrans" cxnId="{340A0E53-A5E8-42E9-B766-61B95756EE8E}">
      <dgm:prSet/>
      <dgm:spPr/>
      <dgm:t>
        <a:bodyPr/>
        <a:lstStyle/>
        <a:p>
          <a:endParaRPr lang="en-US"/>
        </a:p>
      </dgm:t>
    </dgm:pt>
    <dgm:pt modelId="{DC3C0219-4BAD-4DD2-A284-E7309264E9F6}" type="sibTrans" cxnId="{340A0E53-A5E8-42E9-B766-61B95756EE8E}">
      <dgm:prSet/>
      <dgm:spPr/>
      <dgm:t>
        <a:bodyPr/>
        <a:lstStyle/>
        <a:p>
          <a:endParaRPr lang="en-US"/>
        </a:p>
      </dgm:t>
    </dgm:pt>
    <dgm:pt modelId="{EF233D6C-45D6-4EA9-A648-B070D166C9AC}">
      <dgm:prSet phldrT="[Text]"/>
      <dgm:spPr/>
      <dgm:t>
        <a:bodyPr/>
        <a:lstStyle/>
        <a:p>
          <a:r>
            <a:rPr lang="en-US" dirty="0" smtClean="0"/>
            <a:t>Human - Remote</a:t>
          </a:r>
          <a:endParaRPr lang="en-US" dirty="0"/>
        </a:p>
      </dgm:t>
    </dgm:pt>
    <dgm:pt modelId="{51D3CBBC-3818-405B-8092-BB4F10B72C9C}" type="parTrans" cxnId="{A0F8B719-D155-4E1E-BA32-474BC0B8EB23}">
      <dgm:prSet/>
      <dgm:spPr/>
      <dgm:t>
        <a:bodyPr/>
        <a:lstStyle/>
        <a:p>
          <a:endParaRPr lang="en-US"/>
        </a:p>
      </dgm:t>
    </dgm:pt>
    <dgm:pt modelId="{18947351-68D6-4536-81EA-4FD88FDC11B4}" type="sibTrans" cxnId="{A0F8B719-D155-4E1E-BA32-474BC0B8EB23}">
      <dgm:prSet/>
      <dgm:spPr/>
      <dgm:t>
        <a:bodyPr/>
        <a:lstStyle/>
        <a:p>
          <a:endParaRPr lang="en-US"/>
        </a:p>
      </dgm:t>
    </dgm:pt>
    <dgm:pt modelId="{8D7099FA-C146-467E-A6EA-7204E9F3AC40}">
      <dgm:prSet phldrT="[Text]"/>
      <dgm:spPr/>
      <dgm:t>
        <a:bodyPr/>
        <a:lstStyle/>
        <a:p>
          <a:r>
            <a:rPr lang="en-US" dirty="0" smtClean="0"/>
            <a:t>Sensors</a:t>
          </a:r>
        </a:p>
        <a:p>
          <a:r>
            <a:rPr lang="en-US" dirty="0" smtClean="0"/>
            <a:t>with above</a:t>
          </a:r>
          <a:endParaRPr lang="en-US" dirty="0"/>
        </a:p>
      </dgm:t>
    </dgm:pt>
    <dgm:pt modelId="{DEF1D862-F064-4CB8-B099-0F1AD9141D82}" type="parTrans" cxnId="{62ABC8F9-995F-4E32-872E-7C8F7C4BF643}">
      <dgm:prSet/>
      <dgm:spPr/>
      <dgm:t>
        <a:bodyPr/>
        <a:lstStyle/>
        <a:p>
          <a:endParaRPr lang="en-US"/>
        </a:p>
      </dgm:t>
    </dgm:pt>
    <dgm:pt modelId="{572FE382-2A25-4CFB-91F6-4D40C8F9E8AC}" type="sibTrans" cxnId="{62ABC8F9-995F-4E32-872E-7C8F7C4BF643}">
      <dgm:prSet/>
      <dgm:spPr/>
      <dgm:t>
        <a:bodyPr/>
        <a:lstStyle/>
        <a:p>
          <a:endParaRPr lang="en-US"/>
        </a:p>
      </dgm:t>
    </dgm:pt>
    <dgm:pt modelId="{296BA99F-7F5E-4205-AAF5-D83C6438AFAA}" type="pres">
      <dgm:prSet presAssocID="{D899B7DE-35E3-4A68-A78B-87F21E48EBF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40351A-0C5C-415B-BA99-D4891BD93B3F}" type="pres">
      <dgm:prSet presAssocID="{E08DADD0-9689-42C6-98A2-53D0C2EA78A1}" presName="circle1" presStyleLbl="node1" presStyleIdx="0" presStyleCnt="3"/>
      <dgm:spPr/>
    </dgm:pt>
    <dgm:pt modelId="{F57F73D1-EEFB-4185-B156-C03A5FFA7883}" type="pres">
      <dgm:prSet presAssocID="{E08DADD0-9689-42C6-98A2-53D0C2EA78A1}" presName="space" presStyleCnt="0"/>
      <dgm:spPr/>
    </dgm:pt>
    <dgm:pt modelId="{0E0F918B-ACD9-44A1-BA31-A6C46890E32E}" type="pres">
      <dgm:prSet presAssocID="{E08DADD0-9689-42C6-98A2-53D0C2EA78A1}" presName="rect1" presStyleLbl="alignAcc1" presStyleIdx="0" presStyleCnt="3"/>
      <dgm:spPr/>
      <dgm:t>
        <a:bodyPr/>
        <a:lstStyle/>
        <a:p>
          <a:endParaRPr lang="en-US"/>
        </a:p>
      </dgm:t>
    </dgm:pt>
    <dgm:pt modelId="{38236321-B954-409F-99B3-2283FF917147}" type="pres">
      <dgm:prSet presAssocID="{EF233D6C-45D6-4EA9-A648-B070D166C9AC}" presName="vertSpace2" presStyleLbl="node1" presStyleIdx="0" presStyleCnt="3"/>
      <dgm:spPr/>
    </dgm:pt>
    <dgm:pt modelId="{50B263FD-926E-4CC0-BF3B-724C95494056}" type="pres">
      <dgm:prSet presAssocID="{EF233D6C-45D6-4EA9-A648-B070D166C9AC}" presName="circle2" presStyleLbl="node1" presStyleIdx="1" presStyleCnt="3"/>
      <dgm:spPr/>
    </dgm:pt>
    <dgm:pt modelId="{F776E130-E4EC-45FA-9519-552CC4AFBAE5}" type="pres">
      <dgm:prSet presAssocID="{EF233D6C-45D6-4EA9-A648-B070D166C9AC}" presName="rect2" presStyleLbl="alignAcc1" presStyleIdx="1" presStyleCnt="3" custLinFactNeighborX="0" custLinFactNeighborY="4615"/>
      <dgm:spPr/>
      <dgm:t>
        <a:bodyPr/>
        <a:lstStyle/>
        <a:p>
          <a:endParaRPr lang="en-US"/>
        </a:p>
      </dgm:t>
    </dgm:pt>
    <dgm:pt modelId="{67EE11C1-3E27-4EB7-8180-81E1ED2201E7}" type="pres">
      <dgm:prSet presAssocID="{8D7099FA-C146-467E-A6EA-7204E9F3AC40}" presName="vertSpace3" presStyleLbl="node1" presStyleIdx="1" presStyleCnt="3"/>
      <dgm:spPr/>
    </dgm:pt>
    <dgm:pt modelId="{FC2287D8-D64A-4078-A8B3-A55507103022}" type="pres">
      <dgm:prSet presAssocID="{8D7099FA-C146-467E-A6EA-7204E9F3AC40}" presName="circle3" presStyleLbl="node1" presStyleIdx="2" presStyleCnt="3"/>
      <dgm:spPr/>
    </dgm:pt>
    <dgm:pt modelId="{63753E0A-FDB4-448D-BC8B-E0130C4D5B18}" type="pres">
      <dgm:prSet presAssocID="{8D7099FA-C146-467E-A6EA-7204E9F3AC40}" presName="rect3" presStyleLbl="alignAcc1" presStyleIdx="2" presStyleCnt="3"/>
      <dgm:spPr/>
      <dgm:t>
        <a:bodyPr/>
        <a:lstStyle/>
        <a:p>
          <a:endParaRPr lang="en-US"/>
        </a:p>
      </dgm:t>
    </dgm:pt>
    <dgm:pt modelId="{26915469-DC0E-4604-9D9E-7DB453245EBE}" type="pres">
      <dgm:prSet presAssocID="{E08DADD0-9689-42C6-98A2-53D0C2EA78A1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F11D30-CAAE-4CDE-9FE2-7D6904255518}" type="pres">
      <dgm:prSet presAssocID="{EF233D6C-45D6-4EA9-A648-B070D166C9AC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42EE5C-161B-4014-9875-1F3F7EC9EC69}" type="pres">
      <dgm:prSet presAssocID="{8D7099FA-C146-467E-A6EA-7204E9F3AC40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472EA0-5098-4DBD-9471-2648AA68AF3F}" type="presOf" srcId="{EF233D6C-45D6-4EA9-A648-B070D166C9AC}" destId="{9CF11D30-CAAE-4CDE-9FE2-7D6904255518}" srcOrd="1" destOrd="0" presId="urn:microsoft.com/office/officeart/2005/8/layout/target3"/>
    <dgm:cxn modelId="{340A0E53-A5E8-42E9-B766-61B95756EE8E}" srcId="{D899B7DE-35E3-4A68-A78B-87F21E48EBFF}" destId="{E08DADD0-9689-42C6-98A2-53D0C2EA78A1}" srcOrd="0" destOrd="0" parTransId="{D74EEEAE-994A-4D25-988F-084E28CC6AD8}" sibTransId="{DC3C0219-4BAD-4DD2-A284-E7309264E9F6}"/>
    <dgm:cxn modelId="{FD2B096A-177D-49E5-B740-35844891F408}" type="presOf" srcId="{E08DADD0-9689-42C6-98A2-53D0C2EA78A1}" destId="{0E0F918B-ACD9-44A1-BA31-A6C46890E32E}" srcOrd="0" destOrd="0" presId="urn:microsoft.com/office/officeart/2005/8/layout/target3"/>
    <dgm:cxn modelId="{82CC053B-52D0-4676-B34B-AC7AC0F86E8A}" type="presOf" srcId="{E08DADD0-9689-42C6-98A2-53D0C2EA78A1}" destId="{26915469-DC0E-4604-9D9E-7DB453245EBE}" srcOrd="1" destOrd="0" presId="urn:microsoft.com/office/officeart/2005/8/layout/target3"/>
    <dgm:cxn modelId="{83C41061-2427-49A9-9532-57CB0AA5BBED}" type="presOf" srcId="{8D7099FA-C146-467E-A6EA-7204E9F3AC40}" destId="{63753E0A-FDB4-448D-BC8B-E0130C4D5B18}" srcOrd="0" destOrd="0" presId="urn:microsoft.com/office/officeart/2005/8/layout/target3"/>
    <dgm:cxn modelId="{A0F8B719-D155-4E1E-BA32-474BC0B8EB23}" srcId="{D899B7DE-35E3-4A68-A78B-87F21E48EBFF}" destId="{EF233D6C-45D6-4EA9-A648-B070D166C9AC}" srcOrd="1" destOrd="0" parTransId="{51D3CBBC-3818-405B-8092-BB4F10B72C9C}" sibTransId="{18947351-68D6-4536-81EA-4FD88FDC11B4}"/>
    <dgm:cxn modelId="{62ABC8F9-995F-4E32-872E-7C8F7C4BF643}" srcId="{D899B7DE-35E3-4A68-A78B-87F21E48EBFF}" destId="{8D7099FA-C146-467E-A6EA-7204E9F3AC40}" srcOrd="2" destOrd="0" parTransId="{DEF1D862-F064-4CB8-B099-0F1AD9141D82}" sibTransId="{572FE382-2A25-4CFB-91F6-4D40C8F9E8AC}"/>
    <dgm:cxn modelId="{2E04F78C-6A00-4303-A036-C4B9A0F706FF}" type="presOf" srcId="{EF233D6C-45D6-4EA9-A648-B070D166C9AC}" destId="{F776E130-E4EC-45FA-9519-552CC4AFBAE5}" srcOrd="0" destOrd="0" presId="urn:microsoft.com/office/officeart/2005/8/layout/target3"/>
    <dgm:cxn modelId="{1B33E40C-F0DC-4A63-86E3-B8049E131766}" type="presOf" srcId="{8D7099FA-C146-467E-A6EA-7204E9F3AC40}" destId="{1642EE5C-161B-4014-9875-1F3F7EC9EC69}" srcOrd="1" destOrd="0" presId="urn:microsoft.com/office/officeart/2005/8/layout/target3"/>
    <dgm:cxn modelId="{B08D18E7-B5B7-41F9-B817-203CB9E7977D}" type="presOf" srcId="{D899B7DE-35E3-4A68-A78B-87F21E48EBFF}" destId="{296BA99F-7F5E-4205-AAF5-D83C6438AFAA}" srcOrd="0" destOrd="0" presId="urn:microsoft.com/office/officeart/2005/8/layout/target3"/>
    <dgm:cxn modelId="{C4776F05-4F8C-466A-9A77-D114188DC757}" type="presParOf" srcId="{296BA99F-7F5E-4205-AAF5-D83C6438AFAA}" destId="{6640351A-0C5C-415B-BA99-D4891BD93B3F}" srcOrd="0" destOrd="0" presId="urn:microsoft.com/office/officeart/2005/8/layout/target3"/>
    <dgm:cxn modelId="{CEEC0452-1F11-4ECC-A1FA-B44A69734DB4}" type="presParOf" srcId="{296BA99F-7F5E-4205-AAF5-D83C6438AFAA}" destId="{F57F73D1-EEFB-4185-B156-C03A5FFA7883}" srcOrd="1" destOrd="0" presId="urn:microsoft.com/office/officeart/2005/8/layout/target3"/>
    <dgm:cxn modelId="{7AF8560F-7C01-40DA-8BA9-FE2D7DBFDED6}" type="presParOf" srcId="{296BA99F-7F5E-4205-AAF5-D83C6438AFAA}" destId="{0E0F918B-ACD9-44A1-BA31-A6C46890E32E}" srcOrd="2" destOrd="0" presId="urn:microsoft.com/office/officeart/2005/8/layout/target3"/>
    <dgm:cxn modelId="{1A91826E-7C88-4767-8F5A-300D4FED2DAC}" type="presParOf" srcId="{296BA99F-7F5E-4205-AAF5-D83C6438AFAA}" destId="{38236321-B954-409F-99B3-2283FF917147}" srcOrd="3" destOrd="0" presId="urn:microsoft.com/office/officeart/2005/8/layout/target3"/>
    <dgm:cxn modelId="{E5563DDA-D00E-4905-AF73-CE3D95ADCA46}" type="presParOf" srcId="{296BA99F-7F5E-4205-AAF5-D83C6438AFAA}" destId="{50B263FD-926E-4CC0-BF3B-724C95494056}" srcOrd="4" destOrd="0" presId="urn:microsoft.com/office/officeart/2005/8/layout/target3"/>
    <dgm:cxn modelId="{05C8E2DF-F240-4309-94BB-7E9B9D1F951E}" type="presParOf" srcId="{296BA99F-7F5E-4205-AAF5-D83C6438AFAA}" destId="{F776E130-E4EC-45FA-9519-552CC4AFBAE5}" srcOrd="5" destOrd="0" presId="urn:microsoft.com/office/officeart/2005/8/layout/target3"/>
    <dgm:cxn modelId="{D9DAD83A-975C-4C9F-8111-2D06853765A9}" type="presParOf" srcId="{296BA99F-7F5E-4205-AAF5-D83C6438AFAA}" destId="{67EE11C1-3E27-4EB7-8180-81E1ED2201E7}" srcOrd="6" destOrd="0" presId="urn:microsoft.com/office/officeart/2005/8/layout/target3"/>
    <dgm:cxn modelId="{12B0C3E1-F14F-4B0F-8D35-DF4B8809C75F}" type="presParOf" srcId="{296BA99F-7F5E-4205-AAF5-D83C6438AFAA}" destId="{FC2287D8-D64A-4078-A8B3-A55507103022}" srcOrd="7" destOrd="0" presId="urn:microsoft.com/office/officeart/2005/8/layout/target3"/>
    <dgm:cxn modelId="{2543D9C0-0EF6-4F88-8863-E0698E290F23}" type="presParOf" srcId="{296BA99F-7F5E-4205-AAF5-D83C6438AFAA}" destId="{63753E0A-FDB4-448D-BC8B-E0130C4D5B18}" srcOrd="8" destOrd="0" presId="urn:microsoft.com/office/officeart/2005/8/layout/target3"/>
    <dgm:cxn modelId="{E2D4BA50-BA7C-43FB-9430-A9D6170ADF4B}" type="presParOf" srcId="{296BA99F-7F5E-4205-AAF5-D83C6438AFAA}" destId="{26915469-DC0E-4604-9D9E-7DB453245EBE}" srcOrd="9" destOrd="0" presId="urn:microsoft.com/office/officeart/2005/8/layout/target3"/>
    <dgm:cxn modelId="{6551A3C1-2ED4-4002-8F40-DF2821DEA044}" type="presParOf" srcId="{296BA99F-7F5E-4205-AAF5-D83C6438AFAA}" destId="{9CF11D30-CAAE-4CDE-9FE2-7D6904255518}" srcOrd="10" destOrd="0" presId="urn:microsoft.com/office/officeart/2005/8/layout/target3"/>
    <dgm:cxn modelId="{014EE680-3519-424F-9788-67CE038C05A4}" type="presParOf" srcId="{296BA99F-7F5E-4205-AAF5-D83C6438AFAA}" destId="{1642EE5C-161B-4014-9875-1F3F7EC9EC69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3DA6AA-4886-4FBC-94C8-9FFA7029FD8D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5DA15728-C496-45D8-BBDC-ED608CEDCA7E}">
      <dgm:prSet phldrT="[Text]" custT="1"/>
      <dgm:spPr/>
      <dgm:t>
        <a:bodyPr/>
        <a:lstStyle/>
        <a:p>
          <a:r>
            <a:rPr lang="en-US" sz="2000" dirty="0" smtClean="0"/>
            <a:t>Human</a:t>
          </a:r>
        </a:p>
        <a:p>
          <a:r>
            <a:rPr lang="en-US" sz="1800" dirty="0" smtClean="0"/>
            <a:t>Programmer</a:t>
          </a:r>
          <a:endParaRPr lang="en-US" sz="2000" dirty="0"/>
        </a:p>
      </dgm:t>
    </dgm:pt>
    <dgm:pt modelId="{0B2E33F8-3BF6-4782-BA5E-0AE8CDAEB7FF}" type="parTrans" cxnId="{E7F2668A-57A3-4DCD-8BC7-8516C2AF5F88}">
      <dgm:prSet/>
      <dgm:spPr/>
      <dgm:t>
        <a:bodyPr/>
        <a:lstStyle/>
        <a:p>
          <a:endParaRPr lang="en-US" sz="1800"/>
        </a:p>
      </dgm:t>
    </dgm:pt>
    <dgm:pt modelId="{99B88618-4168-4DAF-8B13-8014A729F281}" type="sibTrans" cxnId="{E7F2668A-57A3-4DCD-8BC7-8516C2AF5F88}">
      <dgm:prSet/>
      <dgm:spPr/>
      <dgm:t>
        <a:bodyPr/>
        <a:lstStyle/>
        <a:p>
          <a:endParaRPr lang="en-US" sz="1800"/>
        </a:p>
      </dgm:t>
    </dgm:pt>
    <dgm:pt modelId="{93924ACF-4944-4A78-9C6D-B7C7BAD07956}" type="pres">
      <dgm:prSet presAssocID="{ED3DA6AA-4886-4FBC-94C8-9FFA7029FD8D}" presName="Name0" presStyleCnt="0">
        <dgm:presLayoutVars>
          <dgm:dir/>
          <dgm:animLvl val="lvl"/>
          <dgm:resizeHandles val="exact"/>
        </dgm:presLayoutVars>
      </dgm:prSet>
      <dgm:spPr/>
    </dgm:pt>
    <dgm:pt modelId="{9A80A107-87B3-4203-BC92-67F6AD867703}" type="pres">
      <dgm:prSet presAssocID="{ED3DA6AA-4886-4FBC-94C8-9FFA7029FD8D}" presName="dummy" presStyleCnt="0"/>
      <dgm:spPr/>
    </dgm:pt>
    <dgm:pt modelId="{621CC176-8CE3-4EF3-A03C-66F6E1484E30}" type="pres">
      <dgm:prSet presAssocID="{ED3DA6AA-4886-4FBC-94C8-9FFA7029FD8D}" presName="linH" presStyleCnt="0"/>
      <dgm:spPr/>
    </dgm:pt>
    <dgm:pt modelId="{1DF6BC2F-8503-44B9-ACDE-78A0F964B427}" type="pres">
      <dgm:prSet presAssocID="{ED3DA6AA-4886-4FBC-94C8-9FFA7029FD8D}" presName="padding1" presStyleCnt="0"/>
      <dgm:spPr/>
    </dgm:pt>
    <dgm:pt modelId="{0577E3D0-9ED0-4D79-B01D-A2F7BB016FFC}" type="pres">
      <dgm:prSet presAssocID="{5DA15728-C496-45D8-BBDC-ED608CEDCA7E}" presName="linV" presStyleCnt="0"/>
      <dgm:spPr/>
    </dgm:pt>
    <dgm:pt modelId="{8D61F86A-BA9D-4785-AC6B-27F561A9CCD4}" type="pres">
      <dgm:prSet presAssocID="{5DA15728-C496-45D8-BBDC-ED608CEDCA7E}" presName="spVertical1" presStyleCnt="0"/>
      <dgm:spPr/>
    </dgm:pt>
    <dgm:pt modelId="{5C24886A-65CC-4CD3-BE9A-AE01554D3F6F}" type="pres">
      <dgm:prSet presAssocID="{5DA15728-C496-45D8-BBDC-ED608CEDCA7E}" presName="parTx" presStyleLbl="revTx" presStyleIdx="0" presStyleCnt="1" custScaleX="511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65006C-58D5-4566-AE5F-EDBA4E6A88F6}" type="pres">
      <dgm:prSet presAssocID="{5DA15728-C496-45D8-BBDC-ED608CEDCA7E}" presName="spVertical2" presStyleCnt="0"/>
      <dgm:spPr/>
    </dgm:pt>
    <dgm:pt modelId="{E5AC882F-7BBB-46C7-A5B6-7C92813DE2BC}" type="pres">
      <dgm:prSet presAssocID="{5DA15728-C496-45D8-BBDC-ED608CEDCA7E}" presName="spVertical3" presStyleCnt="0"/>
      <dgm:spPr/>
    </dgm:pt>
    <dgm:pt modelId="{4B76A23A-4D8B-4854-8DF6-515EA3603CAB}" type="pres">
      <dgm:prSet presAssocID="{ED3DA6AA-4886-4FBC-94C8-9FFA7029FD8D}" presName="padding2" presStyleCnt="0"/>
      <dgm:spPr/>
    </dgm:pt>
    <dgm:pt modelId="{8911D32B-EB97-427C-B342-7DAD4831DB5B}" type="pres">
      <dgm:prSet presAssocID="{ED3DA6AA-4886-4FBC-94C8-9FFA7029FD8D}" presName="negArrow" presStyleCnt="0"/>
      <dgm:spPr/>
    </dgm:pt>
    <dgm:pt modelId="{9A8D0BC0-65DB-45A6-9683-156FB758C79C}" type="pres">
      <dgm:prSet presAssocID="{ED3DA6AA-4886-4FBC-94C8-9FFA7029FD8D}" presName="backgroundArrow" presStyleLbl="node1" presStyleIdx="0" presStyleCnt="1" custLinFactNeighborX="-6818" custLinFactNeighborY="2310"/>
      <dgm:spPr/>
    </dgm:pt>
  </dgm:ptLst>
  <dgm:cxnLst>
    <dgm:cxn modelId="{E7F2668A-57A3-4DCD-8BC7-8516C2AF5F88}" srcId="{ED3DA6AA-4886-4FBC-94C8-9FFA7029FD8D}" destId="{5DA15728-C496-45D8-BBDC-ED608CEDCA7E}" srcOrd="0" destOrd="0" parTransId="{0B2E33F8-3BF6-4782-BA5E-0AE8CDAEB7FF}" sibTransId="{99B88618-4168-4DAF-8B13-8014A729F281}"/>
    <dgm:cxn modelId="{D012C2A0-33F1-4767-A72D-0B59CCDCAE62}" type="presOf" srcId="{5DA15728-C496-45D8-BBDC-ED608CEDCA7E}" destId="{5C24886A-65CC-4CD3-BE9A-AE01554D3F6F}" srcOrd="0" destOrd="0" presId="urn:microsoft.com/office/officeart/2005/8/layout/hProcess3"/>
    <dgm:cxn modelId="{872B67CA-47C6-46EA-80DB-DF33C8D030DF}" type="presOf" srcId="{ED3DA6AA-4886-4FBC-94C8-9FFA7029FD8D}" destId="{93924ACF-4944-4A78-9C6D-B7C7BAD07956}" srcOrd="0" destOrd="0" presId="urn:microsoft.com/office/officeart/2005/8/layout/hProcess3"/>
    <dgm:cxn modelId="{C3EA284A-F375-441B-9645-AC78A08C0186}" type="presParOf" srcId="{93924ACF-4944-4A78-9C6D-B7C7BAD07956}" destId="{9A80A107-87B3-4203-BC92-67F6AD867703}" srcOrd="0" destOrd="0" presId="urn:microsoft.com/office/officeart/2005/8/layout/hProcess3"/>
    <dgm:cxn modelId="{223DC21B-7BA9-4CF0-AD99-C62F2377A341}" type="presParOf" srcId="{93924ACF-4944-4A78-9C6D-B7C7BAD07956}" destId="{621CC176-8CE3-4EF3-A03C-66F6E1484E30}" srcOrd="1" destOrd="0" presId="urn:microsoft.com/office/officeart/2005/8/layout/hProcess3"/>
    <dgm:cxn modelId="{7425533D-B986-4287-94B2-589DC800D53F}" type="presParOf" srcId="{621CC176-8CE3-4EF3-A03C-66F6E1484E30}" destId="{1DF6BC2F-8503-44B9-ACDE-78A0F964B427}" srcOrd="0" destOrd="0" presId="urn:microsoft.com/office/officeart/2005/8/layout/hProcess3"/>
    <dgm:cxn modelId="{D076361C-DDC4-4C01-B2BC-6D7B18671A0A}" type="presParOf" srcId="{621CC176-8CE3-4EF3-A03C-66F6E1484E30}" destId="{0577E3D0-9ED0-4D79-B01D-A2F7BB016FFC}" srcOrd="1" destOrd="0" presId="urn:microsoft.com/office/officeart/2005/8/layout/hProcess3"/>
    <dgm:cxn modelId="{55F7D51E-445C-461B-8F64-D6858809DA90}" type="presParOf" srcId="{0577E3D0-9ED0-4D79-B01D-A2F7BB016FFC}" destId="{8D61F86A-BA9D-4785-AC6B-27F561A9CCD4}" srcOrd="0" destOrd="0" presId="urn:microsoft.com/office/officeart/2005/8/layout/hProcess3"/>
    <dgm:cxn modelId="{1BB92DA8-36B1-43CC-8F73-0C3286EB19BC}" type="presParOf" srcId="{0577E3D0-9ED0-4D79-B01D-A2F7BB016FFC}" destId="{5C24886A-65CC-4CD3-BE9A-AE01554D3F6F}" srcOrd="1" destOrd="0" presId="urn:microsoft.com/office/officeart/2005/8/layout/hProcess3"/>
    <dgm:cxn modelId="{5AEF3275-3B30-4752-BCAF-E82EA663E101}" type="presParOf" srcId="{0577E3D0-9ED0-4D79-B01D-A2F7BB016FFC}" destId="{1465006C-58D5-4566-AE5F-EDBA4E6A88F6}" srcOrd="2" destOrd="0" presId="urn:microsoft.com/office/officeart/2005/8/layout/hProcess3"/>
    <dgm:cxn modelId="{4E58782E-5E14-43BE-BA73-03E3FA0933E0}" type="presParOf" srcId="{0577E3D0-9ED0-4D79-B01D-A2F7BB016FFC}" destId="{E5AC882F-7BBB-46C7-A5B6-7C92813DE2BC}" srcOrd="3" destOrd="0" presId="urn:microsoft.com/office/officeart/2005/8/layout/hProcess3"/>
    <dgm:cxn modelId="{22B9B5E9-22C5-4AD8-8C5D-A2EB8F23C16F}" type="presParOf" srcId="{621CC176-8CE3-4EF3-A03C-66F6E1484E30}" destId="{4B76A23A-4D8B-4854-8DF6-515EA3603CAB}" srcOrd="2" destOrd="0" presId="urn:microsoft.com/office/officeart/2005/8/layout/hProcess3"/>
    <dgm:cxn modelId="{A8618B1F-9658-488A-895C-A4D637ED1A4B}" type="presParOf" srcId="{621CC176-8CE3-4EF3-A03C-66F6E1484E30}" destId="{8911D32B-EB97-427C-B342-7DAD4831DB5B}" srcOrd="3" destOrd="0" presId="urn:microsoft.com/office/officeart/2005/8/layout/hProcess3"/>
    <dgm:cxn modelId="{F1C13D5C-08C2-45B7-B2DC-D096B79335C8}" type="presParOf" srcId="{621CC176-8CE3-4EF3-A03C-66F6E1484E30}" destId="{9A8D0BC0-65DB-45A6-9683-156FB758C79C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80D091-F526-4A52-9F39-98FFFC127D18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80962B-C287-4860-BD27-3582A77B66F1}">
      <dgm:prSet phldrT="[Text]" phldr="1"/>
      <dgm:spPr/>
      <dgm:t>
        <a:bodyPr/>
        <a:lstStyle/>
        <a:p>
          <a:endParaRPr lang="en-US" dirty="0"/>
        </a:p>
      </dgm:t>
    </dgm:pt>
    <dgm:pt modelId="{90363C1E-E4CD-4146-9E7E-79FC4424B306}" type="parTrans" cxnId="{4062FD8A-BD6E-4D39-969D-DF4BDE445DBF}">
      <dgm:prSet/>
      <dgm:spPr/>
      <dgm:t>
        <a:bodyPr/>
        <a:lstStyle/>
        <a:p>
          <a:endParaRPr lang="en-US"/>
        </a:p>
      </dgm:t>
    </dgm:pt>
    <dgm:pt modelId="{F9ABA1C5-FC21-4ED5-BF9B-C860D40A2A13}" type="sibTrans" cxnId="{4062FD8A-BD6E-4D39-969D-DF4BDE445DBF}">
      <dgm:prSet/>
      <dgm:spPr/>
      <dgm:t>
        <a:bodyPr/>
        <a:lstStyle/>
        <a:p>
          <a:endParaRPr lang="en-US"/>
        </a:p>
      </dgm:t>
    </dgm:pt>
    <dgm:pt modelId="{644E7ABB-4284-4B75-9D82-37D6F8F90DD4}">
      <dgm:prSet phldrT="[Text]"/>
      <dgm:spPr/>
      <dgm:t>
        <a:bodyPr/>
        <a:lstStyle/>
        <a:p>
          <a:r>
            <a:rPr lang="en-US" dirty="0" smtClean="0"/>
            <a:t>Physics</a:t>
          </a:r>
          <a:endParaRPr lang="en-US" dirty="0"/>
        </a:p>
      </dgm:t>
    </dgm:pt>
    <dgm:pt modelId="{1C18DF80-B2EA-431B-BF09-A2D0DEA77447}" type="parTrans" cxnId="{0A08729A-4720-4317-B043-60B9F4D482A7}">
      <dgm:prSet/>
      <dgm:spPr/>
      <dgm:t>
        <a:bodyPr/>
        <a:lstStyle/>
        <a:p>
          <a:endParaRPr lang="en-US"/>
        </a:p>
      </dgm:t>
    </dgm:pt>
    <dgm:pt modelId="{415A1114-2477-4D1D-87CE-A56BAF4DDF9D}" type="sibTrans" cxnId="{0A08729A-4720-4317-B043-60B9F4D482A7}">
      <dgm:prSet/>
      <dgm:spPr/>
      <dgm:t>
        <a:bodyPr/>
        <a:lstStyle/>
        <a:p>
          <a:endParaRPr lang="en-US"/>
        </a:p>
      </dgm:t>
    </dgm:pt>
    <dgm:pt modelId="{90540276-12B2-4A03-AC10-424C732AE0C1}">
      <dgm:prSet phldrT="[Text]" phldr="1"/>
      <dgm:spPr/>
      <dgm:t>
        <a:bodyPr/>
        <a:lstStyle/>
        <a:p>
          <a:endParaRPr lang="en-US" dirty="0"/>
        </a:p>
      </dgm:t>
    </dgm:pt>
    <dgm:pt modelId="{6033CC08-4779-44F8-832E-31281E9460F3}" type="parTrans" cxnId="{EF4F39E7-FE0A-44A9-B868-1B2D3562CA62}">
      <dgm:prSet/>
      <dgm:spPr/>
      <dgm:t>
        <a:bodyPr/>
        <a:lstStyle/>
        <a:p>
          <a:endParaRPr lang="en-US"/>
        </a:p>
      </dgm:t>
    </dgm:pt>
    <dgm:pt modelId="{285C48DC-6A82-4692-A893-00E9B5E6983D}" type="sibTrans" cxnId="{EF4F39E7-FE0A-44A9-B868-1B2D3562CA62}">
      <dgm:prSet/>
      <dgm:spPr/>
      <dgm:t>
        <a:bodyPr/>
        <a:lstStyle/>
        <a:p>
          <a:endParaRPr lang="en-US"/>
        </a:p>
      </dgm:t>
    </dgm:pt>
    <dgm:pt modelId="{C4D731F4-EE6B-45B3-881F-C978F8522F2A}">
      <dgm:prSet phldrT="[Text]"/>
      <dgm:spPr/>
      <dgm:t>
        <a:bodyPr/>
        <a:lstStyle/>
        <a:p>
          <a:r>
            <a:rPr lang="en-US" dirty="0" smtClean="0"/>
            <a:t>Math</a:t>
          </a:r>
          <a:endParaRPr lang="en-US" dirty="0"/>
        </a:p>
      </dgm:t>
    </dgm:pt>
    <dgm:pt modelId="{0EB394B2-7404-4B12-862F-A03E226682BE}" type="parTrans" cxnId="{8ED09AB5-BEE0-4B86-AA89-32913656B245}">
      <dgm:prSet/>
      <dgm:spPr/>
      <dgm:t>
        <a:bodyPr/>
        <a:lstStyle/>
        <a:p>
          <a:endParaRPr lang="en-US"/>
        </a:p>
      </dgm:t>
    </dgm:pt>
    <dgm:pt modelId="{DF0377C7-1FF6-4F21-8A82-5AB9C2D082C1}" type="sibTrans" cxnId="{8ED09AB5-BEE0-4B86-AA89-32913656B245}">
      <dgm:prSet/>
      <dgm:spPr/>
      <dgm:t>
        <a:bodyPr/>
        <a:lstStyle/>
        <a:p>
          <a:endParaRPr lang="en-US"/>
        </a:p>
      </dgm:t>
    </dgm:pt>
    <dgm:pt modelId="{0426D460-1721-48FE-B691-20CEA394E7C6}">
      <dgm:prSet phldrT="[Text]" phldr="1"/>
      <dgm:spPr/>
      <dgm:t>
        <a:bodyPr/>
        <a:lstStyle/>
        <a:p>
          <a:endParaRPr lang="en-US" dirty="0"/>
        </a:p>
      </dgm:t>
    </dgm:pt>
    <dgm:pt modelId="{23F04DE1-B240-4E83-9495-D75562F58AC6}" type="parTrans" cxnId="{8E23085B-E08F-4F96-B523-B0F2178FE545}">
      <dgm:prSet/>
      <dgm:spPr/>
      <dgm:t>
        <a:bodyPr/>
        <a:lstStyle/>
        <a:p>
          <a:endParaRPr lang="en-US"/>
        </a:p>
      </dgm:t>
    </dgm:pt>
    <dgm:pt modelId="{9B0D60B8-08ED-4DE6-85AC-90E8F4BDC698}" type="sibTrans" cxnId="{8E23085B-E08F-4F96-B523-B0F2178FE545}">
      <dgm:prSet/>
      <dgm:spPr/>
      <dgm:t>
        <a:bodyPr/>
        <a:lstStyle/>
        <a:p>
          <a:endParaRPr lang="en-US"/>
        </a:p>
      </dgm:t>
    </dgm:pt>
    <dgm:pt modelId="{B6E45164-8355-4592-B6F3-85930E2A7ECF}">
      <dgm:prSet phldrT="[Text]"/>
      <dgm:spPr/>
      <dgm:t>
        <a:bodyPr/>
        <a:lstStyle/>
        <a:p>
          <a:r>
            <a:rPr lang="en-US" dirty="0" smtClean="0"/>
            <a:t>Engineering</a:t>
          </a:r>
          <a:endParaRPr lang="en-US" dirty="0"/>
        </a:p>
      </dgm:t>
    </dgm:pt>
    <dgm:pt modelId="{B7BBA37C-C107-4C75-B42E-F6DAC8D1914F}" type="parTrans" cxnId="{D16C3E88-001F-4753-8616-D5EA9FF56B1A}">
      <dgm:prSet/>
      <dgm:spPr/>
      <dgm:t>
        <a:bodyPr/>
        <a:lstStyle/>
        <a:p>
          <a:endParaRPr lang="en-US"/>
        </a:p>
      </dgm:t>
    </dgm:pt>
    <dgm:pt modelId="{233CEF90-BE9D-4AA2-9055-97084BA9A3DB}" type="sibTrans" cxnId="{D16C3E88-001F-4753-8616-D5EA9FF56B1A}">
      <dgm:prSet/>
      <dgm:spPr/>
      <dgm:t>
        <a:bodyPr/>
        <a:lstStyle/>
        <a:p>
          <a:endParaRPr lang="en-US"/>
        </a:p>
      </dgm:t>
    </dgm:pt>
    <dgm:pt modelId="{904F3C75-6172-47BD-BE18-28B7348873E7}" type="pres">
      <dgm:prSet presAssocID="{4F80D091-F526-4A52-9F39-98FFFC127D1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344FF8B-D0C1-432F-96D5-967EF2448537}" type="pres">
      <dgm:prSet presAssocID="{0280962B-C287-4860-BD27-3582A77B66F1}" presName="composite" presStyleCnt="0"/>
      <dgm:spPr/>
    </dgm:pt>
    <dgm:pt modelId="{6F907407-7453-40CC-934C-8DBB2D2786C3}" type="pres">
      <dgm:prSet presAssocID="{0280962B-C287-4860-BD27-3582A77B66F1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FA14A2-C118-4F79-8513-4C43A7C09540}" type="pres">
      <dgm:prSet presAssocID="{0280962B-C287-4860-BD27-3582A77B66F1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F0BE5A-86D5-484C-83DD-A9504C139960}" type="pres">
      <dgm:prSet presAssocID="{F9ABA1C5-FC21-4ED5-BF9B-C860D40A2A13}" presName="sp" presStyleCnt="0"/>
      <dgm:spPr/>
    </dgm:pt>
    <dgm:pt modelId="{C82C080F-9E00-4139-A00E-7C9BC1E84AFB}" type="pres">
      <dgm:prSet presAssocID="{90540276-12B2-4A03-AC10-424C732AE0C1}" presName="composite" presStyleCnt="0"/>
      <dgm:spPr/>
    </dgm:pt>
    <dgm:pt modelId="{B30BDD8C-6D54-41A1-9BD5-B77A968D121F}" type="pres">
      <dgm:prSet presAssocID="{90540276-12B2-4A03-AC10-424C732AE0C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97547B-9FFD-4EDF-B50F-72EB91C19949}" type="pres">
      <dgm:prSet presAssocID="{90540276-12B2-4A03-AC10-424C732AE0C1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2F69E2-FD82-4805-BF50-FD57476E146B}" type="pres">
      <dgm:prSet presAssocID="{285C48DC-6A82-4692-A893-00E9B5E6983D}" presName="sp" presStyleCnt="0"/>
      <dgm:spPr/>
    </dgm:pt>
    <dgm:pt modelId="{F558898A-02B4-46B0-93BF-DE87B01C2733}" type="pres">
      <dgm:prSet presAssocID="{0426D460-1721-48FE-B691-20CEA394E7C6}" presName="composite" presStyleCnt="0"/>
      <dgm:spPr/>
    </dgm:pt>
    <dgm:pt modelId="{A461FE29-E9B9-47E3-ABEC-8EB36C20A904}" type="pres">
      <dgm:prSet presAssocID="{0426D460-1721-48FE-B691-20CEA394E7C6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5D528A-3A77-4928-9EAA-0F1410D2D145}" type="pres">
      <dgm:prSet presAssocID="{0426D460-1721-48FE-B691-20CEA394E7C6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D09AB5-BEE0-4B86-AA89-32913656B245}" srcId="{90540276-12B2-4A03-AC10-424C732AE0C1}" destId="{C4D731F4-EE6B-45B3-881F-C978F8522F2A}" srcOrd="0" destOrd="0" parTransId="{0EB394B2-7404-4B12-862F-A03E226682BE}" sibTransId="{DF0377C7-1FF6-4F21-8A82-5AB9C2D082C1}"/>
    <dgm:cxn modelId="{F7521957-DD9A-477E-B66F-CB307EB3FFD4}" type="presOf" srcId="{0280962B-C287-4860-BD27-3582A77B66F1}" destId="{6F907407-7453-40CC-934C-8DBB2D2786C3}" srcOrd="0" destOrd="0" presId="urn:microsoft.com/office/officeart/2005/8/layout/chevron2"/>
    <dgm:cxn modelId="{30D935FC-5915-4198-B3AF-D6E74771BE5A}" type="presOf" srcId="{0426D460-1721-48FE-B691-20CEA394E7C6}" destId="{A461FE29-E9B9-47E3-ABEC-8EB36C20A904}" srcOrd="0" destOrd="0" presId="urn:microsoft.com/office/officeart/2005/8/layout/chevron2"/>
    <dgm:cxn modelId="{8E23085B-E08F-4F96-B523-B0F2178FE545}" srcId="{4F80D091-F526-4A52-9F39-98FFFC127D18}" destId="{0426D460-1721-48FE-B691-20CEA394E7C6}" srcOrd="2" destOrd="0" parTransId="{23F04DE1-B240-4E83-9495-D75562F58AC6}" sibTransId="{9B0D60B8-08ED-4DE6-85AC-90E8F4BDC698}"/>
    <dgm:cxn modelId="{0A08729A-4720-4317-B043-60B9F4D482A7}" srcId="{0280962B-C287-4860-BD27-3582A77B66F1}" destId="{644E7ABB-4284-4B75-9D82-37D6F8F90DD4}" srcOrd="0" destOrd="0" parTransId="{1C18DF80-B2EA-431B-BF09-A2D0DEA77447}" sibTransId="{415A1114-2477-4D1D-87CE-A56BAF4DDF9D}"/>
    <dgm:cxn modelId="{4062FD8A-BD6E-4D39-969D-DF4BDE445DBF}" srcId="{4F80D091-F526-4A52-9F39-98FFFC127D18}" destId="{0280962B-C287-4860-BD27-3582A77B66F1}" srcOrd="0" destOrd="0" parTransId="{90363C1E-E4CD-4146-9E7E-79FC4424B306}" sibTransId="{F9ABA1C5-FC21-4ED5-BF9B-C860D40A2A13}"/>
    <dgm:cxn modelId="{8B3877FB-9406-46C0-8524-4A4EE5E8C4A2}" type="presOf" srcId="{C4D731F4-EE6B-45B3-881F-C978F8522F2A}" destId="{B997547B-9FFD-4EDF-B50F-72EB91C19949}" srcOrd="0" destOrd="0" presId="urn:microsoft.com/office/officeart/2005/8/layout/chevron2"/>
    <dgm:cxn modelId="{D16C3E88-001F-4753-8616-D5EA9FF56B1A}" srcId="{0426D460-1721-48FE-B691-20CEA394E7C6}" destId="{B6E45164-8355-4592-B6F3-85930E2A7ECF}" srcOrd="0" destOrd="0" parTransId="{B7BBA37C-C107-4C75-B42E-F6DAC8D1914F}" sibTransId="{233CEF90-BE9D-4AA2-9055-97084BA9A3DB}"/>
    <dgm:cxn modelId="{01FCF291-B3E7-4991-A9B1-5C1BF82448C1}" type="presOf" srcId="{4F80D091-F526-4A52-9F39-98FFFC127D18}" destId="{904F3C75-6172-47BD-BE18-28B7348873E7}" srcOrd="0" destOrd="0" presId="urn:microsoft.com/office/officeart/2005/8/layout/chevron2"/>
    <dgm:cxn modelId="{F5EE1F44-2103-47D5-B66D-5E153B837A75}" type="presOf" srcId="{90540276-12B2-4A03-AC10-424C732AE0C1}" destId="{B30BDD8C-6D54-41A1-9BD5-B77A968D121F}" srcOrd="0" destOrd="0" presId="urn:microsoft.com/office/officeart/2005/8/layout/chevron2"/>
    <dgm:cxn modelId="{2BB20F84-57E3-4D7B-8F8C-499C40182095}" type="presOf" srcId="{B6E45164-8355-4592-B6F3-85930E2A7ECF}" destId="{355D528A-3A77-4928-9EAA-0F1410D2D145}" srcOrd="0" destOrd="0" presId="urn:microsoft.com/office/officeart/2005/8/layout/chevron2"/>
    <dgm:cxn modelId="{D7E65468-903D-4EE7-9C1F-2FA492078A7F}" type="presOf" srcId="{644E7ABB-4284-4B75-9D82-37D6F8F90DD4}" destId="{20FA14A2-C118-4F79-8513-4C43A7C09540}" srcOrd="0" destOrd="0" presId="urn:microsoft.com/office/officeart/2005/8/layout/chevron2"/>
    <dgm:cxn modelId="{EF4F39E7-FE0A-44A9-B868-1B2D3562CA62}" srcId="{4F80D091-F526-4A52-9F39-98FFFC127D18}" destId="{90540276-12B2-4A03-AC10-424C732AE0C1}" srcOrd="1" destOrd="0" parTransId="{6033CC08-4779-44F8-832E-31281E9460F3}" sibTransId="{285C48DC-6A82-4692-A893-00E9B5E6983D}"/>
    <dgm:cxn modelId="{76014D70-5773-4E0F-A8E1-AD9B21415936}" type="presParOf" srcId="{904F3C75-6172-47BD-BE18-28B7348873E7}" destId="{B344FF8B-D0C1-432F-96D5-967EF2448537}" srcOrd="0" destOrd="0" presId="urn:microsoft.com/office/officeart/2005/8/layout/chevron2"/>
    <dgm:cxn modelId="{D3ED84FE-65F7-4425-B837-5A4B089C652F}" type="presParOf" srcId="{B344FF8B-D0C1-432F-96D5-967EF2448537}" destId="{6F907407-7453-40CC-934C-8DBB2D2786C3}" srcOrd="0" destOrd="0" presId="urn:microsoft.com/office/officeart/2005/8/layout/chevron2"/>
    <dgm:cxn modelId="{64C4AD59-C30D-4E2C-8ED0-101D559EB691}" type="presParOf" srcId="{B344FF8B-D0C1-432F-96D5-967EF2448537}" destId="{20FA14A2-C118-4F79-8513-4C43A7C09540}" srcOrd="1" destOrd="0" presId="urn:microsoft.com/office/officeart/2005/8/layout/chevron2"/>
    <dgm:cxn modelId="{BABCA4C7-9D09-4EB0-8CAE-3D49B0EF0467}" type="presParOf" srcId="{904F3C75-6172-47BD-BE18-28B7348873E7}" destId="{3FF0BE5A-86D5-484C-83DD-A9504C139960}" srcOrd="1" destOrd="0" presId="urn:microsoft.com/office/officeart/2005/8/layout/chevron2"/>
    <dgm:cxn modelId="{942EFB7B-E32D-48C1-907D-EF8942BBB28E}" type="presParOf" srcId="{904F3C75-6172-47BD-BE18-28B7348873E7}" destId="{C82C080F-9E00-4139-A00E-7C9BC1E84AFB}" srcOrd="2" destOrd="0" presId="urn:microsoft.com/office/officeart/2005/8/layout/chevron2"/>
    <dgm:cxn modelId="{D7A2587F-1A7A-447A-AF8E-BCAB421AE032}" type="presParOf" srcId="{C82C080F-9E00-4139-A00E-7C9BC1E84AFB}" destId="{B30BDD8C-6D54-41A1-9BD5-B77A968D121F}" srcOrd="0" destOrd="0" presId="urn:microsoft.com/office/officeart/2005/8/layout/chevron2"/>
    <dgm:cxn modelId="{ADAFFDE4-7FC6-48D3-9C24-0385FCF8CC2F}" type="presParOf" srcId="{C82C080F-9E00-4139-A00E-7C9BC1E84AFB}" destId="{B997547B-9FFD-4EDF-B50F-72EB91C19949}" srcOrd="1" destOrd="0" presId="urn:microsoft.com/office/officeart/2005/8/layout/chevron2"/>
    <dgm:cxn modelId="{84D4C01B-0C05-4E6E-B66A-CFBE49B0BB1A}" type="presParOf" srcId="{904F3C75-6172-47BD-BE18-28B7348873E7}" destId="{052F69E2-FD82-4805-BF50-FD57476E146B}" srcOrd="3" destOrd="0" presId="urn:microsoft.com/office/officeart/2005/8/layout/chevron2"/>
    <dgm:cxn modelId="{AC598A00-E342-4A52-8449-00C004499E93}" type="presParOf" srcId="{904F3C75-6172-47BD-BE18-28B7348873E7}" destId="{F558898A-02B4-46B0-93BF-DE87B01C2733}" srcOrd="4" destOrd="0" presId="urn:microsoft.com/office/officeart/2005/8/layout/chevron2"/>
    <dgm:cxn modelId="{38BBC7C2-15E3-4FC9-8A55-50FF97E252F5}" type="presParOf" srcId="{F558898A-02B4-46B0-93BF-DE87B01C2733}" destId="{A461FE29-E9B9-47E3-ABEC-8EB36C20A904}" srcOrd="0" destOrd="0" presId="urn:microsoft.com/office/officeart/2005/8/layout/chevron2"/>
    <dgm:cxn modelId="{5CA601AE-2230-4082-9665-5E8A5B128ABB}" type="presParOf" srcId="{F558898A-02B4-46B0-93BF-DE87B01C2733}" destId="{355D528A-3A77-4928-9EAA-0F1410D2D14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4B5270A-3E34-49D3-BD4D-4C01369F9EAF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81911B-4116-4A54-BC12-9A7A1E17CF77}">
      <dgm:prSet phldrT="[Text]"/>
      <dgm:spPr/>
      <dgm:t>
        <a:bodyPr/>
        <a:lstStyle/>
        <a:p>
          <a:pPr algn="ctr"/>
          <a:r>
            <a:rPr lang="en-US" dirty="0" smtClean="0"/>
            <a:t>Robotics</a:t>
          </a:r>
          <a:endParaRPr lang="en-US" dirty="0"/>
        </a:p>
      </dgm:t>
    </dgm:pt>
    <dgm:pt modelId="{B24AA0AE-BBCD-4393-B895-291A9F993E6E}" type="parTrans" cxnId="{82AC675D-0C3C-4C47-8169-97CD8D839993}">
      <dgm:prSet/>
      <dgm:spPr/>
      <dgm:t>
        <a:bodyPr/>
        <a:lstStyle/>
        <a:p>
          <a:endParaRPr lang="en-US"/>
        </a:p>
      </dgm:t>
    </dgm:pt>
    <dgm:pt modelId="{74A6F932-9028-4CA0-89F1-D1C8595582EF}" type="sibTrans" cxnId="{82AC675D-0C3C-4C47-8169-97CD8D839993}">
      <dgm:prSet/>
      <dgm:spPr/>
      <dgm:t>
        <a:bodyPr/>
        <a:lstStyle/>
        <a:p>
          <a:endParaRPr lang="en-US"/>
        </a:p>
      </dgm:t>
    </dgm:pt>
    <dgm:pt modelId="{EDECAA2A-9BF8-4FAC-9981-DF46B5122590}" type="pres">
      <dgm:prSet presAssocID="{E4B5270A-3E34-49D3-BD4D-4C01369F9EA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FE355D-9129-47C1-9EAF-3133792F63DD}" type="pres">
      <dgm:prSet presAssocID="{4081911B-4116-4A54-BC12-9A7A1E17CF77}" presName="comp" presStyleCnt="0"/>
      <dgm:spPr/>
    </dgm:pt>
    <dgm:pt modelId="{A19F7A99-0736-40AD-87C8-53F349B9DE27}" type="pres">
      <dgm:prSet presAssocID="{4081911B-4116-4A54-BC12-9A7A1E17CF77}" presName="box" presStyleLbl="node1" presStyleIdx="0" presStyleCnt="1"/>
      <dgm:spPr/>
      <dgm:t>
        <a:bodyPr/>
        <a:lstStyle/>
        <a:p>
          <a:endParaRPr lang="en-US"/>
        </a:p>
      </dgm:t>
    </dgm:pt>
    <dgm:pt modelId="{C3B504B1-A4E6-4A80-A28C-6C709EDB7E96}" type="pres">
      <dgm:prSet presAssocID="{4081911B-4116-4A54-BC12-9A7A1E17CF77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B64A301-507D-4E35-8E81-08FAC8A76FA0}" type="pres">
      <dgm:prSet presAssocID="{4081911B-4116-4A54-BC12-9A7A1E17CF77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B7A41E-4FAB-4E65-885D-ED86703E5B9B}" type="presOf" srcId="{4081911B-4116-4A54-BC12-9A7A1E17CF77}" destId="{A19F7A99-0736-40AD-87C8-53F349B9DE27}" srcOrd="0" destOrd="0" presId="urn:microsoft.com/office/officeart/2005/8/layout/vList4"/>
    <dgm:cxn modelId="{D885445A-6CB5-41CC-8AFC-63A2FAA14568}" type="presOf" srcId="{E4B5270A-3E34-49D3-BD4D-4C01369F9EAF}" destId="{EDECAA2A-9BF8-4FAC-9981-DF46B5122590}" srcOrd="0" destOrd="0" presId="urn:microsoft.com/office/officeart/2005/8/layout/vList4"/>
    <dgm:cxn modelId="{D93D2FF1-8AF4-48AA-B4BB-DC899199D915}" type="presOf" srcId="{4081911B-4116-4A54-BC12-9A7A1E17CF77}" destId="{EB64A301-507D-4E35-8E81-08FAC8A76FA0}" srcOrd="1" destOrd="0" presId="urn:microsoft.com/office/officeart/2005/8/layout/vList4"/>
    <dgm:cxn modelId="{82AC675D-0C3C-4C47-8169-97CD8D839993}" srcId="{E4B5270A-3E34-49D3-BD4D-4C01369F9EAF}" destId="{4081911B-4116-4A54-BC12-9A7A1E17CF77}" srcOrd="0" destOrd="0" parTransId="{B24AA0AE-BBCD-4393-B895-291A9F993E6E}" sibTransId="{74A6F932-9028-4CA0-89F1-D1C8595582EF}"/>
    <dgm:cxn modelId="{3075416A-6C3E-44ED-9FD3-DC24E295600F}" type="presParOf" srcId="{EDECAA2A-9BF8-4FAC-9981-DF46B5122590}" destId="{DCFE355D-9129-47C1-9EAF-3133792F63DD}" srcOrd="0" destOrd="0" presId="urn:microsoft.com/office/officeart/2005/8/layout/vList4"/>
    <dgm:cxn modelId="{0AFA6A53-1B10-42A0-85AD-BDDE58A4CA16}" type="presParOf" srcId="{DCFE355D-9129-47C1-9EAF-3133792F63DD}" destId="{A19F7A99-0736-40AD-87C8-53F349B9DE27}" srcOrd="0" destOrd="0" presId="urn:microsoft.com/office/officeart/2005/8/layout/vList4"/>
    <dgm:cxn modelId="{3A32A13B-2960-4C56-BD55-E13BA8126CA2}" type="presParOf" srcId="{DCFE355D-9129-47C1-9EAF-3133792F63DD}" destId="{C3B504B1-A4E6-4A80-A28C-6C709EDB7E96}" srcOrd="1" destOrd="0" presId="urn:microsoft.com/office/officeart/2005/8/layout/vList4"/>
    <dgm:cxn modelId="{F58452BD-1A5D-4091-BDBE-EA5AF31D84FE}" type="presParOf" srcId="{DCFE355D-9129-47C1-9EAF-3133792F63DD}" destId="{EB64A301-507D-4E35-8E81-08FAC8A76FA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640351A-0C5C-415B-BA99-D4891BD93B3F}">
      <dsp:nvSpPr>
        <dsp:cNvPr id="0" name=""/>
        <dsp:cNvSpPr/>
      </dsp:nvSpPr>
      <dsp:spPr>
        <a:xfrm>
          <a:off x="0" y="0"/>
          <a:ext cx="2540000" cy="25400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0F918B-ACD9-44A1-BA31-A6C46890E32E}">
      <dsp:nvSpPr>
        <dsp:cNvPr id="0" name=""/>
        <dsp:cNvSpPr/>
      </dsp:nvSpPr>
      <dsp:spPr>
        <a:xfrm>
          <a:off x="1270000" y="0"/>
          <a:ext cx="3302000" cy="254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Computer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Remote or Resident</a:t>
          </a:r>
          <a:endParaRPr lang="en-US" sz="1900" kern="1200" dirty="0"/>
        </a:p>
      </dsp:txBody>
      <dsp:txXfrm>
        <a:off x="1270000" y="0"/>
        <a:ext cx="3302000" cy="762001"/>
      </dsp:txXfrm>
    </dsp:sp>
    <dsp:sp modelId="{50B263FD-926E-4CC0-BF3B-724C95494056}">
      <dsp:nvSpPr>
        <dsp:cNvPr id="0" name=""/>
        <dsp:cNvSpPr/>
      </dsp:nvSpPr>
      <dsp:spPr>
        <a:xfrm>
          <a:off x="444500" y="762001"/>
          <a:ext cx="1650998" cy="165099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76E130-E4EC-45FA-9519-552CC4AFBAE5}">
      <dsp:nvSpPr>
        <dsp:cNvPr id="0" name=""/>
        <dsp:cNvSpPr/>
      </dsp:nvSpPr>
      <dsp:spPr>
        <a:xfrm>
          <a:off x="1270000" y="838195"/>
          <a:ext cx="3302000" cy="16509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Human - Remote</a:t>
          </a:r>
          <a:endParaRPr lang="en-US" sz="1900" kern="1200" dirty="0"/>
        </a:p>
      </dsp:txBody>
      <dsp:txXfrm>
        <a:off x="1270000" y="838195"/>
        <a:ext cx="3302000" cy="761999"/>
      </dsp:txXfrm>
    </dsp:sp>
    <dsp:sp modelId="{FC2287D8-D64A-4078-A8B3-A55507103022}">
      <dsp:nvSpPr>
        <dsp:cNvPr id="0" name=""/>
        <dsp:cNvSpPr/>
      </dsp:nvSpPr>
      <dsp:spPr>
        <a:xfrm>
          <a:off x="889000" y="1524000"/>
          <a:ext cx="761999" cy="76199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753E0A-FDB4-448D-BC8B-E0130C4D5B18}">
      <dsp:nvSpPr>
        <dsp:cNvPr id="0" name=""/>
        <dsp:cNvSpPr/>
      </dsp:nvSpPr>
      <dsp:spPr>
        <a:xfrm>
          <a:off x="1270000" y="1524000"/>
          <a:ext cx="3302000" cy="7619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Sensors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with above</a:t>
          </a:r>
          <a:endParaRPr lang="en-US" sz="1900" kern="1200" dirty="0"/>
        </a:p>
      </dsp:txBody>
      <dsp:txXfrm>
        <a:off x="1270000" y="1524000"/>
        <a:ext cx="3302000" cy="76199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A8D0BC0-65DB-45A6-9683-156FB758C79C}">
      <dsp:nvSpPr>
        <dsp:cNvPr id="0" name=""/>
        <dsp:cNvSpPr/>
      </dsp:nvSpPr>
      <dsp:spPr>
        <a:xfrm>
          <a:off x="0" y="62600"/>
          <a:ext cx="3352800" cy="1944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24886A-65CC-4CD3-BE9A-AE01554D3F6F}">
      <dsp:nvSpPr>
        <dsp:cNvPr id="0" name=""/>
        <dsp:cNvSpPr/>
      </dsp:nvSpPr>
      <dsp:spPr>
        <a:xfrm>
          <a:off x="941010" y="517300"/>
          <a:ext cx="1405950" cy="97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Human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Programmer</a:t>
          </a:r>
          <a:endParaRPr lang="en-US" sz="2000" kern="1200" dirty="0"/>
        </a:p>
      </dsp:txBody>
      <dsp:txXfrm>
        <a:off x="941010" y="517300"/>
        <a:ext cx="1405950" cy="97200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F907407-7453-40CC-934C-8DBB2D2786C3}">
      <dsp:nvSpPr>
        <dsp:cNvPr id="0" name=""/>
        <dsp:cNvSpPr/>
      </dsp:nvSpPr>
      <dsp:spPr>
        <a:xfrm rot="5400000">
          <a:off x="-222646" y="223826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 dirty="0"/>
        </a:p>
      </dsp:txBody>
      <dsp:txXfrm rot="5400000">
        <a:off x="-222646" y="223826"/>
        <a:ext cx="1484312" cy="1039018"/>
      </dsp:txXfrm>
    </dsp:sp>
    <dsp:sp modelId="{20FA14A2-C118-4F79-8513-4C43A7C09540}">
      <dsp:nvSpPr>
        <dsp:cNvPr id="0" name=""/>
        <dsp:cNvSpPr/>
      </dsp:nvSpPr>
      <dsp:spPr>
        <a:xfrm rot="5400000">
          <a:off x="3085107" y="-2044909"/>
          <a:ext cx="964803" cy="5056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704" tIns="26670" rIns="26670" bIns="26670" numCol="1" spcCol="1270" anchor="ctr" anchorCtr="0">
          <a:noAutofit/>
        </a:bodyPr>
        <a:lstStyle/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200" kern="1200" dirty="0" smtClean="0"/>
            <a:t>Physics</a:t>
          </a:r>
          <a:endParaRPr lang="en-US" sz="4200" kern="1200" dirty="0"/>
        </a:p>
      </dsp:txBody>
      <dsp:txXfrm rot="5400000">
        <a:off x="3085107" y="-2044909"/>
        <a:ext cx="964803" cy="5056981"/>
      </dsp:txXfrm>
    </dsp:sp>
    <dsp:sp modelId="{B30BDD8C-6D54-41A1-9BD5-B77A968D121F}">
      <dsp:nvSpPr>
        <dsp:cNvPr id="0" name=""/>
        <dsp:cNvSpPr/>
      </dsp:nvSpPr>
      <dsp:spPr>
        <a:xfrm rot="5400000">
          <a:off x="-222646" y="1512490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 dirty="0"/>
        </a:p>
      </dsp:txBody>
      <dsp:txXfrm rot="5400000">
        <a:off x="-222646" y="1512490"/>
        <a:ext cx="1484312" cy="1039018"/>
      </dsp:txXfrm>
    </dsp:sp>
    <dsp:sp modelId="{B997547B-9FFD-4EDF-B50F-72EB91C19949}">
      <dsp:nvSpPr>
        <dsp:cNvPr id="0" name=""/>
        <dsp:cNvSpPr/>
      </dsp:nvSpPr>
      <dsp:spPr>
        <a:xfrm rot="5400000">
          <a:off x="3085107" y="-756245"/>
          <a:ext cx="964803" cy="5056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704" tIns="26670" rIns="26670" bIns="26670" numCol="1" spcCol="1270" anchor="ctr" anchorCtr="0">
          <a:noAutofit/>
        </a:bodyPr>
        <a:lstStyle/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200" kern="1200" dirty="0" smtClean="0"/>
            <a:t>Math</a:t>
          </a:r>
          <a:endParaRPr lang="en-US" sz="4200" kern="1200" dirty="0"/>
        </a:p>
      </dsp:txBody>
      <dsp:txXfrm rot="5400000">
        <a:off x="3085107" y="-756245"/>
        <a:ext cx="964803" cy="5056981"/>
      </dsp:txXfrm>
    </dsp:sp>
    <dsp:sp modelId="{A461FE29-E9B9-47E3-ABEC-8EB36C20A904}">
      <dsp:nvSpPr>
        <dsp:cNvPr id="0" name=""/>
        <dsp:cNvSpPr/>
      </dsp:nvSpPr>
      <dsp:spPr>
        <a:xfrm rot="5400000">
          <a:off x="-222646" y="2801154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 dirty="0"/>
        </a:p>
      </dsp:txBody>
      <dsp:txXfrm rot="5400000">
        <a:off x="-222646" y="2801154"/>
        <a:ext cx="1484312" cy="1039018"/>
      </dsp:txXfrm>
    </dsp:sp>
    <dsp:sp modelId="{355D528A-3A77-4928-9EAA-0F1410D2D145}">
      <dsp:nvSpPr>
        <dsp:cNvPr id="0" name=""/>
        <dsp:cNvSpPr/>
      </dsp:nvSpPr>
      <dsp:spPr>
        <a:xfrm rot="5400000">
          <a:off x="3085107" y="532418"/>
          <a:ext cx="964803" cy="5056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704" tIns="26670" rIns="26670" bIns="26670" numCol="1" spcCol="1270" anchor="ctr" anchorCtr="0">
          <a:noAutofit/>
        </a:bodyPr>
        <a:lstStyle/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200" kern="1200" dirty="0" smtClean="0"/>
            <a:t>Engineering</a:t>
          </a:r>
          <a:endParaRPr lang="en-US" sz="4200" kern="1200" dirty="0"/>
        </a:p>
      </dsp:txBody>
      <dsp:txXfrm rot="5400000">
        <a:off x="3085107" y="532418"/>
        <a:ext cx="964803" cy="505698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9F7A99-0736-40AD-87C8-53F349B9DE27}">
      <dsp:nvSpPr>
        <dsp:cNvPr id="0" name=""/>
        <dsp:cNvSpPr/>
      </dsp:nvSpPr>
      <dsp:spPr>
        <a:xfrm>
          <a:off x="0" y="0"/>
          <a:ext cx="5257800" cy="990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smtClean="0"/>
            <a:t>Robotics</a:t>
          </a:r>
          <a:endParaRPr lang="en-US" sz="4700" kern="1200" dirty="0"/>
        </a:p>
      </dsp:txBody>
      <dsp:txXfrm>
        <a:off x="1150620" y="0"/>
        <a:ext cx="4107180" cy="990600"/>
      </dsp:txXfrm>
    </dsp:sp>
    <dsp:sp modelId="{C3B504B1-A4E6-4A80-A28C-6C709EDB7E96}">
      <dsp:nvSpPr>
        <dsp:cNvPr id="0" name=""/>
        <dsp:cNvSpPr/>
      </dsp:nvSpPr>
      <dsp:spPr>
        <a:xfrm>
          <a:off x="99059" y="99060"/>
          <a:ext cx="1051560" cy="79248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80" tIns="45290" rIns="90580" bIns="45290" numCol="1" anchor="t" anchorCtr="0" compatLnSpc="1">
            <a:prstTxWarp prst="textNoShape">
              <a:avLst/>
            </a:prstTxWarp>
          </a:bodyPr>
          <a:lstStyle>
            <a:lvl1pPr defTabSz="906463">
              <a:defRPr sz="1200"/>
            </a:lvl1pPr>
          </a:lstStyle>
          <a:p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475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80" tIns="45290" rIns="90580" bIns="45290" numCol="1" anchor="t" anchorCtr="0" compatLnSpc="1">
            <a:prstTxWarp prst="textNoShape">
              <a:avLst/>
            </a:prstTxWarp>
          </a:bodyPr>
          <a:lstStyle>
            <a:lvl1pPr algn="r" defTabSz="906463">
              <a:defRPr sz="1200"/>
            </a:lvl1pPr>
          </a:lstStyle>
          <a:p>
            <a:endParaRPr 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5063"/>
            <a:ext cx="30051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80" tIns="45290" rIns="90580" bIns="45290" numCol="1" anchor="b" anchorCtr="0" compatLnSpc="1">
            <a:prstTxWarp prst="textNoShape">
              <a:avLst/>
            </a:prstTxWarp>
          </a:bodyPr>
          <a:lstStyle>
            <a:lvl1pPr defTabSz="906463">
              <a:defRPr sz="1200"/>
            </a:lvl1pPr>
          </a:lstStyle>
          <a:p>
            <a:endParaRPr 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475" y="8755063"/>
            <a:ext cx="30051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80" tIns="45290" rIns="90580" bIns="45290" numCol="1" anchor="b" anchorCtr="0" compatLnSpc="1">
            <a:prstTxWarp prst="textNoShape">
              <a:avLst/>
            </a:prstTxWarp>
          </a:bodyPr>
          <a:lstStyle>
            <a:lvl1pPr algn="r" defTabSz="906463">
              <a:defRPr sz="1200"/>
            </a:lvl1pPr>
          </a:lstStyle>
          <a:p>
            <a:fld id="{D8118FFC-E823-4166-BE84-E5C13FC7DC7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80" tIns="45290" rIns="90580" bIns="45290" numCol="1" anchor="t" anchorCtr="0" compatLnSpc="1">
            <a:prstTxWarp prst="textNoShape">
              <a:avLst/>
            </a:prstTxWarp>
          </a:bodyPr>
          <a:lstStyle>
            <a:lvl1pPr defTabSz="906463">
              <a:defRPr sz="1200"/>
            </a:lvl1pPr>
          </a:lstStyle>
          <a:p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80" tIns="45290" rIns="90580" bIns="45290" numCol="1" anchor="t" anchorCtr="0" compatLnSpc="1">
            <a:prstTxWarp prst="textNoShape">
              <a:avLst/>
            </a:prstTxWarp>
          </a:bodyPr>
          <a:lstStyle>
            <a:lvl1pPr algn="r" defTabSz="906463">
              <a:defRPr sz="1200"/>
            </a:lvl1pPr>
          </a:lstStyle>
          <a:p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95300" y="571500"/>
            <a:ext cx="5943600" cy="4191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42900" y="4838700"/>
            <a:ext cx="6324600" cy="369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80" tIns="45290" rIns="90580" bIns="45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5063"/>
            <a:ext cx="30051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80" tIns="45290" rIns="90580" bIns="45290" numCol="1" anchor="b" anchorCtr="0" compatLnSpc="1">
            <a:prstTxWarp prst="textNoShape">
              <a:avLst/>
            </a:prstTxWarp>
          </a:bodyPr>
          <a:lstStyle>
            <a:lvl1pPr defTabSz="906463">
              <a:defRPr sz="1200"/>
            </a:lvl1pPr>
          </a:lstStyle>
          <a:p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55063"/>
            <a:ext cx="30051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80" tIns="45290" rIns="90580" bIns="45290" numCol="1" anchor="b" anchorCtr="0" compatLnSpc="1">
            <a:prstTxWarp prst="textNoShape">
              <a:avLst/>
            </a:prstTxWarp>
          </a:bodyPr>
          <a:lstStyle>
            <a:lvl1pPr algn="r" defTabSz="906463">
              <a:defRPr sz="1200"/>
            </a:lvl1pPr>
          </a:lstStyle>
          <a:p>
            <a:fld id="{145440B7-949C-4090-9328-5B64D7A2415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AD4434-DC6D-4D10-B4F8-BBD9CA42FDFF}" type="slidenum">
              <a:rPr lang="en-US"/>
              <a:pPr/>
              <a:t>2</a:t>
            </a:fld>
            <a:endParaRPr lang="en-US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862013"/>
            <a:ext cx="7834312" cy="5875337"/>
          </a:xfrm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1663" y="6838950"/>
            <a:ext cx="5638800" cy="1690688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73100" y="571500"/>
            <a:ext cx="5588000" cy="4191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71CD37B-7381-4D3F-BFAE-7F476BCF2834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audio2.wav"/><Relationship Id="rId1" Type="http://schemas.openxmlformats.org/officeDocument/2006/relationships/themeOverride" Target="../theme/themeOverride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32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7397" name="Text Box 5"/>
          <p:cNvSpPr txBox="1">
            <a:spLocks noChangeArrowheads="1"/>
          </p:cNvSpPr>
          <p:nvPr/>
        </p:nvSpPr>
        <p:spPr bwMode="auto">
          <a:xfrm>
            <a:off x="3429000" y="6172200"/>
            <a:ext cx="571500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</p:txBody>
      </p:sp>
      <p:sp>
        <p:nvSpPr>
          <p:cNvPr id="187398" name="Text Box 6"/>
          <p:cNvSpPr txBox="1">
            <a:spLocks noChangeArrowheads="1"/>
          </p:cNvSpPr>
          <p:nvPr userDrawn="1"/>
        </p:nvSpPr>
        <p:spPr bwMode="auto">
          <a:xfrm>
            <a:off x="3429000" y="6172200"/>
            <a:ext cx="571500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</p:txBody>
      </p:sp>
    </p:spTree>
  </p:cSld>
  <p:clrMapOvr>
    <a:masterClrMapping/>
  </p:clrMapOvr>
  <p:transition>
    <p:cut thruBlk="1"/>
    <p:sndAc>
      <p:stSnd>
        <p:snd r:embed="rId1" name="laser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cut thruBlk="1"/>
    <p:sndAc>
      <p:stSnd>
        <p:snd r:embed="rId1" name="laser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365125"/>
            <a:ext cx="2286000" cy="56546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365125"/>
            <a:ext cx="6705600" cy="5654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cut thruBlk="1"/>
    <p:sndAc>
      <p:stSnd>
        <p:snd r:embed="rId1" name="laser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158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600200"/>
            <a:ext cx="4114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4114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cut thruBlk="1"/>
    <p:sndAc>
      <p:stSnd>
        <p:snd r:embed="rId1" name="laser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70BA0-94C5-4D23-B8AE-86D510C790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u"/>
    <p:sndAc>
      <p:stSnd>
        <p:snd r:embed="rId2" name="click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81F8F-1673-405E-B079-76C743F5B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11/27/2011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11/27/2011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cut thruBlk="1"/>
    <p:sndAc>
      <p:stSnd>
        <p:snd r:embed="rId1" name="laser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11/27/2011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ut thruBlk="1"/>
    <p:sndAc>
      <p:stSnd>
        <p:snd r:embed="rId1" name="laser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11/27/2011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cut thruBlk="1"/>
    <p:sndAc>
      <p:stSnd>
        <p:snd r:embed="rId1" name="laser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11/27/2011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cut thruBlk="1"/>
    <p:sndAc>
      <p:stSnd>
        <p:snd r:embed="rId1" name="laser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cut thruBlk="1"/>
    <p:sndAc>
      <p:stSnd>
        <p:snd r:embed="rId1" name="laser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11/27/2011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cut thruBlk="1"/>
    <p:sndAc>
      <p:stSnd>
        <p:snd r:embed="rId1" name="laser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11/27/2011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cut thruBlk="1"/>
    <p:sndAc>
      <p:stSnd>
        <p:snd r:embed="rId1" name="laser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11/27/2011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cut thruBlk="1"/>
    <p:sndAc>
      <p:stSnd>
        <p:snd r:embed="rId1" name="laser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11/27/2011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cut thruBlk="1"/>
    <p:sndAc>
      <p:stSnd>
        <p:snd r:embed="rId1" name="laser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11/27/2011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cut thruBlk="1"/>
    <p:sndAc>
      <p:stSnd>
        <p:snd r:embed="rId1" name="laser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11/27/2011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cut thruBlk="1"/>
    <p:sndAc>
      <p:stSnd>
        <p:snd r:embed="rId1" name="laser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cut thruBlk="1"/>
    <p:sndAc>
      <p:stSnd>
        <p:snd r:embed="rId1" name="laser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600200"/>
            <a:ext cx="41148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41148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cut thruBlk="1"/>
    <p:sndAc>
      <p:stSnd>
        <p:snd r:embed="rId1" name="laser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cut thruBlk="1"/>
    <p:sndAc>
      <p:stSnd>
        <p:snd r:embed="rId1" name="laser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cut thruBlk="1"/>
    <p:sndAc>
      <p:stSnd>
        <p:snd r:embed="rId1" name="laser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ut thruBlk="1"/>
    <p:sndAc>
      <p:stSnd>
        <p:snd r:embed="rId1" name="laser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cut thruBlk="1"/>
    <p:sndAc>
      <p:stSnd>
        <p:snd r:embed="rId1" name="laser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cut thruBlk="1"/>
    <p:sndAc>
      <p:stSnd>
        <p:snd r:embed="rId1" name="laser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25"/>
            <a:ext cx="91440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600200"/>
            <a:ext cx="8382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3429000" y="6172200"/>
            <a:ext cx="571500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</p:txBody>
      </p:sp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3429000" y="6172200"/>
            <a:ext cx="571500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  <a:p>
            <a:pPr algn="r">
              <a:spcBef>
                <a:spcPct val="50000"/>
              </a:spcBef>
            </a:pPr>
            <a:endParaRPr lang="en-US" sz="1300" b="1">
              <a:solidFill>
                <a:schemeClr val="bg1"/>
              </a:solidFill>
              <a:latin typeface="Frutiger 55 Roman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>
    <p:cut thruBlk="1"/>
    <p:sndAc>
      <p:stSnd>
        <p:snd r:embed="rId16" name="laser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b="1" i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 b="1" i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 b="1" i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 b="1" i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 b="1" i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300" b="1" i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300" b="1" i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300" b="1" i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300" b="1" i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2B8D3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−"/>
        <a:defRPr sz="2400">
          <a:solidFill>
            <a:srgbClr val="2B8D3B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2B8D3B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-"/>
        <a:defRPr sz="2000">
          <a:solidFill>
            <a:srgbClr val="2B8D3B"/>
          </a:solidFill>
          <a:latin typeface="+mn-lt"/>
        </a:defRPr>
      </a:lvl4pPr>
      <a:lvl5pPr marL="2057400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CB97365-EBCA-4027-87D5-99FC1D4DF0BB}" type="datetimeFigureOut">
              <a:rPr lang="en-US" smtClean="0"/>
              <a:pPr/>
              <a:t>11/27/2011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>
    <p:cut thruBlk="1"/>
    <p:sndAc>
      <p:stSnd>
        <p:snd r:embed="rId13" name="laser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parednesspro.com/blog/wp-content/uploads/2011/01/hand-washing-clothes-photo-co-sodahead-com.jpg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0.xml"/><Relationship Id="rId1" Type="http://schemas.openxmlformats.org/officeDocument/2006/relationships/video" Target="file:///K:\techPATH%202011\Robotics\Robot%20Violinist.wmv" TargetMode="Externa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audio" Target="../media/audio4.wav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image" Target="../media/image37.png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" Type="http://schemas.openxmlformats.org/officeDocument/2006/relationships/video" Target="file:///K:\techPATH%202011\Robotics\Ma_PaKettleMath.wmv" TargetMode="Externa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4.jpe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8.png"/><Relationship Id="rId9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6.xml"/><Relationship Id="rId1" Type="http://schemas.openxmlformats.org/officeDocument/2006/relationships/audio" Target="../media/media1.wav"/><Relationship Id="rId6" Type="http://schemas.openxmlformats.org/officeDocument/2006/relationships/image" Target="../media/image88.png"/><Relationship Id="rId5" Type="http://schemas.microsoft.com/office/2007/relationships/media" Target="../media/media1.wav"/><Relationship Id="rId4" Type="http://schemas.openxmlformats.org/officeDocument/2006/relationships/image" Target="../media/image8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7.jpe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5.jpeg"/><Relationship Id="rId5" Type="http://schemas.openxmlformats.org/officeDocument/2006/relationships/image" Target="../media/image87.jpeg"/><Relationship Id="rId4" Type="http://schemas.openxmlformats.org/officeDocument/2006/relationships/image" Target="../media/image9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obot-starwars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228600"/>
            <a:ext cx="4114800" cy="5874818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3" name="Oval Callout 2"/>
          <p:cNvSpPr/>
          <p:nvPr/>
        </p:nvSpPr>
        <p:spPr bwMode="auto">
          <a:xfrm>
            <a:off x="6172200" y="304800"/>
            <a:ext cx="2971800" cy="1219200"/>
          </a:xfrm>
          <a:prstGeom prst="wedgeEllipseCallout">
            <a:avLst>
              <a:gd name="adj1" fmla="val -70170"/>
              <a:gd name="adj2" fmla="val 172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Welcome!</a:t>
            </a:r>
          </a:p>
        </p:txBody>
      </p:sp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O PICS 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Oval 3">
            <a:hlinkClick r:id="" action="ppaction://hlinkshowjump?jump=nextslide"/>
          </p:cNvPr>
          <p:cNvSpPr>
            <a:spLocks noChangeAspect="1" noChangeArrowheads="1"/>
          </p:cNvSpPr>
          <p:nvPr/>
        </p:nvSpPr>
        <p:spPr bwMode="auto">
          <a:xfrm>
            <a:off x="2555875" y="5949950"/>
            <a:ext cx="63500" cy="635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Click="0">
    <p:pull dir="u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O PICS 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Oval 3">
            <a:hlinkHover r:id="" action="ppaction://hlinkshowjump?jump=nextslide"/>
          </p:cNvPr>
          <p:cNvSpPr>
            <a:spLocks noChangeAspect="1" noChangeArrowheads="1"/>
          </p:cNvSpPr>
          <p:nvPr/>
        </p:nvSpPr>
        <p:spPr bwMode="auto">
          <a:xfrm>
            <a:off x="8388350" y="908050"/>
            <a:ext cx="98425" cy="984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Click="0">
    <p:pull dir="u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uaa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324975" cy="6935788"/>
          </a:xfrm>
          <a:noFill/>
        </p:spPr>
      </p:pic>
    </p:spTree>
  </p:cSld>
  <p:clrMapOvr>
    <a:masterClrMapping/>
  </p:clrMapOvr>
  <p:transition advClick="0" advTm="3000">
    <p:sndAc>
      <p:stSnd>
        <p:snd r:embed="rId2" name="uaaa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0" y="228600"/>
            <a:ext cx="9144000" cy="25146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15600" smtClean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sk-SK" sz="15600" smtClean="0">
              <a:solidFill>
                <a:srgbClr val="FF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2362200"/>
            <a:ext cx="9144000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800" b="1" dirty="0">
                <a:solidFill>
                  <a:srgbClr val="0000FF"/>
                </a:solidFill>
                <a:latin typeface="Times New Roman" pitchFamily="18" charset="0"/>
              </a:rPr>
              <a:t>Are you all</a:t>
            </a:r>
          </a:p>
          <a:p>
            <a:pPr algn="ctr">
              <a:spcBef>
                <a:spcPct val="50000"/>
              </a:spcBef>
            </a:pPr>
            <a:r>
              <a:rPr lang="en-US" sz="8800" b="1" dirty="0">
                <a:solidFill>
                  <a:srgbClr val="0000FF"/>
                </a:solidFill>
                <a:latin typeface="Times New Roman" pitchFamily="18" charset="0"/>
              </a:rPr>
              <a:t>AWAKE??? !</a:t>
            </a:r>
          </a:p>
        </p:txBody>
      </p:sp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talk about robots to students who know a lot about robots?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know that you already know a lot about robotics.</a:t>
            </a:r>
          </a:p>
          <a:p>
            <a:r>
              <a:rPr lang="en-US" dirty="0" smtClean="0"/>
              <a:t>We want to do the following for you:</a:t>
            </a:r>
          </a:p>
          <a:p>
            <a:pPr lvl="1"/>
            <a:r>
              <a:rPr lang="en-US" dirty="0" smtClean="0"/>
              <a:t>Give you a broader view of what robotics is.</a:t>
            </a:r>
          </a:p>
          <a:p>
            <a:pPr lvl="1"/>
            <a:r>
              <a:rPr lang="en-US" dirty="0" smtClean="0"/>
              <a:t>Emphasize that robotics cab be a great career option</a:t>
            </a:r>
          </a:p>
          <a:p>
            <a:pPr lvl="1"/>
            <a:r>
              <a:rPr lang="en-US" dirty="0" smtClean="0"/>
              <a:t>Connect robotics with other related careers</a:t>
            </a:r>
          </a:p>
          <a:p>
            <a:pPr lvl="1"/>
            <a:r>
              <a:rPr lang="en-US" dirty="0" smtClean="0"/>
              <a:t>Let you do some “unusual” programming </a:t>
            </a:r>
          </a:p>
          <a:p>
            <a:r>
              <a:rPr lang="en-US" dirty="0" smtClean="0"/>
              <a:t>Introduce you to a few robots .. serious ones!</a:t>
            </a:r>
          </a:p>
          <a:p>
            <a:pPr lvl="1"/>
            <a:r>
              <a:rPr lang="en-US" dirty="0" smtClean="0"/>
              <a:t>Jeff, Max and Leonardo</a:t>
            </a:r>
          </a:p>
          <a:p>
            <a:r>
              <a:rPr lang="en-US" dirty="0" smtClean="0"/>
              <a:t>Lunch</a:t>
            </a:r>
          </a:p>
          <a:p>
            <a:r>
              <a:rPr lang="en-US" dirty="0" smtClean="0"/>
              <a:t>Tour of the I/ITSEC convention displays.</a:t>
            </a:r>
            <a:endParaRPr lang="en-US" dirty="0"/>
          </a:p>
        </p:txBody>
      </p:sp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75000"/>
            </a:schemeClr>
          </a:solidFill>
        </p:spPr>
        <p:txBody>
          <a:bodyPr anchor="ctr" anchorCtr="0"/>
          <a:lstStyle/>
          <a:p>
            <a:pPr algn="ctr"/>
            <a:r>
              <a:rPr lang="en-US" dirty="0" smtClean="0"/>
              <a:t>what </a:t>
            </a:r>
            <a:r>
              <a:rPr lang="en-US" u="sng" dirty="0" smtClean="0"/>
              <a:t>is</a:t>
            </a:r>
            <a:r>
              <a:rPr lang="en-US" dirty="0" smtClean="0"/>
              <a:t> a robot?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 smtClean="0"/>
              <a:t>An important question for you to answer …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114800" y="1524000"/>
            <a:ext cx="8675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dirty="0" smtClean="0">
                <a:solidFill>
                  <a:srgbClr val="00B050"/>
                </a:solidFill>
              </a:rPr>
              <a:t>?</a:t>
            </a:r>
            <a:endParaRPr lang="en-US" sz="12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Robots are NOT New!</a:t>
            </a:r>
            <a:endParaRPr lang="en-US" dirty="0"/>
          </a:p>
        </p:txBody>
      </p:sp>
      <p:pic>
        <p:nvPicPr>
          <p:cNvPr id="26626" name="Picture 2" descr="hand washing clothes photo co sodahead com 225x300 Sewing for Dummie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" y="1447800"/>
            <a:ext cx="2171700" cy="2895600"/>
          </a:xfrm>
          <a:prstGeom prst="rect">
            <a:avLst/>
          </a:prstGeom>
          <a:noFill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5" y="1676400"/>
            <a:ext cx="391477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4343400"/>
            <a:ext cx="26812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5800" y="4343400"/>
            <a:ext cx="860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Wash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63523" y="3733800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Air Dry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00800" y="4800600"/>
            <a:ext cx="1197764" cy="461665"/>
          </a:xfrm>
          <a:prstGeom prst="rect">
            <a:avLst/>
          </a:prstGeom>
          <a:solidFill>
            <a:srgbClr val="92D050"/>
          </a:solidFill>
          <a:ln w="57150">
            <a:solidFill>
              <a:srgbClr val="2B8D3B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“Robot”</a:t>
            </a:r>
            <a:endParaRPr lang="en-US" dirty="0"/>
          </a:p>
        </p:txBody>
      </p:sp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930275"/>
          </a:xfrm>
        </p:spPr>
        <p:txBody>
          <a:bodyPr/>
          <a:lstStyle/>
          <a:p>
            <a:r>
              <a:rPr lang="en-US" dirty="0" smtClean="0"/>
              <a:t>Are any </a:t>
            </a:r>
            <a:r>
              <a:rPr lang="en-US" dirty="0" smtClean="0"/>
              <a:t>of these Robots are Real??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00200"/>
            <a:ext cx="2771775" cy="2047875"/>
          </a:xfrm>
          <a:prstGeom prst="rect">
            <a:avLst/>
          </a:prstGeom>
          <a:noFill/>
          <a:ln w="57150">
            <a:solidFill>
              <a:srgbClr val="2B8D3B"/>
            </a:solidFill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200400"/>
            <a:ext cx="4060640" cy="2886075"/>
          </a:xfrm>
          <a:prstGeom prst="rect">
            <a:avLst/>
          </a:prstGeom>
          <a:noFill/>
          <a:ln w="57150">
            <a:solidFill>
              <a:srgbClr val="2B8D3B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447800" y="3810000"/>
            <a:ext cx="732893" cy="461665"/>
          </a:xfrm>
          <a:prstGeom prst="rect">
            <a:avLst/>
          </a:prstGeom>
          <a:solidFill>
            <a:srgbClr val="92D050"/>
          </a:solidFill>
          <a:ln w="38100">
            <a:solidFill>
              <a:srgbClr val="5CAA6A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NO!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91000" y="4724400"/>
            <a:ext cx="732893" cy="461665"/>
          </a:xfrm>
          <a:prstGeom prst="rect">
            <a:avLst/>
          </a:prstGeom>
          <a:solidFill>
            <a:srgbClr val="92D050"/>
          </a:solidFill>
          <a:ln w="38100">
            <a:solidFill>
              <a:srgbClr val="5CAA6A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NO!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15200" y="4572000"/>
            <a:ext cx="971741" cy="461665"/>
          </a:xfrm>
          <a:prstGeom prst="rect">
            <a:avLst/>
          </a:prstGeom>
          <a:solidFill>
            <a:srgbClr val="92D050"/>
          </a:solidFill>
          <a:ln w="38100">
            <a:solidFill>
              <a:srgbClr val="5CAA6A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YES!!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1219200"/>
            <a:ext cx="1844528" cy="2895600"/>
          </a:xfrm>
          <a:prstGeom prst="rect">
            <a:avLst/>
          </a:prstGeom>
          <a:solidFill>
            <a:srgbClr val="2B8D3B"/>
          </a:solidFill>
          <a:ln w="5715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7340"/>
            <a:ext cx="8229600" cy="791508"/>
          </a:xfr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 dirty="0" smtClean="0"/>
              <a:t>Check This Out</a:t>
            </a:r>
            <a:endParaRPr lang="en-US" dirty="0"/>
          </a:p>
        </p:txBody>
      </p:sp>
      <p:pic>
        <p:nvPicPr>
          <p:cNvPr id="3" name="Robot Violinist.wmv">
            <a:hlinkClick r:id="" action="ppaction://media"/>
          </p:cNvPr>
          <p:cNvPicPr/>
          <p:nvPr>
            <a:videoFile r:link="rId1"/>
            <p:extLst/>
          </p:nvPr>
        </p:nvPicPr>
        <p:blipFill>
          <a:blip r:embed="rId4" cstate="print"/>
          <a:stretch>
            <a:fillRect/>
          </a:stretch>
        </p:blipFill>
        <p:spPr>
          <a:xfrm>
            <a:off x="930154" y="1129210"/>
            <a:ext cx="7530662" cy="5647997"/>
          </a:xfrm>
          <a:prstGeom prst="rect">
            <a:avLst/>
          </a:prstGeom>
        </p:spPr>
      </p:pic>
    </p:spTree>
  </p:cSld>
  <p:clrMapOvr>
    <a:masterClrMapping/>
  </p:clrMapOvr>
  <p:transition>
    <p:cut thruBlk="1"/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Are These Things Real</a:t>
            </a:r>
            <a:r>
              <a:rPr lang="en-US" u="sng" dirty="0" smtClean="0"/>
              <a:t>??</a:t>
            </a:r>
            <a:br>
              <a:rPr lang="en-US" u="sng" dirty="0" smtClean="0"/>
            </a:br>
            <a:r>
              <a:rPr lang="en-US" i="0" dirty="0" smtClean="0"/>
              <a:t>Are they robots??</a:t>
            </a:r>
            <a:endParaRPr lang="en-US" u="sng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00200"/>
            <a:ext cx="2286114" cy="215265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600201"/>
            <a:ext cx="2514600" cy="213741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1581066"/>
            <a:ext cx="3352800" cy="2138342"/>
          </a:xfrm>
          <a:prstGeom prst="rect">
            <a:avLst/>
          </a:prstGeom>
          <a:noFill/>
          <a:ln w="57150">
            <a:solidFill>
              <a:srgbClr val="2B8D3B"/>
            </a:solidFill>
            <a:miter lim="800000"/>
            <a:headEnd/>
            <a:tailEnd/>
          </a:ln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3657601"/>
            <a:ext cx="3505200" cy="2483414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0" y="3657600"/>
            <a:ext cx="3663745" cy="25146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806062" y="2819400"/>
            <a:ext cx="3544560" cy="1862048"/>
          </a:xfrm>
          <a:prstGeom prst="rect">
            <a:avLst/>
          </a:prstGeom>
          <a:solidFill>
            <a:srgbClr val="92D050">
              <a:alpha val="45000"/>
            </a:srgbClr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2B8D3B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YES!</a:t>
            </a:r>
            <a:endParaRPr lang="en-US" sz="11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2B8D3B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/>
          <a:srcRect l="14286" r="14286"/>
          <a:stretch>
            <a:fillRect/>
          </a:stretch>
        </p:blipFill>
        <p:spPr bwMode="auto">
          <a:xfrm>
            <a:off x="6966857" y="3733800"/>
            <a:ext cx="1796143" cy="25146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581400"/>
            <a:ext cx="6477000" cy="1371600"/>
          </a:xfrm>
        </p:spPr>
        <p:txBody>
          <a:bodyPr/>
          <a:lstStyle/>
          <a:p>
            <a:r>
              <a:rPr lang="en-US" sz="4800" dirty="0" smtClean="0"/>
              <a:t>Robotics</a:t>
            </a:r>
          </a:p>
          <a:p>
            <a:r>
              <a:rPr lang="en-US" sz="2400" dirty="0" smtClean="0"/>
              <a:t>Dec 1, 2011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400" dirty="0"/>
              <a:t> 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179206" name="Picture 4" descr="FHTC Logo 4c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81000"/>
            <a:ext cx="3215294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733800"/>
            <a:ext cx="2510468" cy="1090613"/>
          </a:xfrm>
          <a:prstGeom prst="rect">
            <a:avLst/>
          </a:prstGeom>
          <a:noFill/>
          <a:ln w="38100">
            <a:solidFill>
              <a:srgbClr val="5CAA6A"/>
            </a:solidFill>
            <a:miter lim="800000"/>
            <a:headEnd/>
            <a:tailEnd/>
          </a:ln>
        </p:spPr>
      </p:pic>
      <p:sp>
        <p:nvSpPr>
          <p:cNvPr id="179210" name="Rectangle 10"/>
          <p:cNvSpPr>
            <a:spLocks noChangeArrowheads="1"/>
          </p:cNvSpPr>
          <p:nvPr/>
        </p:nvSpPr>
        <p:spPr bwMode="auto">
          <a:xfrm>
            <a:off x="0" y="2539172"/>
            <a:ext cx="9144000" cy="523220"/>
          </a:xfrm>
          <a:prstGeom prst="rect">
            <a:avLst/>
          </a:prstGeom>
          <a:noFill/>
          <a:ln w="57150">
            <a:solidFill>
              <a:srgbClr val="5CAA6A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13" descr="3 Univ logos black transparent bkg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5638800"/>
            <a:ext cx="5638800" cy="944563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3590544"/>
            <a:ext cx="1828800" cy="1362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961698" y="2575034"/>
            <a:ext cx="7210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Welcoming</a:t>
            </a:r>
            <a:r>
              <a:rPr lang="en-US" sz="2000" dirty="0" smtClean="0"/>
              <a:t>: Carver Middle School, Lake County Public Schools </a:t>
            </a:r>
            <a:endParaRPr lang="en-US" sz="2000" dirty="0"/>
          </a:p>
        </p:txBody>
      </p:sp>
    </p:spTree>
  </p:cSld>
  <p:clrMapOvr>
    <a:masterClrMapping/>
  </p:clrMapOvr>
  <p:transition>
    <p:cut thruBlk="1"/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9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79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792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7772400" cy="1362456"/>
          </a:xfrm>
        </p:spPr>
        <p:txBody>
          <a:bodyPr/>
          <a:lstStyle/>
          <a:p>
            <a:r>
              <a:rPr lang="en-US" dirty="0" smtClean="0"/>
              <a:t>Robots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524000"/>
            <a:ext cx="8382000" cy="1509712"/>
          </a:xfrm>
        </p:spPr>
        <p:txBody>
          <a:bodyPr/>
          <a:lstStyle/>
          <a:p>
            <a:r>
              <a:rPr lang="en-US" sz="2400" dirty="0" smtClean="0"/>
              <a:t>Autonomous               Remotely Controlled </a:t>
            </a:r>
            <a:r>
              <a:rPr lang="en-US" sz="2400" dirty="0" smtClean="0"/>
              <a:t>        </a:t>
            </a:r>
            <a:r>
              <a:rPr lang="en-US" sz="2400" dirty="0" smtClean="0"/>
              <a:t>Next??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124200"/>
            <a:ext cx="17430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429000"/>
            <a:ext cx="2555501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3276600"/>
            <a:ext cx="2390775" cy="2177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4191000" y="990600"/>
          <a:ext cx="4572000" cy="25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Diagram 3"/>
          <p:cNvGraphicFramePr/>
          <p:nvPr/>
        </p:nvGraphicFramePr>
        <p:xfrm>
          <a:off x="457200" y="1219200"/>
          <a:ext cx="3352800" cy="200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4" cstate="print"/>
          <a:srcRect b="10480"/>
          <a:stretch>
            <a:fillRect/>
          </a:stretch>
        </p:blipFill>
        <p:spPr bwMode="auto">
          <a:xfrm>
            <a:off x="7048500" y="4676775"/>
            <a:ext cx="20955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0" y="4572000"/>
            <a:ext cx="22860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800600" y="5791200"/>
            <a:ext cx="1614096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Humans Win!</a:t>
            </a:r>
            <a:endParaRPr lang="en-US" sz="2000" dirty="0"/>
          </a:p>
        </p:txBody>
      </p:sp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438400"/>
            <a:ext cx="8382000" cy="2971800"/>
          </a:xfrm>
        </p:spPr>
        <p:txBody>
          <a:bodyPr/>
          <a:lstStyle/>
          <a:p>
            <a:r>
              <a:rPr lang="en-US" dirty="0" smtClean="0"/>
              <a:t>Simulation is a relatively new field of science and engineering</a:t>
            </a:r>
          </a:p>
          <a:p>
            <a:pPr lvl="1"/>
            <a:r>
              <a:rPr lang="en-US" dirty="0" smtClean="0"/>
              <a:t>Makes you think you are someplace else.</a:t>
            </a:r>
          </a:p>
          <a:p>
            <a:pPr lvl="2"/>
            <a:r>
              <a:rPr lang="en-US" dirty="0" smtClean="0"/>
              <a:t>Think Disney (Mission Space, Disney Quest)</a:t>
            </a:r>
          </a:p>
          <a:p>
            <a:pPr lvl="2"/>
            <a:r>
              <a:rPr lang="en-US" dirty="0" smtClean="0"/>
              <a:t>Think Games like Madden (invented in Orlando!)</a:t>
            </a:r>
          </a:p>
          <a:p>
            <a:pPr lvl="1"/>
            <a:r>
              <a:rPr lang="en-US" dirty="0" smtClean="0"/>
              <a:t>Yes, think ROBOTS!</a:t>
            </a:r>
            <a:endParaRPr lang="en-US" dirty="0"/>
          </a:p>
        </p:txBody>
      </p:sp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4953000" cy="6858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All Comes Together</a:t>
            </a:r>
            <a:endParaRPr lang="en-US" sz="2400" dirty="0"/>
          </a:p>
        </p:txBody>
      </p:sp>
      <p:sp>
        <p:nvSpPr>
          <p:cNvPr id="5" name="Freeform 4"/>
          <p:cNvSpPr/>
          <p:nvPr/>
        </p:nvSpPr>
        <p:spPr>
          <a:xfrm>
            <a:off x="2881312" y="2043112"/>
            <a:ext cx="3381374" cy="3381374"/>
          </a:xfrm>
          <a:custGeom>
            <a:avLst/>
            <a:gdLst>
              <a:gd name="connsiteX0" fmla="*/ 0 w 3381374"/>
              <a:gd name="connsiteY0" fmla="*/ 1690687 h 3381374"/>
              <a:gd name="connsiteX1" fmla="*/ 495192 w 3381374"/>
              <a:gd name="connsiteY1" fmla="*/ 495191 h 3381374"/>
              <a:gd name="connsiteX2" fmla="*/ 1690689 w 3381374"/>
              <a:gd name="connsiteY2" fmla="*/ 2 h 3381374"/>
              <a:gd name="connsiteX3" fmla="*/ 2886185 w 3381374"/>
              <a:gd name="connsiteY3" fmla="*/ 495194 h 3381374"/>
              <a:gd name="connsiteX4" fmla="*/ 3381374 w 3381374"/>
              <a:gd name="connsiteY4" fmla="*/ 1690691 h 3381374"/>
              <a:gd name="connsiteX5" fmla="*/ 2886183 w 3381374"/>
              <a:gd name="connsiteY5" fmla="*/ 2886188 h 3381374"/>
              <a:gd name="connsiteX6" fmla="*/ 1690686 w 3381374"/>
              <a:gd name="connsiteY6" fmla="*/ 3381378 h 3381374"/>
              <a:gd name="connsiteX7" fmla="*/ 495190 w 3381374"/>
              <a:gd name="connsiteY7" fmla="*/ 2886186 h 3381374"/>
              <a:gd name="connsiteX8" fmla="*/ 0 w 3381374"/>
              <a:gd name="connsiteY8" fmla="*/ 1690689 h 3381374"/>
              <a:gd name="connsiteX9" fmla="*/ 0 w 3381374"/>
              <a:gd name="connsiteY9" fmla="*/ 1690687 h 3381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81374" h="3381374">
                <a:moveTo>
                  <a:pt x="0" y="1690687"/>
                </a:moveTo>
                <a:cubicBezTo>
                  <a:pt x="1" y="1242289"/>
                  <a:pt x="178127" y="812256"/>
                  <a:pt x="495192" y="495191"/>
                </a:cubicBezTo>
                <a:cubicBezTo>
                  <a:pt x="812258" y="178126"/>
                  <a:pt x="1242291" y="1"/>
                  <a:pt x="1690689" y="2"/>
                </a:cubicBezTo>
                <a:cubicBezTo>
                  <a:pt x="2139087" y="3"/>
                  <a:pt x="2569120" y="178129"/>
                  <a:pt x="2886185" y="495194"/>
                </a:cubicBezTo>
                <a:cubicBezTo>
                  <a:pt x="3203250" y="812260"/>
                  <a:pt x="3381375" y="1242293"/>
                  <a:pt x="3381374" y="1690691"/>
                </a:cubicBezTo>
                <a:cubicBezTo>
                  <a:pt x="3381374" y="2139089"/>
                  <a:pt x="3203248" y="2569122"/>
                  <a:pt x="2886183" y="2886188"/>
                </a:cubicBezTo>
                <a:cubicBezTo>
                  <a:pt x="2569117" y="3203253"/>
                  <a:pt x="2139084" y="3381379"/>
                  <a:pt x="1690686" y="3381378"/>
                </a:cubicBezTo>
                <a:cubicBezTo>
                  <a:pt x="1242288" y="3381378"/>
                  <a:pt x="812255" y="3203252"/>
                  <a:pt x="495190" y="2886186"/>
                </a:cubicBezTo>
                <a:cubicBezTo>
                  <a:pt x="178125" y="2569120"/>
                  <a:pt x="0" y="2139087"/>
                  <a:pt x="0" y="1690689"/>
                </a:cubicBezTo>
                <a:lnTo>
                  <a:pt x="0" y="169068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42181" tIns="542180" rIns="542181" bIns="542180" numCol="1" spcCol="1270" anchor="ctr" anchorCtr="0">
            <a:noAutofit/>
          </a:bodyPr>
          <a:lstStyle/>
          <a:p>
            <a:pPr lvl="0" algn="ctr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kern="1200" dirty="0" smtClean="0"/>
              <a:t>Intelligent</a:t>
            </a:r>
          </a:p>
          <a:p>
            <a:pPr lvl="0" algn="ctr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dirty="0" smtClean="0"/>
              <a:t>C</a:t>
            </a:r>
            <a:r>
              <a:rPr lang="en-US" sz="3700" kern="1200" dirty="0" smtClean="0"/>
              <a:t>ontrol</a:t>
            </a:r>
            <a:endParaRPr lang="en-US" sz="3700" kern="1200" dirty="0"/>
          </a:p>
        </p:txBody>
      </p:sp>
      <p:sp>
        <p:nvSpPr>
          <p:cNvPr id="6" name="Freeform 5"/>
          <p:cNvSpPr/>
          <p:nvPr/>
        </p:nvSpPr>
        <p:spPr>
          <a:xfrm>
            <a:off x="3726656" y="686403"/>
            <a:ext cx="1690687" cy="1690687"/>
          </a:xfrm>
          <a:custGeom>
            <a:avLst/>
            <a:gdLst>
              <a:gd name="connsiteX0" fmla="*/ 0 w 1690687"/>
              <a:gd name="connsiteY0" fmla="*/ 845344 h 1690687"/>
              <a:gd name="connsiteX1" fmla="*/ 247596 w 1690687"/>
              <a:gd name="connsiteY1" fmla="*/ 247596 h 1690687"/>
              <a:gd name="connsiteX2" fmla="*/ 845345 w 1690687"/>
              <a:gd name="connsiteY2" fmla="*/ 1 h 1690687"/>
              <a:gd name="connsiteX3" fmla="*/ 1443093 w 1690687"/>
              <a:gd name="connsiteY3" fmla="*/ 247597 h 1690687"/>
              <a:gd name="connsiteX4" fmla="*/ 1690688 w 1690687"/>
              <a:gd name="connsiteY4" fmla="*/ 845346 h 1690687"/>
              <a:gd name="connsiteX5" fmla="*/ 1443092 w 1690687"/>
              <a:gd name="connsiteY5" fmla="*/ 1443095 h 1690687"/>
              <a:gd name="connsiteX6" fmla="*/ 845343 w 1690687"/>
              <a:gd name="connsiteY6" fmla="*/ 1690690 h 1690687"/>
              <a:gd name="connsiteX7" fmla="*/ 247594 w 1690687"/>
              <a:gd name="connsiteY7" fmla="*/ 1443094 h 1690687"/>
              <a:gd name="connsiteX8" fmla="*/ -1 w 1690687"/>
              <a:gd name="connsiteY8" fmla="*/ 845345 h 1690687"/>
              <a:gd name="connsiteX9" fmla="*/ 0 w 1690687"/>
              <a:gd name="connsiteY9" fmla="*/ 845344 h 169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90687" h="1690687">
                <a:moveTo>
                  <a:pt x="0" y="845344"/>
                </a:moveTo>
                <a:cubicBezTo>
                  <a:pt x="0" y="621145"/>
                  <a:pt x="89063" y="406128"/>
                  <a:pt x="247596" y="247596"/>
                </a:cubicBezTo>
                <a:cubicBezTo>
                  <a:pt x="406129" y="89063"/>
                  <a:pt x="621146" y="1"/>
                  <a:pt x="845345" y="1"/>
                </a:cubicBezTo>
                <a:cubicBezTo>
                  <a:pt x="1069544" y="1"/>
                  <a:pt x="1284561" y="89064"/>
                  <a:pt x="1443093" y="247597"/>
                </a:cubicBezTo>
                <a:cubicBezTo>
                  <a:pt x="1601626" y="406130"/>
                  <a:pt x="1690688" y="621147"/>
                  <a:pt x="1690688" y="845346"/>
                </a:cubicBezTo>
                <a:cubicBezTo>
                  <a:pt x="1690688" y="1069545"/>
                  <a:pt x="1601625" y="1284562"/>
                  <a:pt x="1443092" y="1443095"/>
                </a:cubicBezTo>
                <a:cubicBezTo>
                  <a:pt x="1284559" y="1601628"/>
                  <a:pt x="1069542" y="1690690"/>
                  <a:pt x="845343" y="1690690"/>
                </a:cubicBezTo>
                <a:cubicBezTo>
                  <a:pt x="621144" y="1690690"/>
                  <a:pt x="406127" y="1601627"/>
                  <a:pt x="247594" y="1443094"/>
                </a:cubicBezTo>
                <a:cubicBezTo>
                  <a:pt x="89061" y="1284561"/>
                  <a:pt x="-1" y="1069544"/>
                  <a:pt x="-1" y="845345"/>
                </a:cubicBezTo>
                <a:lnTo>
                  <a:pt x="0" y="84534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71726" tIns="271725" rIns="271726" bIns="271725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Robots</a:t>
            </a:r>
            <a:endParaRPr lang="en-US" sz="1900" kern="1200" dirty="0"/>
          </a:p>
        </p:txBody>
      </p:sp>
      <p:sp>
        <p:nvSpPr>
          <p:cNvPr id="7" name="Freeform 6"/>
          <p:cNvSpPr/>
          <p:nvPr/>
        </p:nvSpPr>
        <p:spPr>
          <a:xfrm>
            <a:off x="5928708" y="2888456"/>
            <a:ext cx="1690687" cy="1690687"/>
          </a:xfrm>
          <a:custGeom>
            <a:avLst/>
            <a:gdLst>
              <a:gd name="connsiteX0" fmla="*/ 0 w 1690687"/>
              <a:gd name="connsiteY0" fmla="*/ 845344 h 1690687"/>
              <a:gd name="connsiteX1" fmla="*/ 247596 w 1690687"/>
              <a:gd name="connsiteY1" fmla="*/ 247596 h 1690687"/>
              <a:gd name="connsiteX2" fmla="*/ 845345 w 1690687"/>
              <a:gd name="connsiteY2" fmla="*/ 1 h 1690687"/>
              <a:gd name="connsiteX3" fmla="*/ 1443093 w 1690687"/>
              <a:gd name="connsiteY3" fmla="*/ 247597 h 1690687"/>
              <a:gd name="connsiteX4" fmla="*/ 1690688 w 1690687"/>
              <a:gd name="connsiteY4" fmla="*/ 845346 h 1690687"/>
              <a:gd name="connsiteX5" fmla="*/ 1443092 w 1690687"/>
              <a:gd name="connsiteY5" fmla="*/ 1443095 h 1690687"/>
              <a:gd name="connsiteX6" fmla="*/ 845343 w 1690687"/>
              <a:gd name="connsiteY6" fmla="*/ 1690690 h 1690687"/>
              <a:gd name="connsiteX7" fmla="*/ 247594 w 1690687"/>
              <a:gd name="connsiteY7" fmla="*/ 1443094 h 1690687"/>
              <a:gd name="connsiteX8" fmla="*/ -1 w 1690687"/>
              <a:gd name="connsiteY8" fmla="*/ 845345 h 1690687"/>
              <a:gd name="connsiteX9" fmla="*/ 0 w 1690687"/>
              <a:gd name="connsiteY9" fmla="*/ 845344 h 169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90687" h="1690687">
                <a:moveTo>
                  <a:pt x="0" y="845344"/>
                </a:moveTo>
                <a:cubicBezTo>
                  <a:pt x="0" y="621145"/>
                  <a:pt x="89063" y="406128"/>
                  <a:pt x="247596" y="247596"/>
                </a:cubicBezTo>
                <a:cubicBezTo>
                  <a:pt x="406129" y="89063"/>
                  <a:pt x="621146" y="1"/>
                  <a:pt x="845345" y="1"/>
                </a:cubicBezTo>
                <a:cubicBezTo>
                  <a:pt x="1069544" y="1"/>
                  <a:pt x="1284561" y="89064"/>
                  <a:pt x="1443093" y="247597"/>
                </a:cubicBezTo>
                <a:cubicBezTo>
                  <a:pt x="1601626" y="406130"/>
                  <a:pt x="1690688" y="621147"/>
                  <a:pt x="1690688" y="845346"/>
                </a:cubicBezTo>
                <a:cubicBezTo>
                  <a:pt x="1690688" y="1069545"/>
                  <a:pt x="1601625" y="1284562"/>
                  <a:pt x="1443092" y="1443095"/>
                </a:cubicBezTo>
                <a:cubicBezTo>
                  <a:pt x="1284559" y="1601628"/>
                  <a:pt x="1069542" y="1690690"/>
                  <a:pt x="845343" y="1690690"/>
                </a:cubicBezTo>
                <a:cubicBezTo>
                  <a:pt x="621144" y="1690690"/>
                  <a:pt x="406127" y="1601627"/>
                  <a:pt x="247594" y="1443094"/>
                </a:cubicBezTo>
                <a:cubicBezTo>
                  <a:pt x="89061" y="1284561"/>
                  <a:pt x="-1" y="1069544"/>
                  <a:pt x="-1" y="845345"/>
                </a:cubicBezTo>
                <a:lnTo>
                  <a:pt x="0" y="84534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71726" tIns="271725" rIns="271726" bIns="271725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Simulators</a:t>
            </a:r>
            <a:endParaRPr lang="en-US" sz="1900" kern="1200" dirty="0"/>
          </a:p>
        </p:txBody>
      </p:sp>
      <p:sp>
        <p:nvSpPr>
          <p:cNvPr id="8" name="Freeform 7"/>
          <p:cNvSpPr/>
          <p:nvPr/>
        </p:nvSpPr>
        <p:spPr>
          <a:xfrm>
            <a:off x="3726656" y="5090508"/>
            <a:ext cx="1690687" cy="1690687"/>
          </a:xfrm>
          <a:custGeom>
            <a:avLst/>
            <a:gdLst>
              <a:gd name="connsiteX0" fmla="*/ 0 w 1690687"/>
              <a:gd name="connsiteY0" fmla="*/ 845344 h 1690687"/>
              <a:gd name="connsiteX1" fmla="*/ 247596 w 1690687"/>
              <a:gd name="connsiteY1" fmla="*/ 247596 h 1690687"/>
              <a:gd name="connsiteX2" fmla="*/ 845345 w 1690687"/>
              <a:gd name="connsiteY2" fmla="*/ 1 h 1690687"/>
              <a:gd name="connsiteX3" fmla="*/ 1443093 w 1690687"/>
              <a:gd name="connsiteY3" fmla="*/ 247597 h 1690687"/>
              <a:gd name="connsiteX4" fmla="*/ 1690688 w 1690687"/>
              <a:gd name="connsiteY4" fmla="*/ 845346 h 1690687"/>
              <a:gd name="connsiteX5" fmla="*/ 1443092 w 1690687"/>
              <a:gd name="connsiteY5" fmla="*/ 1443095 h 1690687"/>
              <a:gd name="connsiteX6" fmla="*/ 845343 w 1690687"/>
              <a:gd name="connsiteY6" fmla="*/ 1690690 h 1690687"/>
              <a:gd name="connsiteX7" fmla="*/ 247594 w 1690687"/>
              <a:gd name="connsiteY7" fmla="*/ 1443094 h 1690687"/>
              <a:gd name="connsiteX8" fmla="*/ -1 w 1690687"/>
              <a:gd name="connsiteY8" fmla="*/ 845345 h 1690687"/>
              <a:gd name="connsiteX9" fmla="*/ 0 w 1690687"/>
              <a:gd name="connsiteY9" fmla="*/ 845344 h 169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90687" h="1690687">
                <a:moveTo>
                  <a:pt x="0" y="845344"/>
                </a:moveTo>
                <a:cubicBezTo>
                  <a:pt x="0" y="621145"/>
                  <a:pt x="89063" y="406128"/>
                  <a:pt x="247596" y="247596"/>
                </a:cubicBezTo>
                <a:cubicBezTo>
                  <a:pt x="406129" y="89063"/>
                  <a:pt x="621146" y="1"/>
                  <a:pt x="845345" y="1"/>
                </a:cubicBezTo>
                <a:cubicBezTo>
                  <a:pt x="1069544" y="1"/>
                  <a:pt x="1284561" y="89064"/>
                  <a:pt x="1443093" y="247597"/>
                </a:cubicBezTo>
                <a:cubicBezTo>
                  <a:pt x="1601626" y="406130"/>
                  <a:pt x="1690688" y="621147"/>
                  <a:pt x="1690688" y="845346"/>
                </a:cubicBezTo>
                <a:cubicBezTo>
                  <a:pt x="1690688" y="1069545"/>
                  <a:pt x="1601625" y="1284562"/>
                  <a:pt x="1443092" y="1443095"/>
                </a:cubicBezTo>
                <a:cubicBezTo>
                  <a:pt x="1284559" y="1601628"/>
                  <a:pt x="1069542" y="1690690"/>
                  <a:pt x="845343" y="1690690"/>
                </a:cubicBezTo>
                <a:cubicBezTo>
                  <a:pt x="621144" y="1690690"/>
                  <a:pt x="406127" y="1601627"/>
                  <a:pt x="247594" y="1443094"/>
                </a:cubicBezTo>
                <a:cubicBezTo>
                  <a:pt x="89061" y="1284561"/>
                  <a:pt x="-1" y="1069544"/>
                  <a:pt x="-1" y="845345"/>
                </a:cubicBezTo>
                <a:lnTo>
                  <a:pt x="0" y="84534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71726" tIns="271725" rIns="271726" bIns="271725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Trainers</a:t>
            </a:r>
            <a:endParaRPr lang="en-US" sz="1900" kern="1200" dirty="0"/>
          </a:p>
        </p:txBody>
      </p:sp>
      <p:sp>
        <p:nvSpPr>
          <p:cNvPr id="9" name="Freeform 8"/>
          <p:cNvSpPr/>
          <p:nvPr/>
        </p:nvSpPr>
        <p:spPr>
          <a:xfrm>
            <a:off x="1524603" y="2888456"/>
            <a:ext cx="1690687" cy="1690687"/>
          </a:xfrm>
          <a:custGeom>
            <a:avLst/>
            <a:gdLst>
              <a:gd name="connsiteX0" fmla="*/ 0 w 1690687"/>
              <a:gd name="connsiteY0" fmla="*/ 845344 h 1690687"/>
              <a:gd name="connsiteX1" fmla="*/ 247596 w 1690687"/>
              <a:gd name="connsiteY1" fmla="*/ 247596 h 1690687"/>
              <a:gd name="connsiteX2" fmla="*/ 845345 w 1690687"/>
              <a:gd name="connsiteY2" fmla="*/ 1 h 1690687"/>
              <a:gd name="connsiteX3" fmla="*/ 1443093 w 1690687"/>
              <a:gd name="connsiteY3" fmla="*/ 247597 h 1690687"/>
              <a:gd name="connsiteX4" fmla="*/ 1690688 w 1690687"/>
              <a:gd name="connsiteY4" fmla="*/ 845346 h 1690687"/>
              <a:gd name="connsiteX5" fmla="*/ 1443092 w 1690687"/>
              <a:gd name="connsiteY5" fmla="*/ 1443095 h 1690687"/>
              <a:gd name="connsiteX6" fmla="*/ 845343 w 1690687"/>
              <a:gd name="connsiteY6" fmla="*/ 1690690 h 1690687"/>
              <a:gd name="connsiteX7" fmla="*/ 247594 w 1690687"/>
              <a:gd name="connsiteY7" fmla="*/ 1443094 h 1690687"/>
              <a:gd name="connsiteX8" fmla="*/ -1 w 1690687"/>
              <a:gd name="connsiteY8" fmla="*/ 845345 h 1690687"/>
              <a:gd name="connsiteX9" fmla="*/ 0 w 1690687"/>
              <a:gd name="connsiteY9" fmla="*/ 845344 h 169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90687" h="1690687">
                <a:moveTo>
                  <a:pt x="0" y="845344"/>
                </a:moveTo>
                <a:cubicBezTo>
                  <a:pt x="0" y="621145"/>
                  <a:pt x="89063" y="406128"/>
                  <a:pt x="247596" y="247596"/>
                </a:cubicBezTo>
                <a:cubicBezTo>
                  <a:pt x="406129" y="89063"/>
                  <a:pt x="621146" y="1"/>
                  <a:pt x="845345" y="1"/>
                </a:cubicBezTo>
                <a:cubicBezTo>
                  <a:pt x="1069544" y="1"/>
                  <a:pt x="1284561" y="89064"/>
                  <a:pt x="1443093" y="247597"/>
                </a:cubicBezTo>
                <a:cubicBezTo>
                  <a:pt x="1601626" y="406130"/>
                  <a:pt x="1690688" y="621147"/>
                  <a:pt x="1690688" y="845346"/>
                </a:cubicBezTo>
                <a:cubicBezTo>
                  <a:pt x="1690688" y="1069545"/>
                  <a:pt x="1601625" y="1284562"/>
                  <a:pt x="1443092" y="1443095"/>
                </a:cubicBezTo>
                <a:cubicBezTo>
                  <a:pt x="1284559" y="1601628"/>
                  <a:pt x="1069542" y="1690690"/>
                  <a:pt x="845343" y="1690690"/>
                </a:cubicBezTo>
                <a:cubicBezTo>
                  <a:pt x="621144" y="1690690"/>
                  <a:pt x="406127" y="1601627"/>
                  <a:pt x="247594" y="1443094"/>
                </a:cubicBezTo>
                <a:cubicBezTo>
                  <a:pt x="89061" y="1284561"/>
                  <a:pt x="-1" y="1069544"/>
                  <a:pt x="-1" y="845345"/>
                </a:cubicBezTo>
                <a:lnTo>
                  <a:pt x="0" y="84534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71726" tIns="271725" rIns="271726" bIns="271725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Games</a:t>
            </a:r>
            <a:endParaRPr lang="en-US" sz="1900" kern="1200" dirty="0"/>
          </a:p>
        </p:txBody>
      </p:sp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913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 we add to all of this …</a:t>
            </a: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2438400" y="1371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381000" y="5486400"/>
          <a:ext cx="52578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1600200"/>
            <a:ext cx="2773195" cy="31700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You need </a:t>
            </a:r>
            <a:r>
              <a:rPr lang="en-US" sz="20000" dirty="0" smtClean="0">
                <a:solidFill>
                  <a:srgbClr val="00B050"/>
                </a:solidFill>
                <a:latin typeface="Wide Latin"/>
              </a:rPr>
              <a:t>{</a:t>
            </a:r>
            <a:endParaRPr lang="en-US" sz="20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81721" y="609600"/>
            <a:ext cx="7648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MATH??  WHY MATH ??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 is the “why” of “why math”?</a:t>
            </a:r>
            <a:endParaRPr lang="en-US" dirty="0"/>
          </a:p>
        </p:txBody>
      </p:sp>
      <p:pic>
        <p:nvPicPr>
          <p:cNvPr id="3" name="Ma_PaKettleMath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951494" y="1905000"/>
            <a:ext cx="5181600" cy="3886200"/>
          </a:xfrm>
          <a:prstGeom prst="rect">
            <a:avLst/>
          </a:prstGeom>
        </p:spPr>
      </p:pic>
    </p:spTree>
  </p:cSld>
  <p:clrMapOvr>
    <a:masterClrMapping/>
  </p:clrMapOvr>
  <p:transition>
    <p:cut thruBlk="1"/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6713" y="3276600"/>
            <a:ext cx="5907087" cy="10668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6600" dirty="0" smtClean="0">
                <a:solidFill>
                  <a:srgbClr val="2B8D3B"/>
                </a:solidFill>
              </a:rPr>
              <a:t>that’s why!</a:t>
            </a:r>
            <a:endParaRPr lang="en-US" sz="6600" dirty="0">
              <a:solidFill>
                <a:srgbClr val="2B8D3B"/>
              </a:solidFill>
            </a:endParaRPr>
          </a:p>
        </p:txBody>
      </p:sp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>Do you want to be a Robotics Engineer?</a:t>
            </a:r>
            <a:endParaRPr lang="en-US" sz="3600" dirty="0"/>
          </a:p>
        </p:txBody>
      </p:sp>
      <p:sp>
        <p:nvSpPr>
          <p:cNvPr id="72708" name="WordArt 4"/>
          <p:cNvSpPr>
            <a:spLocks noChangeArrowheads="1" noChangeShapeType="1" noTextEdit="1"/>
          </p:cNvSpPr>
          <p:nvPr/>
        </p:nvSpPr>
        <p:spPr bwMode="auto">
          <a:xfrm>
            <a:off x="914400" y="2133600"/>
            <a:ext cx="7467600" cy="335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B5395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Are You Going</a:t>
            </a:r>
          </a:p>
          <a:p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B5395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to be Ready??</a:t>
            </a:r>
          </a:p>
        </p:txBody>
      </p:sp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test: Which of the following statements are true??  Are any untrue?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382000" cy="2819400"/>
          </a:xfrm>
        </p:spPr>
        <p:txBody>
          <a:bodyPr/>
          <a:lstStyle/>
          <a:p>
            <a:r>
              <a:rPr lang="en-US" dirty="0" smtClean="0"/>
              <a:t>Technology can be fun.</a:t>
            </a:r>
          </a:p>
          <a:p>
            <a:r>
              <a:rPr lang="en-US" dirty="0" smtClean="0"/>
              <a:t>You can get a good job in technology</a:t>
            </a:r>
          </a:p>
          <a:p>
            <a:r>
              <a:rPr lang="en-US" dirty="0" smtClean="0"/>
              <a:t>You need a good education to take advantage of the future of technology</a:t>
            </a:r>
          </a:p>
          <a:p>
            <a:r>
              <a:rPr lang="en-US" dirty="0" smtClean="0"/>
              <a:t>You need math and science to understand technology</a:t>
            </a:r>
          </a:p>
          <a:p>
            <a:r>
              <a:rPr lang="en-US" dirty="0" smtClean="0"/>
              <a:t>The Unites States is the world’s leader in </a:t>
            </a:r>
            <a:r>
              <a:rPr lang="en-US" dirty="0" smtClean="0"/>
              <a:t>new technology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Starring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600199"/>
            <a:ext cx="1905000" cy="386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lose u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8473" y="1600200"/>
            <a:ext cx="1903977" cy="38862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 rot="428565">
            <a:off x="3635249" y="1402519"/>
            <a:ext cx="2014378" cy="4668837"/>
          </a:xfrm>
          <a:prstGeom prst="rect">
            <a:avLst/>
          </a:prstGeom>
          <a:noFill/>
          <a:ln w="76200" cmpd="tri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2" descr="C:\Users\jbindell\Documents\My Documents\My Documents\techPATH\DSC_0094.jpg"/>
          <p:cNvPicPr>
            <a:picLocks noChangeAspect="1" noChangeArrowheads="1"/>
          </p:cNvPicPr>
          <p:nvPr/>
        </p:nvPicPr>
        <p:blipFill>
          <a:blip r:embed="rId5" cstate="print"/>
          <a:srcRect l="9636" r="66105" b="20842"/>
          <a:stretch>
            <a:fillRect/>
          </a:stretch>
        </p:blipFill>
        <p:spPr bwMode="auto">
          <a:xfrm rot="441145">
            <a:off x="3765064" y="1477084"/>
            <a:ext cx="1826325" cy="395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90600" y="5562600"/>
            <a:ext cx="1629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Dr.Al</a:t>
            </a:r>
            <a:r>
              <a:rPr lang="en-US" dirty="0" smtClean="0"/>
              <a:t>-Rawi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77000" y="5486400"/>
            <a:ext cx="1551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Dr. Bindell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478336">
            <a:off x="3579160" y="5521823"/>
            <a:ext cx="1654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Ms. Morelli</a:t>
            </a:r>
            <a:endParaRPr lang="en-US" dirty="0"/>
          </a:p>
        </p:txBody>
      </p:sp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What is Your Job going to be?  </a:t>
            </a:r>
            <a:endParaRPr lang="en-US" dirty="0" smtClean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819400"/>
            <a:ext cx="283051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2819400"/>
            <a:ext cx="25908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2819400"/>
            <a:ext cx="328771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0" y="1447800"/>
            <a:ext cx="607114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It’s YOUR Choice!</a:t>
            </a:r>
          </a:p>
        </p:txBody>
      </p:sp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5486400"/>
            <a:ext cx="11430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5200" y="5410200"/>
            <a:ext cx="12858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0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5486400"/>
            <a:ext cx="8286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4400" y="4967288"/>
            <a:ext cx="1443038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0" y="5105400"/>
            <a:ext cx="2209800" cy="1462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066800" y="2286000"/>
            <a:ext cx="7276351" cy="461665"/>
          </a:xfrm>
          <a:prstGeom prst="rect">
            <a:avLst/>
          </a:prstGeom>
          <a:noFill/>
          <a:ln w="38100">
            <a:solidFill>
              <a:srgbClr val="2B8D3B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9-12ish             State College  (2 yr)               University</a:t>
            </a:r>
            <a:endParaRPr lang="en-US" dirty="0"/>
          </a:p>
        </p:txBody>
      </p:sp>
    </p:spTree>
  </p:cSld>
  <p:clrMapOvr>
    <a:masterClrMapping/>
  </p:clrMapOvr>
  <p:transition>
    <p:cut thruBlk="1"/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901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901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Far Future?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7145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9038" y="5029200"/>
            <a:ext cx="90587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Education is critical!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305800" cy="609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dirty="0" smtClean="0"/>
              <a:t>Because TOMORROW, this will be REAL!</a:t>
            </a:r>
            <a:endParaRPr lang="en-US" sz="4000" dirty="0"/>
          </a:p>
        </p:txBody>
      </p:sp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should you be doing to prepare??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2057400"/>
            <a:ext cx="5410200" cy="1066800"/>
          </a:xfrm>
        </p:spPr>
        <p:txBody>
          <a:bodyPr/>
          <a:lstStyle/>
          <a:p>
            <a:r>
              <a:rPr lang="en-US" sz="2800" dirty="0" smtClean="0"/>
              <a:t>Take lots of science.</a:t>
            </a:r>
          </a:p>
          <a:p>
            <a:r>
              <a:rPr lang="en-US" sz="2800" dirty="0" smtClean="0"/>
              <a:t>Take lots of math.</a:t>
            </a:r>
            <a:endParaRPr lang="en-US" sz="2800" dirty="0"/>
          </a:p>
        </p:txBody>
      </p:sp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438400"/>
            <a:ext cx="2681287" cy="3031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972980" y="3048000"/>
            <a:ext cx="312777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Get Ready</a:t>
            </a:r>
          </a:p>
          <a:p>
            <a:pPr algn="ctr"/>
            <a:r>
              <a:rPr lang="en-US" sz="5400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For It!!</a:t>
            </a:r>
            <a:endParaRPr lang="en-US" sz="5400" b="1" i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Well … it’s YOUR future.  Now for a </a:t>
            </a:r>
            <a:r>
              <a:rPr lang="en-U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taste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of ROBOTICS!</a:t>
            </a:r>
            <a:endParaRPr lang="en-US" dirty="0"/>
          </a:p>
        </p:txBody>
      </p:sp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28600" y="1219200"/>
            <a:ext cx="8610600" cy="1066800"/>
          </a:xfrm>
        </p:spPr>
        <p:txBody>
          <a:bodyPr/>
          <a:lstStyle/>
          <a:p>
            <a:r>
              <a:rPr lang="en-US" sz="4400" dirty="0" smtClean="0"/>
              <a:t>BRING THEM ON!!</a:t>
            </a:r>
            <a:endParaRPr lang="en-US" sz="4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057400"/>
            <a:ext cx="29051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chPath%20LH%20Art%20for%20Word"/>
          <p:cNvPicPr>
            <a:picLocks noChangeAspect="1" noChangeArrowheads="1"/>
          </p:cNvPicPr>
          <p:nvPr/>
        </p:nvPicPr>
        <p:blipFill>
          <a:blip r:embed="rId4" cstate="print"/>
          <a:srcRect l="23680" r="22157" b="85715"/>
          <a:stretch>
            <a:fillRect/>
          </a:stretch>
        </p:blipFill>
        <p:spPr bwMode="auto">
          <a:xfrm>
            <a:off x="1556985" y="4873300"/>
            <a:ext cx="3278948" cy="173084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66FF33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Rectangle 2"/>
          <p:cNvSpPr/>
          <p:nvPr/>
        </p:nvSpPr>
        <p:spPr>
          <a:xfrm>
            <a:off x="299840" y="95786"/>
            <a:ext cx="854432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PLEASE 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WELCOME</a:t>
            </a:r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  <a:endParaRPr lang="en-US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9869" y="4133482"/>
            <a:ext cx="1967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Dr. Ahlam Al-Rawi </a:t>
            </a:r>
            <a:endParaRPr lang="en-US" b="1" dirty="0"/>
          </a:p>
        </p:txBody>
      </p:sp>
      <p:pic>
        <p:nvPicPr>
          <p:cNvPr id="31745" name="Picture 1" descr="close u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99885" y="1419225"/>
            <a:ext cx="1400175" cy="2838450"/>
          </a:xfrm>
          <a:prstGeom prst="rect">
            <a:avLst/>
          </a:prstGeom>
          <a:noFill/>
        </p:spPr>
      </p:pic>
      <p:sp>
        <p:nvSpPr>
          <p:cNvPr id="6" name="Left Arrow 5"/>
          <p:cNvSpPr/>
          <p:nvPr/>
        </p:nvSpPr>
        <p:spPr>
          <a:xfrm>
            <a:off x="3600450" y="1438275"/>
            <a:ext cx="3638550" cy="215228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A Robot??</a:t>
            </a:r>
            <a:endParaRPr lang="en-US" sz="36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35933" y="4873299"/>
            <a:ext cx="2822461" cy="1730847"/>
          </a:xfrm>
          <a:prstGeom prst="rect">
            <a:avLst/>
          </a:prstGeom>
          <a:noFill/>
          <a:ln w="76200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963261" y="4873300"/>
            <a:ext cx="1349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Physics</a:t>
            </a:r>
          </a:p>
          <a:p>
            <a:pPr algn="ctr"/>
            <a:r>
              <a:rPr lang="en-US" b="1" dirty="0" smtClean="0"/>
              <a:t>Department</a:t>
            </a:r>
            <a:endParaRPr lang="en-US" b="1" dirty="0"/>
          </a:p>
        </p:txBody>
      </p:sp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676400"/>
            <a:ext cx="7086600" cy="1828800"/>
          </a:xfrm>
        </p:spPr>
        <p:txBody>
          <a:bodyPr/>
          <a:lstStyle/>
          <a:p>
            <a:pPr algn="ctr"/>
            <a:r>
              <a:rPr lang="en-US" dirty="0" smtClean="0"/>
              <a:t>STOP</a:t>
            </a:r>
            <a:endParaRPr lang="en-US" dirty="0"/>
          </a:p>
        </p:txBody>
      </p:sp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15284"/>
            <a:ext cx="7772400" cy="12082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ROBOTICS: COOL AND FUN!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441" y="4579904"/>
            <a:ext cx="7086600" cy="73307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Jeff and Max </a:t>
            </a:r>
          </a:p>
          <a:p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4" name="Group 5"/>
          <p:cNvGrpSpPr/>
          <p:nvPr/>
        </p:nvGrpSpPr>
        <p:grpSpPr>
          <a:xfrm>
            <a:off x="1244986" y="479333"/>
            <a:ext cx="6661751" cy="2409826"/>
            <a:chOff x="1796449" y="-1"/>
            <a:chExt cx="6661751" cy="240982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6449" y="-1"/>
              <a:ext cx="2733292" cy="2409825"/>
            </a:xfrm>
            <a:prstGeom prst="rect">
              <a:avLst/>
            </a:prstGeom>
            <a:noFill/>
            <a:ln w="38100">
              <a:solidFill>
                <a:srgbClr val="E6EA36"/>
              </a:solidFill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24375" y="0"/>
              <a:ext cx="3933825" cy="2409825"/>
            </a:xfrm>
            <a:prstGeom prst="rect">
              <a:avLst/>
            </a:prstGeom>
            <a:noFill/>
            <a:ln w="38100">
              <a:solidFill>
                <a:srgbClr val="E6EA36"/>
              </a:solidFill>
              <a:miter lim="800000"/>
              <a:headEnd/>
              <a:tailEnd/>
            </a:ln>
          </p:spPr>
        </p:pic>
      </p:grpSp>
      <p:pic>
        <p:nvPicPr>
          <p:cNvPr id="9" name="Picture 1" descr="TechPath%20LH%20Art%20for%20Word"/>
          <p:cNvPicPr>
            <a:picLocks noChangeAspect="1" noChangeArrowheads="1"/>
          </p:cNvPicPr>
          <p:nvPr/>
        </p:nvPicPr>
        <p:blipFill>
          <a:blip r:embed="rId5" cstate="print"/>
          <a:srcRect l="23680" r="22157" b="85715"/>
          <a:stretch>
            <a:fillRect/>
          </a:stretch>
        </p:blipFill>
        <p:spPr bwMode="auto">
          <a:xfrm>
            <a:off x="2472559" y="4318148"/>
            <a:ext cx="4330639" cy="2286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66FF33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This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7007" y="1241141"/>
            <a:ext cx="6542690" cy="498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8925"/>
            <a:ext cx="9144000" cy="1158875"/>
          </a:xfrm>
        </p:spPr>
        <p:txBody>
          <a:bodyPr/>
          <a:lstStyle/>
          <a:p>
            <a:r>
              <a:rPr lang="en-US" dirty="0" smtClean="0"/>
              <a:t>and the I/ITSEC folks + </a:t>
            </a:r>
            <a:br>
              <a:rPr lang="en-US" dirty="0" smtClean="0"/>
            </a:br>
            <a:r>
              <a:rPr lang="en-US" dirty="0" smtClean="0"/>
              <a:t>Florida Hospital’s </a:t>
            </a:r>
            <a:r>
              <a:rPr lang="en-US" dirty="0" err="1" smtClean="0"/>
              <a:t>Da</a:t>
            </a:r>
            <a:r>
              <a:rPr lang="en-US" dirty="0" smtClean="0"/>
              <a:t> Vinci Robot</a:t>
            </a:r>
            <a:endParaRPr lang="en-US" dirty="0"/>
          </a:p>
        </p:txBody>
      </p:sp>
      <p:pic>
        <p:nvPicPr>
          <p:cNvPr id="25601" name="Picture 1" descr="da%20vinci%20robo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600200"/>
            <a:ext cx="3657600" cy="5181600"/>
          </a:xfrm>
          <a:prstGeom prst="rect">
            <a:avLst/>
          </a:prstGeom>
          <a:noFill/>
          <a:ln w="57150">
            <a:solidFill>
              <a:srgbClr val="2B8D3B"/>
            </a:solidFill>
          </a:ln>
        </p:spPr>
      </p:pic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Even This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6724" r="26724"/>
          <a:stretch>
            <a:fillRect/>
          </a:stretch>
        </p:blipFill>
        <p:spPr bwMode="auto">
          <a:xfrm>
            <a:off x="1008992" y="1143000"/>
            <a:ext cx="2837794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524000"/>
            <a:ext cx="37909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the Difference?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95483" y="4808202"/>
            <a:ext cx="8229600" cy="2007504"/>
          </a:xfrm>
        </p:spPr>
        <p:txBody>
          <a:bodyPr>
            <a:normAutofit/>
          </a:bodyPr>
          <a:lstStyle/>
          <a:p>
            <a:r>
              <a:rPr lang="en-US" dirty="0" smtClean="0"/>
              <a:t>Each does what it is TOLD to do ..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irectly by a human operator</a:t>
            </a:r>
          </a:p>
          <a:p>
            <a:pPr lvl="1"/>
            <a:r>
              <a:rPr lang="en-US" dirty="0" smtClean="0"/>
              <a:t>by a computer program that was written by a human operator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663" y="1417638"/>
            <a:ext cx="2463886" cy="308807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0283" y="1417638"/>
            <a:ext cx="4049929" cy="308807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26724" r="26724"/>
          <a:stretch>
            <a:fillRect/>
          </a:stretch>
        </p:blipFill>
        <p:spPr bwMode="auto">
          <a:xfrm>
            <a:off x="2893549" y="1417638"/>
            <a:ext cx="1916734" cy="308807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68669" y="4219082"/>
            <a:ext cx="8229600" cy="1323439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Computer    Computer     Control Unit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Up Arrow 9"/>
          <p:cNvSpPr/>
          <p:nvPr/>
        </p:nvSpPr>
        <p:spPr>
          <a:xfrm rot="786124">
            <a:off x="945935" y="2705678"/>
            <a:ext cx="630621" cy="2056352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 rot="18712384">
            <a:off x="6206355" y="2958665"/>
            <a:ext cx="630621" cy="2056352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 rot="20777148">
            <a:off x="3749838" y="2706409"/>
            <a:ext cx="630621" cy="2056352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0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  <p:bldP spid="7" grpId="1" build="p"/>
      <p:bldP spid="9" grpId="0" animBg="1"/>
      <p:bldP spid="10" grpId="0" animBg="1"/>
      <p:bldP spid="11" grpId="0" animBg="1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ROBOT?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device that is built to independently perform actions and interact with its surroundings</a:t>
            </a:r>
          </a:p>
          <a:p>
            <a:r>
              <a:rPr lang="en-US" dirty="0" smtClean="0"/>
              <a:t>If we control the Robot it will become a Remote-controlled device.</a:t>
            </a:r>
          </a:p>
          <a:p>
            <a:r>
              <a:rPr lang="en-US" dirty="0" smtClean="0"/>
              <a:t>We would like our robots to have ears to listen and eyes to see. They also should be able to walk on legs or wheels.</a:t>
            </a:r>
          </a:p>
          <a:p>
            <a:r>
              <a:rPr lang="en-US" dirty="0" smtClean="0"/>
              <a:t> They should also be  able to examine its surrounding, respond to obstacles, such as chairs, walls, distinguish colors</a:t>
            </a:r>
            <a:endParaRPr lang="en-US" dirty="0"/>
          </a:p>
        </p:txBody>
      </p:sp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 robot should to be able to: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00200"/>
            <a:ext cx="6934200" cy="4709160"/>
          </a:xfrm>
        </p:spPr>
        <p:txBody>
          <a:bodyPr/>
          <a:lstStyle/>
          <a:p>
            <a:r>
              <a:rPr lang="en-US" dirty="0" smtClean="0"/>
              <a:t>sense its surroundings</a:t>
            </a:r>
          </a:p>
          <a:p>
            <a:endParaRPr lang="en-US" dirty="0" smtClean="0"/>
          </a:p>
          <a:p>
            <a:r>
              <a:rPr lang="en-US" dirty="0" smtClean="0"/>
              <a:t>detect Colors</a:t>
            </a:r>
          </a:p>
          <a:p>
            <a:endParaRPr lang="en-US" dirty="0" smtClean="0"/>
          </a:p>
          <a:p>
            <a:r>
              <a:rPr lang="en-US" dirty="0" smtClean="0"/>
              <a:t>move around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7066" y="1417638"/>
            <a:ext cx="1346576" cy="119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4340" y="2857226"/>
            <a:ext cx="11557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 l="12500" t="8962" r="5307"/>
          <a:stretch>
            <a:fillRect/>
          </a:stretch>
        </p:blipFill>
        <p:spPr bwMode="auto">
          <a:xfrm>
            <a:off x="4152280" y="4569936"/>
            <a:ext cx="1318477" cy="2114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</p:pic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62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And be able to follow instructions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47241" cy="253036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From a human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From a computer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0108" y="1460691"/>
            <a:ext cx="2563047" cy="261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0109" y="4078792"/>
            <a:ext cx="2563047" cy="249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Let’s meet Jeff and give him something to do.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25139" r="23069"/>
          <a:stretch>
            <a:fillRect/>
          </a:stretch>
        </p:blipFill>
        <p:spPr bwMode="auto">
          <a:xfrm>
            <a:off x="3333750" y="1647199"/>
            <a:ext cx="2358915" cy="4554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089"/>
            <a:ext cx="8229600" cy="764453"/>
          </a:xfrm>
        </p:spPr>
        <p:txBody>
          <a:bodyPr/>
          <a:lstStyle/>
          <a:p>
            <a:r>
              <a:rPr lang="en-US" dirty="0" smtClean="0"/>
              <a:t>WHAT JEFF UNDERSTANDS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04386" y="808182"/>
            <a:ext cx="4497388" cy="59934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STOP</a:t>
            </a:r>
          </a:p>
          <a:p>
            <a:endParaRPr lang="en-US" dirty="0" smtClean="0"/>
          </a:p>
          <a:p>
            <a:r>
              <a:rPr lang="en-US" dirty="0" smtClean="0"/>
              <a:t>GO FORWARD N STEPS</a:t>
            </a:r>
          </a:p>
          <a:p>
            <a:endParaRPr lang="en-US" dirty="0" smtClean="0"/>
          </a:p>
          <a:p>
            <a:r>
              <a:rPr lang="en-US" dirty="0" smtClean="0"/>
              <a:t>GO SLOWER</a:t>
            </a:r>
          </a:p>
          <a:p>
            <a:endParaRPr lang="en-US" dirty="0" smtClean="0"/>
          </a:p>
          <a:p>
            <a:r>
              <a:rPr lang="en-US" dirty="0" smtClean="0"/>
              <a:t>TURN LEFT</a:t>
            </a:r>
          </a:p>
          <a:p>
            <a:endParaRPr lang="en-US" dirty="0" smtClean="0"/>
          </a:p>
          <a:p>
            <a:r>
              <a:rPr lang="en-US" dirty="0" smtClean="0"/>
              <a:t>TURN RIGHT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OPEN A DOOR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CLOSE A DOOR</a:t>
            </a:r>
          </a:p>
          <a:p>
            <a:endParaRPr lang="en-US" dirty="0" smtClean="0"/>
          </a:p>
          <a:p>
            <a:r>
              <a:rPr lang="en-US" dirty="0" smtClean="0"/>
              <a:t>POWER OFF</a:t>
            </a:r>
          </a:p>
          <a:p>
            <a:pPr marL="0" indent="0">
              <a:buNone/>
            </a:pPr>
            <a:r>
              <a:rPr lang="en-US" dirty="0" smtClean="0"/>
              <a:t>   </a:t>
            </a:r>
          </a:p>
          <a:p>
            <a:r>
              <a:rPr lang="en-US" dirty="0" smtClean="0"/>
              <a:t>POWER ON</a:t>
            </a:r>
          </a:p>
        </p:txBody>
      </p:sp>
      <p:pic>
        <p:nvPicPr>
          <p:cNvPr id="1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948" y="1307997"/>
            <a:ext cx="943452" cy="70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 l="25139" r="23069"/>
          <a:stretch>
            <a:fillRect/>
          </a:stretch>
        </p:blipFill>
        <p:spPr bwMode="auto">
          <a:xfrm>
            <a:off x="5423337" y="2071422"/>
            <a:ext cx="1907628" cy="3683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867352" y="5549471"/>
            <a:ext cx="28777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RoboJeff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630" y="685800"/>
            <a:ext cx="789570" cy="592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612" y="3339319"/>
            <a:ext cx="764988" cy="57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244" y="2641386"/>
            <a:ext cx="748156" cy="56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14"/>
          <p:cNvGrpSpPr/>
          <p:nvPr/>
        </p:nvGrpSpPr>
        <p:grpSpPr>
          <a:xfrm>
            <a:off x="3566335" y="4024783"/>
            <a:ext cx="700865" cy="611909"/>
            <a:chOff x="184726" y="3394815"/>
            <a:chExt cx="1754909" cy="1742910"/>
          </a:xfrm>
        </p:grpSpPr>
        <p:sp>
          <p:nvSpPr>
            <p:cNvPr id="24" name="Rectangle 23"/>
            <p:cNvSpPr/>
            <p:nvPr/>
          </p:nvSpPr>
          <p:spPr>
            <a:xfrm>
              <a:off x="184726" y="3394815"/>
              <a:ext cx="1754909" cy="1614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2455" y="3498270"/>
              <a:ext cx="1639455" cy="1639455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542067" y="4698707"/>
            <a:ext cx="725133" cy="546685"/>
            <a:chOff x="4739318" y="2442170"/>
            <a:chExt cx="1830045" cy="1785980"/>
          </a:xfrm>
        </p:grpSpPr>
        <p:sp>
          <p:nvSpPr>
            <p:cNvPr id="27" name="Rectangle 26"/>
            <p:cNvSpPr/>
            <p:nvPr/>
          </p:nvSpPr>
          <p:spPr>
            <a:xfrm>
              <a:off x="4739318" y="2521513"/>
              <a:ext cx="1830045" cy="1683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closedoor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6022" y="2442170"/>
              <a:ext cx="1176431" cy="1785980"/>
            </a:xfrm>
            <a:prstGeom prst="rect">
              <a:avLst/>
            </a:prstGeom>
          </p:spPr>
        </p:pic>
      </p:grpSp>
      <p:pic>
        <p:nvPicPr>
          <p:cNvPr id="29" name="Picture 28" descr="poweron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92" y="6019800"/>
            <a:ext cx="552408" cy="552408"/>
          </a:xfrm>
          <a:prstGeom prst="rect">
            <a:avLst/>
          </a:prstGeom>
        </p:spPr>
      </p:pic>
      <p:pic>
        <p:nvPicPr>
          <p:cNvPr id="30" name="chart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58008" y="1845093"/>
            <a:ext cx="956792" cy="656544"/>
          </a:xfrm>
          <a:prstGeom prst="rect">
            <a:avLst/>
          </a:prstGeom>
        </p:spPr>
      </p:pic>
      <p:pic>
        <p:nvPicPr>
          <p:cNvPr id="31" name="Picture 30" descr="poweroff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895" y="5420567"/>
            <a:ext cx="519505" cy="51950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334000" y="6248400"/>
            <a:ext cx="230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each step is 20 “</a:t>
            </a:r>
            <a:endParaRPr lang="en-US" dirty="0"/>
          </a:p>
        </p:txBody>
      </p:sp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91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Commands Jeff can do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0" y="1548966"/>
            <a:ext cx="2076450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465" y="1548966"/>
            <a:ext cx="2121230" cy="156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465" y="3361375"/>
            <a:ext cx="2121231" cy="1590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1" y="3361375"/>
            <a:ext cx="2076450" cy="1590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chart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3878" y="1632958"/>
            <a:ext cx="2151905" cy="147662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893878" y="3313641"/>
            <a:ext cx="2151905" cy="1742910"/>
            <a:chOff x="184726" y="3394815"/>
            <a:chExt cx="1754909" cy="1742910"/>
          </a:xfrm>
        </p:grpSpPr>
        <p:sp>
          <p:nvSpPr>
            <p:cNvPr id="5" name="Rectangle 4"/>
            <p:cNvSpPr/>
            <p:nvPr/>
          </p:nvSpPr>
          <p:spPr>
            <a:xfrm>
              <a:off x="184726" y="3394815"/>
              <a:ext cx="1754909" cy="1614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2455" y="3498270"/>
              <a:ext cx="1639455" cy="1639455"/>
            </a:xfrm>
            <a:prstGeom prst="rect">
              <a:avLst/>
            </a:prstGeom>
          </p:spPr>
        </p:pic>
      </p:grpSp>
      <p:grpSp>
        <p:nvGrpSpPr>
          <p:cNvPr id="10" name="Group 14"/>
          <p:cNvGrpSpPr/>
          <p:nvPr/>
        </p:nvGrpSpPr>
        <p:grpSpPr>
          <a:xfrm>
            <a:off x="5373921" y="4953000"/>
            <a:ext cx="2121230" cy="1687179"/>
            <a:chOff x="4739318" y="2442170"/>
            <a:chExt cx="1830045" cy="1785980"/>
          </a:xfrm>
        </p:grpSpPr>
        <p:sp>
          <p:nvSpPr>
            <p:cNvPr id="16" name="Rectangle 15"/>
            <p:cNvSpPr/>
            <p:nvPr/>
          </p:nvSpPr>
          <p:spPr>
            <a:xfrm>
              <a:off x="4739318" y="2521513"/>
              <a:ext cx="1830045" cy="1683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closedoor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6022" y="2442170"/>
              <a:ext cx="1176431" cy="1785980"/>
            </a:xfrm>
            <a:prstGeom prst="rect">
              <a:avLst/>
            </a:prstGeom>
          </p:spPr>
        </p:pic>
      </p:grpSp>
      <p:pic>
        <p:nvPicPr>
          <p:cNvPr id="7" name="Picture 6" descr="poweron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530" y="2840583"/>
            <a:ext cx="945933" cy="945933"/>
          </a:xfrm>
          <a:prstGeom prst="rect">
            <a:avLst/>
          </a:prstGeom>
        </p:spPr>
      </p:pic>
      <p:pic>
        <p:nvPicPr>
          <p:cNvPr id="8" name="Picture 7" descr="poweroff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620" y="4591746"/>
            <a:ext cx="951102" cy="9511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5381" y="5056551"/>
            <a:ext cx="2084630" cy="149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5257800"/>
            <a:ext cx="1847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Write Number of steps </a:t>
            </a:r>
            <a:r>
              <a:rPr lang="en-US" sz="2000" dirty="0"/>
              <a:t>J</a:t>
            </a:r>
            <a:r>
              <a:rPr lang="en-US" sz="2000" dirty="0" smtClean="0"/>
              <a:t>eff can moves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1464753557"/>
      </p:ext>
    </p:extLst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r>
              <a:rPr lang="en-US" dirty="0" smtClean="0"/>
              <a:t>The Assignment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54214"/>
          </a:xfrm>
        </p:spPr>
        <p:txBody>
          <a:bodyPr/>
          <a:lstStyle/>
          <a:p>
            <a:r>
              <a:rPr lang="en-US" dirty="0" smtClean="0"/>
              <a:t>Jeff stands at one end of the room with a set of obstacles between him and the door.</a:t>
            </a:r>
          </a:p>
          <a:p>
            <a:r>
              <a:rPr lang="en-US" dirty="0" smtClean="0"/>
              <a:t>Let’s write a program (a list of commands) to get him get from one place to another. </a:t>
            </a:r>
          </a:p>
        </p:txBody>
      </p:sp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 us program Jeff Robot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822435" y="1629401"/>
            <a:ext cx="4040188" cy="3763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We will have three groups</a:t>
            </a:r>
          </a:p>
          <a:p>
            <a:r>
              <a:rPr lang="en-US" dirty="0" smtClean="0"/>
              <a:t>Each group will put a sequence of commands         ( program) using the command cards.</a:t>
            </a:r>
          </a:p>
          <a:p>
            <a:r>
              <a:rPr lang="en-US" dirty="0" smtClean="0"/>
              <a:t>We want Jeff to enter the room from one door</a:t>
            </a:r>
          </a:p>
          <a:p>
            <a:pPr>
              <a:buNone/>
            </a:pPr>
            <a:r>
              <a:rPr lang="en-US" dirty="0" smtClean="0"/>
              <a:t>     and leave from another.</a:t>
            </a:r>
          </a:p>
          <a:p>
            <a:r>
              <a:rPr lang="en-US" dirty="0" smtClean="0"/>
              <a:t>Each group will decide on finalizing their program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25139" r="23069"/>
          <a:stretch>
            <a:fillRect/>
          </a:stretch>
        </p:blipFill>
        <p:spPr bwMode="auto">
          <a:xfrm>
            <a:off x="5788572" y="1676400"/>
            <a:ext cx="1907628" cy="3683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0" y="2895600"/>
            <a:ext cx="9144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dirty="0">
                <a:solidFill>
                  <a:srgbClr val="F9F400"/>
                </a:solidFill>
              </a:rPr>
              <a:t>See if you can trace the circuit around the office....Find the red dot then click on it to move on</a:t>
            </a:r>
            <a:r>
              <a:rPr lang="sk-SK" sz="4400" dirty="0">
                <a:solidFill>
                  <a:srgbClr val="F9F400"/>
                </a:solidFill>
              </a:rPr>
              <a:t>...</a:t>
            </a:r>
          </a:p>
        </p:txBody>
      </p:sp>
      <p:sp>
        <p:nvSpPr>
          <p:cNvPr id="17411" name="Oval 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4495800" y="5410200"/>
            <a:ext cx="179388" cy="17938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2" name="WordArt 4"/>
          <p:cNvSpPr>
            <a:spLocks noChangeArrowheads="1" noChangeShapeType="1" noTextEdit="1"/>
          </p:cNvSpPr>
          <p:nvPr/>
        </p:nvSpPr>
        <p:spPr bwMode="auto">
          <a:xfrm>
            <a:off x="685800" y="762000"/>
            <a:ext cx="78486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A Wake Up Exercise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533400" y="5943600"/>
            <a:ext cx="7696200" cy="461665"/>
          </a:xfrm>
          <a:prstGeom prst="rect">
            <a:avLst/>
          </a:prstGeom>
          <a:solidFill>
            <a:srgbClr val="92D05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If you’ve seen this one, please keep it to yourself!</a:t>
            </a:r>
          </a:p>
        </p:txBody>
      </p:sp>
    </p:spTree>
  </p:cSld>
  <p:clrMapOvr>
    <a:masterClrMapping/>
  </p:clrMapOvr>
  <p:transition advClick="0">
    <p:pull dir="u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91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Commands Jeff can do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0" y="1548966"/>
            <a:ext cx="2076450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465" y="1548966"/>
            <a:ext cx="2121230" cy="156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465" y="3361375"/>
            <a:ext cx="2121231" cy="1590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1" y="3361375"/>
            <a:ext cx="2076450" cy="1590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chart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3878" y="1632958"/>
            <a:ext cx="2151905" cy="147662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893878" y="3313641"/>
            <a:ext cx="2151905" cy="1742910"/>
            <a:chOff x="184726" y="3394815"/>
            <a:chExt cx="1754909" cy="1742910"/>
          </a:xfrm>
        </p:grpSpPr>
        <p:sp>
          <p:nvSpPr>
            <p:cNvPr id="5" name="Rectangle 4"/>
            <p:cNvSpPr/>
            <p:nvPr/>
          </p:nvSpPr>
          <p:spPr>
            <a:xfrm>
              <a:off x="184726" y="3394815"/>
              <a:ext cx="1754909" cy="1614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2455" y="3498270"/>
              <a:ext cx="1639455" cy="1639455"/>
            </a:xfrm>
            <a:prstGeom prst="rect">
              <a:avLst/>
            </a:prstGeom>
          </p:spPr>
        </p:pic>
      </p:grpSp>
      <p:grpSp>
        <p:nvGrpSpPr>
          <p:cNvPr id="10" name="Group 14"/>
          <p:cNvGrpSpPr/>
          <p:nvPr/>
        </p:nvGrpSpPr>
        <p:grpSpPr>
          <a:xfrm>
            <a:off x="5373921" y="5116784"/>
            <a:ext cx="2121230" cy="1687179"/>
            <a:chOff x="4739318" y="2442170"/>
            <a:chExt cx="1830045" cy="1785980"/>
          </a:xfrm>
        </p:grpSpPr>
        <p:sp>
          <p:nvSpPr>
            <p:cNvPr id="16" name="Rectangle 15"/>
            <p:cNvSpPr/>
            <p:nvPr/>
          </p:nvSpPr>
          <p:spPr>
            <a:xfrm>
              <a:off x="4739318" y="2521513"/>
              <a:ext cx="1830045" cy="1683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closedoor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6022" y="2442170"/>
              <a:ext cx="1176431" cy="1785980"/>
            </a:xfrm>
            <a:prstGeom prst="rect">
              <a:avLst/>
            </a:prstGeom>
          </p:spPr>
        </p:pic>
      </p:grpSp>
      <p:pic>
        <p:nvPicPr>
          <p:cNvPr id="7" name="Picture 6" descr="poweron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530" y="2840583"/>
            <a:ext cx="945933" cy="945933"/>
          </a:xfrm>
          <a:prstGeom prst="rect">
            <a:avLst/>
          </a:prstGeom>
        </p:spPr>
      </p:pic>
      <p:pic>
        <p:nvPicPr>
          <p:cNvPr id="8" name="Picture 7" descr="poweroff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620" y="4591746"/>
            <a:ext cx="951102" cy="9511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5381" y="5056551"/>
            <a:ext cx="2084630" cy="149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5746" y="5542848"/>
            <a:ext cx="1847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 of steps </a:t>
            </a:r>
            <a:r>
              <a:rPr lang="en-US" dirty="0"/>
              <a:t>J</a:t>
            </a:r>
            <a:r>
              <a:rPr lang="en-US" dirty="0" smtClean="0"/>
              <a:t>eff can moves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4703401"/>
      </p:ext>
    </p:extLst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 Max The Robot</a:t>
            </a:r>
            <a:endParaRPr lang="en-US" dirty="0"/>
          </a:p>
        </p:txBody>
      </p:sp>
      <p:pic>
        <p:nvPicPr>
          <p:cNvPr id="4" name="Picture 3" descr="DSC0000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354" y="2172439"/>
            <a:ext cx="4551796" cy="3413847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5657850" y="1371600"/>
            <a:ext cx="3486150" cy="1905369"/>
          </a:xfrm>
          <a:prstGeom prst="wedgeEllipseCallout">
            <a:avLst>
              <a:gd name="adj1" fmla="val -47552"/>
              <a:gd name="adj2" fmla="val 4631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Hi!</a:t>
            </a:r>
          </a:p>
          <a:p>
            <a:pPr algn="ctr"/>
            <a:r>
              <a:rPr lang="en-US" sz="4000" dirty="0" smtClean="0"/>
              <a:t>I’m Max</a:t>
            </a:r>
            <a:endParaRPr lang="en-US" sz="4000" dirty="0"/>
          </a:p>
        </p:txBody>
      </p:sp>
      <p:pic>
        <p:nvPicPr>
          <p:cNvPr id="5" name="hiimmax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57200" y="5851604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>
    <p:cut thruBlk="1"/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Max’s Innards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3352800"/>
          </a:xfrm>
        </p:spPr>
        <p:txBody>
          <a:bodyPr/>
          <a:lstStyle/>
          <a:p>
            <a:r>
              <a:rPr lang="en-US" dirty="0" smtClean="0"/>
              <a:t>Three Motors</a:t>
            </a:r>
          </a:p>
          <a:p>
            <a:r>
              <a:rPr lang="en-US" dirty="0" smtClean="0"/>
              <a:t>Ultrasonic Sensor</a:t>
            </a:r>
          </a:p>
          <a:p>
            <a:r>
              <a:rPr lang="en-US" dirty="0" smtClean="0"/>
              <a:t>Color Sensor</a:t>
            </a:r>
          </a:p>
          <a:p>
            <a:r>
              <a:rPr lang="en-US" dirty="0" smtClean="0"/>
              <a:t>Two touch Sensors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5190" y="1818511"/>
            <a:ext cx="4043471" cy="2533923"/>
          </a:xfrm>
          <a:prstGeom prst="rect">
            <a:avLst/>
          </a:prstGeom>
        </p:spPr>
      </p:pic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8520"/>
          </a:xfrm>
        </p:spPr>
        <p:txBody>
          <a:bodyPr/>
          <a:lstStyle/>
          <a:p>
            <a:r>
              <a:rPr lang="en-US" dirty="0" smtClean="0"/>
              <a:t>Introducing Max</a:t>
            </a:r>
            <a:endParaRPr lang="en-US" dirty="0"/>
          </a:p>
        </p:txBody>
      </p:sp>
      <p:pic>
        <p:nvPicPr>
          <p:cNvPr id="3" name="Picture 2" descr="DSC0002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87" y="1017057"/>
            <a:ext cx="3156527" cy="2367395"/>
          </a:xfrm>
          <a:prstGeom prst="rect">
            <a:avLst/>
          </a:prstGeom>
        </p:spPr>
      </p:pic>
      <p:pic>
        <p:nvPicPr>
          <p:cNvPr id="4" name="Picture 3" descr="DSC0002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58177" y="3640023"/>
            <a:ext cx="1592362" cy="175039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271300" y="1901303"/>
            <a:ext cx="646545" cy="5357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976872" y="3384452"/>
            <a:ext cx="1111308" cy="10742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334000" y="3384452"/>
            <a:ext cx="958273" cy="10742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646720" y="2813951"/>
            <a:ext cx="0" cy="13429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78935" y="2293049"/>
            <a:ext cx="1901182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Sound sensor</a:t>
            </a:r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66181" y="2629286"/>
            <a:ext cx="1265675" cy="8081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5273" y="1875660"/>
            <a:ext cx="1312996" cy="81818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26141" y="2523882"/>
            <a:ext cx="1415718" cy="88219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826001" y="2713303"/>
            <a:ext cx="507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315826" y="1997961"/>
            <a:ext cx="33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775274" y="281395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020900" y="1451709"/>
            <a:ext cx="164528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Motors</a:t>
            </a:r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1" name="Picture 40" descr="DSC0000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454" y="3696440"/>
            <a:ext cx="2660627" cy="1995470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>
            <a:off x="1406967" y="4458723"/>
            <a:ext cx="771968" cy="8526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61635" y="3833740"/>
            <a:ext cx="1547091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b="1" dirty="0" smtClean="0">
                <a:ln w="11430"/>
                <a:solidFill>
                  <a:srgbClr val="F9F4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Color and light sensor</a:t>
            </a:r>
            <a:endParaRPr lang="en-US" b="1" dirty="0">
              <a:ln w="11430"/>
              <a:solidFill>
                <a:srgbClr val="F9F4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1570009"/>
      </p:ext>
    </p:extLst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0"/>
            <a:ext cx="6248400" cy="785092"/>
          </a:xfrm>
        </p:spPr>
        <p:txBody>
          <a:bodyPr>
            <a:normAutofit/>
          </a:bodyPr>
          <a:lstStyle/>
          <a:p>
            <a:r>
              <a:rPr lang="en-US" dirty="0" smtClean="0"/>
              <a:t>Up Front With Max?</a:t>
            </a:r>
            <a:endParaRPr lang="en-US" dirty="0"/>
          </a:p>
        </p:txBody>
      </p:sp>
      <p:pic>
        <p:nvPicPr>
          <p:cNvPr id="5" name="Picture 4" descr="DSC0001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1" y="785092"/>
            <a:ext cx="3364345" cy="2609272"/>
          </a:xfrm>
          <a:prstGeom prst="rect">
            <a:avLst/>
          </a:prstGeom>
        </p:spPr>
      </p:pic>
      <p:pic>
        <p:nvPicPr>
          <p:cNvPr id="6" name="Picture 5" descr="DSC0001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080" y="4052193"/>
            <a:ext cx="1963830" cy="1775301"/>
          </a:xfrm>
          <a:prstGeom prst="rect">
            <a:avLst/>
          </a:prstGeom>
        </p:spPr>
      </p:pic>
      <p:pic>
        <p:nvPicPr>
          <p:cNvPr id="8" name="Picture 7" descr="DSC0000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895" y="3823152"/>
            <a:ext cx="3140308" cy="2355231"/>
          </a:xfrm>
          <a:prstGeom prst="rect">
            <a:avLst/>
          </a:prstGeom>
        </p:spPr>
      </p:pic>
      <p:pic>
        <p:nvPicPr>
          <p:cNvPr id="9" name="Picture 8" descr="DSC0002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5887" y="3915523"/>
            <a:ext cx="2219172" cy="1763234"/>
          </a:xfrm>
          <a:prstGeom prst="rect">
            <a:avLst/>
          </a:prstGeom>
        </p:spPr>
      </p:pic>
      <p:pic>
        <p:nvPicPr>
          <p:cNvPr id="12" name="Picture 11" descr="DSC0000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532" y="1811916"/>
            <a:ext cx="2404150" cy="2089438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5953895" y="4243097"/>
            <a:ext cx="681182" cy="7576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5902975"/>
            <a:ext cx="2158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Screen Display</a:t>
            </a:r>
            <a:endParaRPr lang="en-US" sz="2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9698151"/>
      </p:ext>
    </p:extLst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91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Commands That Max Understands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45" y="1955654"/>
            <a:ext cx="2076450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080" y="1952378"/>
            <a:ext cx="2121230" cy="156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017" y="4420122"/>
            <a:ext cx="2151905" cy="156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949" y="4420122"/>
            <a:ext cx="2083131" cy="156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chart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82790" y="1952378"/>
            <a:ext cx="2151905" cy="14766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703401"/>
      </p:ext>
    </p:extLst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have already programmed Max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Max is to go over a road with red, yellow and green areas.</a:t>
            </a:r>
          </a:p>
          <a:p>
            <a:r>
              <a:rPr lang="en-US" dirty="0" smtClean="0"/>
              <a:t>These colors mean what they mean on a traffic signal.</a:t>
            </a:r>
          </a:p>
          <a:p>
            <a:r>
              <a:rPr lang="en-US" dirty="0" smtClean="0"/>
              <a:t>Let’s see how max can be “programmed” to follow the law!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9350" y="4490084"/>
            <a:ext cx="1624013" cy="1948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Light Program</a:t>
            </a:r>
            <a:endParaRPr lang="en-US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088"/>
            <a:ext cx="1058069" cy="793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551" y="4233507"/>
            <a:ext cx="1041566" cy="78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hart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08755" y="4075206"/>
            <a:ext cx="1038225" cy="738311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382" y="5581183"/>
            <a:ext cx="1060615" cy="79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858" y="4063545"/>
            <a:ext cx="101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88" y="2349202"/>
            <a:ext cx="1058069" cy="793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ight Arrow 14"/>
          <p:cNvSpPr/>
          <p:nvPr/>
        </p:nvSpPr>
        <p:spPr>
          <a:xfrm rot="19040511">
            <a:off x="2724795" y="3391244"/>
            <a:ext cx="1454195" cy="15684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25349" y="3435141"/>
            <a:ext cx="514911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IF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451893" y="4392033"/>
            <a:ext cx="1454195" cy="2348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1706064">
            <a:off x="3234563" y="5539401"/>
            <a:ext cx="1454195" cy="16579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288" y="5649959"/>
            <a:ext cx="101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858" y="2433266"/>
            <a:ext cx="101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759095" y="5394139"/>
            <a:ext cx="485304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IF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72286" y="4201114"/>
            <a:ext cx="496007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IF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30800" y="2971800"/>
            <a:ext cx="2201244" cy="369332"/>
          </a:xfrm>
          <a:prstGeom prst="curvedLeftArrow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660561" y="4257564"/>
            <a:ext cx="1103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GOTO 1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443183" y="4365299"/>
            <a:ext cx="415636" cy="4427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385458" y="4049668"/>
            <a:ext cx="535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50090" y="2575364"/>
            <a:ext cx="1103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GOTO 1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47746829"/>
      </p:ext>
    </p:extLst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762000"/>
            <a:ext cx="7314802" cy="529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600200" y="4038600"/>
            <a:ext cx="57150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00200" y="3886200"/>
            <a:ext cx="572971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rgbClr val="F9F400"/>
                </a:solidFill>
              </a:rPr>
              <a:t>Let’s  Do It!</a:t>
            </a:r>
            <a:endParaRPr lang="en-US" sz="8800" dirty="0">
              <a:solidFill>
                <a:srgbClr val="F9F4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4615120"/>
      </p:ext>
    </p:extLst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Now, The Nicholson Center’s </a:t>
            </a:r>
            <a:br>
              <a:rPr lang="en-US" dirty="0" smtClean="0"/>
            </a:br>
            <a:r>
              <a:rPr lang="en-US" dirty="0" err="1" smtClean="0"/>
              <a:t>Da</a:t>
            </a:r>
            <a:r>
              <a:rPr lang="en-US" dirty="0" smtClean="0"/>
              <a:t> Vinci Robot</a:t>
            </a:r>
            <a:endParaRPr lang="en-US" dirty="0"/>
          </a:p>
        </p:txBody>
      </p:sp>
      <p:pic>
        <p:nvPicPr>
          <p:cNvPr id="25601" name="Picture 1" descr="da%20vinci%20robo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600200"/>
            <a:ext cx="3657600" cy="5181600"/>
          </a:xfrm>
          <a:prstGeom prst="rect">
            <a:avLst/>
          </a:prstGeom>
          <a:noFill/>
          <a:ln w="57150">
            <a:solidFill>
              <a:srgbClr val="2B8D3B"/>
            </a:solidFill>
          </a:ln>
        </p:spPr>
      </p:pic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100_00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Oval 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4932363" y="4797425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Click="0">
    <p:pull dir="u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Program?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 </a:t>
            </a:r>
            <a:r>
              <a:rPr lang="en-US" i="1" dirty="0">
                <a:solidFill>
                  <a:srgbClr val="800000"/>
                </a:solidFill>
              </a:rPr>
              <a:t>program</a:t>
            </a:r>
            <a:r>
              <a:rPr lang="en-US" i="1" dirty="0"/>
              <a:t> is a set of </a:t>
            </a:r>
            <a:r>
              <a:rPr lang="en-US" i="1" dirty="0" smtClean="0"/>
              <a:t>instructions. </a:t>
            </a:r>
            <a:r>
              <a:rPr lang="en-US" i="1" dirty="0">
                <a:solidFill>
                  <a:srgbClr val="660066"/>
                </a:solidFill>
              </a:rPr>
              <a:t>Programming </a:t>
            </a:r>
            <a:r>
              <a:rPr lang="en-US" i="1" dirty="0"/>
              <a:t>is </a:t>
            </a:r>
            <a:r>
              <a:rPr lang="en-US" i="1" dirty="0" smtClean="0"/>
              <a:t>what </a:t>
            </a:r>
            <a:r>
              <a:rPr lang="en-US" dirty="0" smtClean="0"/>
              <a:t>we </a:t>
            </a:r>
            <a:r>
              <a:rPr lang="en-US" dirty="0"/>
              <a:t>do when</a:t>
            </a:r>
            <a:r>
              <a:rPr lang="en-US" dirty="0" smtClean="0"/>
              <a:t> we </a:t>
            </a:r>
            <a:r>
              <a:rPr lang="en-US" dirty="0"/>
              <a:t>create a </a:t>
            </a:r>
            <a:r>
              <a:rPr lang="en-US" dirty="0">
                <a:solidFill>
                  <a:srgbClr val="800000"/>
                </a:solidFill>
              </a:rPr>
              <a:t>program</a:t>
            </a:r>
            <a:r>
              <a:rPr lang="en-US" dirty="0" smtClean="0"/>
              <a:t>.</a:t>
            </a:r>
          </a:p>
          <a:p>
            <a:r>
              <a:rPr lang="en-US" dirty="0" smtClean="0"/>
              <a:t>How we write our first </a:t>
            </a:r>
            <a:r>
              <a:rPr lang="en-US" dirty="0" smtClean="0">
                <a:solidFill>
                  <a:srgbClr val="800000"/>
                </a:solidFill>
              </a:rPr>
              <a:t>program?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smtClean="0"/>
              <a:t>Let us name our </a:t>
            </a:r>
            <a:r>
              <a:rPr lang="en-US" dirty="0" smtClean="0">
                <a:solidFill>
                  <a:srgbClr val="008000"/>
                </a:solidFill>
              </a:rPr>
              <a:t>robot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1"/>
                </a:solidFill>
              </a:rPr>
              <a:t>MAX.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Start with Instruction that we understand and we think that</a:t>
            </a:r>
            <a:r>
              <a:rPr lang="en-US" dirty="0" smtClean="0">
                <a:solidFill>
                  <a:schemeClr val="accent1"/>
                </a:solidFill>
              </a:rPr>
              <a:t> Max </a:t>
            </a:r>
            <a:r>
              <a:rPr lang="en-US" dirty="0" smtClean="0">
                <a:solidFill>
                  <a:srgbClr val="000000"/>
                </a:solidFill>
              </a:rPr>
              <a:t>will too. These Instruction called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Pseudo-code. </a:t>
            </a:r>
            <a:r>
              <a:rPr lang="en-US" dirty="0" smtClean="0"/>
              <a:t>Let us do that so let us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</a:p>
          <a:p>
            <a:r>
              <a:rPr lang="en-US" dirty="0" smtClean="0"/>
              <a:t> </a:t>
            </a:r>
            <a:r>
              <a:rPr lang="en-US" dirty="0" smtClean="0">
                <a:solidFill>
                  <a:schemeClr val="accent1"/>
                </a:solidFill>
              </a:rPr>
              <a:t>Max </a:t>
            </a:r>
            <a:r>
              <a:rPr lang="en-US" dirty="0" smtClean="0">
                <a:solidFill>
                  <a:srgbClr val="000000"/>
                </a:solidFill>
              </a:rPr>
              <a:t> move forward until your  touch  sensor is pressed and released, then stop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Max </a:t>
            </a:r>
            <a:r>
              <a:rPr lang="en-US" dirty="0" smtClean="0">
                <a:solidFill>
                  <a:srgbClr val="000000"/>
                </a:solidFill>
              </a:rPr>
              <a:t>turn 90 degree, then give a loud Beep. Move backward until you hit a black object.</a:t>
            </a:r>
          </a:p>
          <a:p>
            <a:endParaRPr lang="en-US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67" dirty="0" smtClean="0"/>
              <a:t>How  can we give the robot a life? How can we let it do what ever we want it to do?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Programming !!!!!!!! This is the component that we need to add our self to make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Jeff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008000"/>
                </a:solidFill>
              </a:rPr>
              <a:t>Max</a:t>
            </a:r>
            <a:r>
              <a:rPr lang="en-US" dirty="0" smtClean="0"/>
              <a:t> comes to life…..FUN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Look at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JEFF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8000"/>
                </a:solidFill>
              </a:rPr>
              <a:t>MAX</a:t>
            </a:r>
            <a:r>
              <a:rPr lang="en-US" dirty="0" smtClean="0"/>
              <a:t> all what they do is stand</a:t>
            </a:r>
          </a:p>
          <a:p>
            <a:r>
              <a:rPr lang="en-US" dirty="0" smtClean="0"/>
              <a:t>I think we all agree that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Jeff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8000"/>
                </a:solidFill>
              </a:rPr>
              <a:t>Max</a:t>
            </a:r>
            <a:r>
              <a:rPr lang="en-US" dirty="0" smtClean="0"/>
              <a:t> should do something .</a:t>
            </a:r>
            <a:endParaRPr lang="en-US" dirty="0"/>
          </a:p>
        </p:txBody>
      </p:sp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can we make them do some thing any thing???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need to give them instruction… special one that they can understand,</a:t>
            </a:r>
          </a:p>
          <a:p>
            <a:r>
              <a:rPr lang="en-US" dirty="0" smtClean="0"/>
              <a:t> Its not enough that we do understand the instruction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The most important part is</a:t>
            </a:r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 IF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Jeff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and </a:t>
            </a:r>
            <a:r>
              <a:rPr lang="en-US" dirty="0" smtClean="0">
                <a:solidFill>
                  <a:srgbClr val="008000"/>
                </a:solidFill>
              </a:rPr>
              <a:t>Max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understand our instruction We need to </a:t>
            </a:r>
            <a:r>
              <a:rPr lang="en-US" smtClean="0">
                <a:solidFill>
                  <a:schemeClr val="accent2">
                    <a:lumMod val="50000"/>
                  </a:schemeClr>
                </a:solidFill>
              </a:rPr>
              <a:t>understand their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language</a:t>
            </a:r>
            <a:endParaRPr lang="en-US" dirty="0" smtClean="0"/>
          </a:p>
          <a:p>
            <a:r>
              <a:rPr lang="en-US" dirty="0" smtClean="0"/>
              <a:t>The instruction called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PROGRAM </a:t>
            </a:r>
            <a:r>
              <a:rPr lang="en-US" dirty="0" smtClean="0"/>
              <a:t>(the information that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Jeff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8000"/>
                </a:solidFill>
              </a:rPr>
              <a:t>Max</a:t>
            </a:r>
            <a:r>
              <a:rPr lang="en-US" dirty="0" smtClean="0"/>
              <a:t> UNDERSTAND).</a:t>
            </a:r>
            <a:endParaRPr lang="en-US" dirty="0"/>
          </a:p>
        </p:txBody>
      </p:sp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Programs are  for US too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Parents, Teachers and Bosses…. Program us to </a:t>
            </a:r>
            <a:r>
              <a:rPr lang="en-US" dirty="0" smtClean="0">
                <a:solidFill>
                  <a:schemeClr val="accent2"/>
                </a:solidFill>
              </a:rPr>
              <a:t>LEARN</a:t>
            </a:r>
            <a:r>
              <a:rPr lang="en-US" dirty="0" smtClean="0"/>
              <a:t> and  </a:t>
            </a:r>
            <a:r>
              <a:rPr lang="en-US" dirty="0" smtClean="0">
                <a:solidFill>
                  <a:srgbClr val="C0504D"/>
                </a:solidFill>
              </a:rPr>
              <a:t>DO tasks</a:t>
            </a:r>
          </a:p>
          <a:p>
            <a:r>
              <a:rPr lang="en-US" dirty="0" smtClean="0"/>
              <a:t>They give us </a:t>
            </a:r>
            <a:r>
              <a:rPr lang="en-US" dirty="0" smtClean="0">
                <a:solidFill>
                  <a:srgbClr val="800000"/>
                </a:solidFill>
              </a:rPr>
              <a:t>Instruction </a:t>
            </a:r>
            <a:r>
              <a:rPr lang="en-US" dirty="0" smtClean="0"/>
              <a:t>that we understand and we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accomplish the tasks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PROGRAMMING JEFF AND MAX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 l="32447" t="35077" r="28633" b="18503"/>
          <a:stretch>
            <a:fillRect/>
          </a:stretch>
        </p:blipFill>
        <p:spPr>
          <a:xfrm>
            <a:off x="5969000" y="2336800"/>
            <a:ext cx="1778000" cy="1816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7700" y="1955800"/>
            <a:ext cx="3060700" cy="7747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Move FORWARD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647700" y="2908300"/>
            <a:ext cx="3060700" cy="7747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75% POWER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647700" y="3987800"/>
            <a:ext cx="3060700" cy="7747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USE BOTH LEGS</a:t>
            </a:r>
            <a:endParaRPr lang="en-US" sz="2800" dirty="0"/>
          </a:p>
        </p:txBody>
      </p:sp>
      <p:cxnSp>
        <p:nvCxnSpPr>
          <p:cNvPr id="10" name="Straight Arrow Connector 9"/>
          <p:cNvCxnSpPr/>
          <p:nvPr/>
        </p:nvCxnSpPr>
        <p:spPr>
          <a:xfrm rot="10800000" flipH="1" flipV="1">
            <a:off x="4089400" y="3517900"/>
            <a:ext cx="1244600" cy="31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389403" y="2585134"/>
            <a:ext cx="741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OR</a:t>
            </a:r>
            <a:endParaRPr lang="en-US" sz="36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089400" y="3683000"/>
            <a:ext cx="1244600" cy="1079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2455971">
            <a:off x="4089400" y="4152900"/>
            <a:ext cx="741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OR</a:t>
            </a:r>
            <a:endParaRPr lang="en-US" sz="3600" dirty="0"/>
          </a:p>
        </p:txBody>
      </p:sp>
      <p:sp>
        <p:nvSpPr>
          <p:cNvPr id="23" name="TextBox 22"/>
          <p:cNvSpPr txBox="1"/>
          <p:nvPr/>
        </p:nvSpPr>
        <p:spPr>
          <a:xfrm>
            <a:off x="1460500" y="5384800"/>
            <a:ext cx="574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</a:rPr>
              <a:t>OnFwd(OUT_CB</a:t>
            </a:r>
            <a:r>
              <a:rPr lang="en-US" sz="3600" b="1" dirty="0" smtClean="0">
                <a:solidFill>
                  <a:srgbClr val="0000FF"/>
                </a:solidFill>
              </a:rPr>
              <a:t>, 75</a:t>
            </a:r>
            <a:r>
              <a:rPr lang="en-US" sz="3600" dirty="0" smtClean="0">
                <a:solidFill>
                  <a:srgbClr val="0000FF"/>
                </a:solidFill>
              </a:rPr>
              <a:t>)</a:t>
            </a:r>
            <a:r>
              <a:rPr lang="en-US" sz="3600" dirty="0" smtClean="0"/>
              <a:t>; </a:t>
            </a:r>
            <a:endParaRPr lang="en-US" sz="3600" dirty="0"/>
          </a:p>
        </p:txBody>
      </p:sp>
    </p:spTree>
  </p:cSld>
  <p:clrMapOvr>
    <a:masterClrMapping/>
  </p:clrMapOvr>
  <p:transition>
    <p:cut thruBlk="1"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00_0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Oval 3">
            <a:hlinkClick r:id="" action="ppaction://hlinkshowjump?jump=nextslide"/>
          </p:cNvPr>
          <p:cNvSpPr>
            <a:spLocks noChangeAspect="1" noChangeArrowheads="1"/>
          </p:cNvSpPr>
          <p:nvPr/>
        </p:nvSpPr>
        <p:spPr bwMode="auto">
          <a:xfrm>
            <a:off x="1547813" y="3860800"/>
            <a:ext cx="55562" cy="555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Click="0">
    <p:pull dir="u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Westport Rd_ballo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88913"/>
            <a:ext cx="5743575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Oval 3">
            <a:hlinkClick r:id="" action="ppaction://hlinkshowjump?jump=nextslide"/>
          </p:cNvPr>
          <p:cNvSpPr>
            <a:spLocks noChangeAspect="1" noChangeArrowheads="1"/>
          </p:cNvSpPr>
          <p:nvPr/>
        </p:nvSpPr>
        <p:spPr bwMode="auto">
          <a:xfrm>
            <a:off x="5940425" y="1916113"/>
            <a:ext cx="82550" cy="8255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100_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4354512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Oval 3">
            <a:hlinkClick r:id="" action="ppaction://hlinkshowjump?jump=nextslide"/>
          </p:cNvPr>
          <p:cNvSpPr>
            <a:spLocks noChangeAspect="1" noChangeArrowheads="1"/>
          </p:cNvSpPr>
          <p:nvPr/>
        </p:nvSpPr>
        <p:spPr bwMode="auto">
          <a:xfrm>
            <a:off x="2195513" y="4652963"/>
            <a:ext cx="46037" cy="460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Click="0">
    <p:pull dir="u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FHTCC Presentation Template 6-08</Template>
  <TotalTime>6026</TotalTime>
  <Words>1191</Words>
  <Application>Microsoft Office PowerPoint</Application>
  <PresentationFormat>Letter Paper (8.5x11 in)</PresentationFormat>
  <Paragraphs>221</Paragraphs>
  <Slides>66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68" baseType="lpstr">
      <vt:lpstr>1_Blank Presentation</vt:lpstr>
      <vt:lpstr>Apex</vt:lpstr>
      <vt:lpstr>Slide 1</vt:lpstr>
      <vt:lpstr>Slide 2</vt:lpstr>
      <vt:lpstr>Starring</vt:lpstr>
      <vt:lpstr>and the I/ITSEC folks +  Florida Hospital’s Da Vinci Robot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Why talk about robots to students who know a lot about robots?</vt:lpstr>
      <vt:lpstr>what is a robot?</vt:lpstr>
      <vt:lpstr>Robots are NOT New!</vt:lpstr>
      <vt:lpstr>Are any of these Robots are Real??</vt:lpstr>
      <vt:lpstr>Check This Out</vt:lpstr>
      <vt:lpstr>Are These Things Real?? Are they robots??</vt:lpstr>
      <vt:lpstr>Robots</vt:lpstr>
      <vt:lpstr>Slide 21</vt:lpstr>
      <vt:lpstr>Connections</vt:lpstr>
      <vt:lpstr>All Comes Together</vt:lpstr>
      <vt:lpstr>So we add to all of this …</vt:lpstr>
      <vt:lpstr>Slide 25</vt:lpstr>
      <vt:lpstr>Here is the “why” of “why math”?</vt:lpstr>
      <vt:lpstr>that’s why!</vt:lpstr>
      <vt:lpstr>Do you want to be a Robotics Engineer?</vt:lpstr>
      <vt:lpstr>A test: Which of the following statements are true??  Are any untrue?</vt:lpstr>
      <vt:lpstr>What is Your Job going to be?  </vt:lpstr>
      <vt:lpstr>The Far Future?</vt:lpstr>
      <vt:lpstr>Because TOMORROW, this will be REAL!</vt:lpstr>
      <vt:lpstr>What should you be doing to prepare??</vt:lpstr>
      <vt:lpstr>Well … it’s YOUR future.  Now for a taste of ROBOTICS!</vt:lpstr>
      <vt:lpstr>Slide 35</vt:lpstr>
      <vt:lpstr>Slide 36</vt:lpstr>
      <vt:lpstr>STOP</vt:lpstr>
      <vt:lpstr>ROBOTICS: COOL AND FUN!</vt:lpstr>
      <vt:lpstr>And This</vt:lpstr>
      <vt:lpstr>And Even This</vt:lpstr>
      <vt:lpstr>What’s the Difference?</vt:lpstr>
      <vt:lpstr>What is a ROBOT?</vt:lpstr>
      <vt:lpstr>A robot should to be able to:</vt:lpstr>
      <vt:lpstr>And be able to follow instructions</vt:lpstr>
      <vt:lpstr>Let’s meet Jeff and give him something to do.</vt:lpstr>
      <vt:lpstr>WHAT JEFF UNDERSTANDS</vt:lpstr>
      <vt:lpstr>Commands Jeff can do</vt:lpstr>
      <vt:lpstr>The Assignment</vt:lpstr>
      <vt:lpstr>Let us program Jeff Robot</vt:lpstr>
      <vt:lpstr>Commands Jeff can do</vt:lpstr>
      <vt:lpstr>Meet Max The Robot</vt:lpstr>
      <vt:lpstr>Max’s Innards </vt:lpstr>
      <vt:lpstr>Introducing Max</vt:lpstr>
      <vt:lpstr>Up Front With Max?</vt:lpstr>
      <vt:lpstr>Commands That Max Understands</vt:lpstr>
      <vt:lpstr>We have already programmed Max</vt:lpstr>
      <vt:lpstr>Traffic Light Program</vt:lpstr>
      <vt:lpstr>Slide 58</vt:lpstr>
      <vt:lpstr>Now, The Nicholson Center’s  Da Vinci Robot</vt:lpstr>
      <vt:lpstr>Slide 60</vt:lpstr>
      <vt:lpstr>Slide 61</vt:lpstr>
      <vt:lpstr>What is a Program?</vt:lpstr>
      <vt:lpstr>How  can we give the robot a life? How can we let it do what ever we want it to do??</vt:lpstr>
      <vt:lpstr>How can we make them do some thing any thing???</vt:lpstr>
      <vt:lpstr>Programs are  for US too </vt:lpstr>
      <vt:lpstr>PROGRAMMING JEFF AND MAX</vt:lpstr>
    </vt:vector>
  </TitlesOfParts>
  <Company>Curley &amp; Pynn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81561284616</dc:creator>
  <cp:lastModifiedBy>jbindell</cp:lastModifiedBy>
  <cp:revision>485</cp:revision>
  <cp:lastPrinted>2001-02-13T20:40:38Z</cp:lastPrinted>
  <dcterms:created xsi:type="dcterms:W3CDTF">2001-02-07T18:10:04Z</dcterms:created>
  <dcterms:modified xsi:type="dcterms:W3CDTF">2011-11-27T15:12:10Z</dcterms:modified>
</cp:coreProperties>
</file>