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75" r:id="rId7"/>
    <p:sldId id="269" r:id="rId8"/>
    <p:sldId id="276" r:id="rId9"/>
    <p:sldId id="268" r:id="rId10"/>
    <p:sldId id="260" r:id="rId11"/>
    <p:sldId id="270" r:id="rId12"/>
    <p:sldId id="261" r:id="rId13"/>
    <p:sldId id="271" r:id="rId14"/>
    <p:sldId id="273" r:id="rId15"/>
    <p:sldId id="272" r:id="rId16"/>
    <p:sldId id="262" r:id="rId17"/>
    <p:sldId id="263" r:id="rId18"/>
    <p:sldId id="264" r:id="rId19"/>
    <p:sldId id="265" r:id="rId20"/>
    <p:sldId id="266" r:id="rId21"/>
    <p:sldId id="26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60" d="100"/>
          <a:sy n="60" d="100"/>
        </p:scale>
        <p:origin x="-1848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3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1/28/2011 8:37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1/28/2011 8:37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1/28/2011 8:37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1/28/2011 8:37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1/28/2011 8:37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1/28/2011 8:37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1/28/2011 8:37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1/28/2011 8:37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1/28/2011 8:37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1/28/2011 8:37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1/28/2011 8:37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1/28/2011 8:37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lus/>
    <p:sndAc>
      <p:stSnd>
        <p:snd r:embed="rId13" name="pu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Gauss’s law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3.3</a:t>
            </a:r>
            <a:br>
              <a:rPr lang="en-US" dirty="0" smtClean="0"/>
            </a:br>
            <a:r>
              <a:rPr lang="en-US" dirty="0" smtClean="0"/>
              <a:t>28-Jan-11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2743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0" y="1295400"/>
            <a:ext cx="48910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How much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flux is leaving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this surface?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048000" cy="609600"/>
          </a:xfrm>
          <a:ln/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GAUSS’ LAW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76200" y="1676400"/>
            <a:ext cx="488512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>
              <a:solidFill>
                <a:srgbClr val="FF3300"/>
              </a:solidFill>
            </a:endParaRPr>
          </a:p>
          <a:p>
            <a:r>
              <a:rPr lang="en-US" sz="2400" dirty="0"/>
              <a:t>The electric flux </a:t>
            </a:r>
            <a:r>
              <a:rPr lang="en-US" sz="2400" b="1" dirty="0" smtClean="0"/>
              <a:t>leaving</a:t>
            </a:r>
            <a:r>
              <a:rPr lang="en-US" sz="2400" dirty="0" smtClean="0"/>
              <a:t> any </a:t>
            </a:r>
            <a:r>
              <a:rPr lang="en-US" sz="2400" dirty="0"/>
              <a:t>Gaussian</a:t>
            </a:r>
          </a:p>
          <a:p>
            <a:r>
              <a:rPr lang="en-US" sz="2400" dirty="0"/>
              <a:t>surface is equal to the net charge </a:t>
            </a:r>
          </a:p>
          <a:p>
            <a:r>
              <a:rPr lang="en-US" sz="2400" dirty="0"/>
              <a:t>enclosed in that surface divided by</a:t>
            </a:r>
          </a:p>
          <a:p>
            <a:r>
              <a:rPr lang="en-US" sz="2400" dirty="0"/>
              <a:t>the permittivity of free space:</a:t>
            </a:r>
          </a:p>
        </p:txBody>
      </p:sp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381000" y="3962400"/>
          <a:ext cx="2635250" cy="915988"/>
        </p:xfrm>
        <a:graphic>
          <a:graphicData uri="http://schemas.openxmlformats.org/presentationml/2006/ole">
            <p:oleObj spid="_x0000_s7170" name="Equation" r:id="rId4" imgW="1244520" imgH="431640" progId="Equation.3">
              <p:embed/>
            </p:oleObj>
          </a:graphicData>
        </a:graphic>
      </p:graphicFrame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304800" y="5005388"/>
            <a:ext cx="331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/>
              <a:t>SI Units of Electric Flux: </a:t>
            </a:r>
            <a:r>
              <a:rPr lang="en-US"/>
              <a:t>N</a:t>
            </a:r>
            <a:r>
              <a:rPr lang="en-US">
                <a:cs typeface="Arial" charset="0"/>
              </a:rPr>
              <a:t>·m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/C</a:t>
            </a:r>
            <a:endParaRPr lang="en-US" b="1" i="1">
              <a:cs typeface="Arial" charset="0"/>
            </a:endParaRPr>
          </a:p>
        </p:txBody>
      </p:sp>
      <p:pic>
        <p:nvPicPr>
          <p:cNvPr id="217095" name="Picture 7" descr="afg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450" y="685800"/>
            <a:ext cx="3587750" cy="5029200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</p:pic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nimBg="1"/>
      <p:bldP spid="2170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Gauss’s Law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6225" y="2590800"/>
          <a:ext cx="8591550" cy="1676400"/>
        </p:xfrm>
        <a:graphic>
          <a:graphicData uri="http://schemas.openxmlformats.org/presentationml/2006/ole">
            <p:oleObj spid="_x0000_s3074" name="Equation" r:id="rId4" imgW="3644640" imgH="711000" progId="Equation.3">
              <p:embed/>
            </p:oleObj>
          </a:graphicData>
        </a:graphic>
      </p:graphicFrame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  <a:solidFill>
            <a:srgbClr val="FFFF99"/>
          </a:solidFill>
          <a:ln>
            <a:solidFill>
              <a:srgbClr val="3333CC"/>
            </a:solidFill>
          </a:ln>
        </p:spPr>
        <p:txBody>
          <a:bodyPr vert="horz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 Example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UNIFORM FIELD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743200" y="2438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743200" y="4876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67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67000" y="4343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77000" y="220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rial" charset="0"/>
              </a:rPr>
              <a:t>E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0" y="2895600"/>
            <a:ext cx="457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953000" y="2895600"/>
            <a:ext cx="457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514600" y="2895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514600" y="3962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257800" y="34290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514600" y="34290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57600" y="3124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rial" charset="0"/>
              </a:rPr>
              <a:t>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477000" y="3200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rial" charset="0"/>
              </a:rPr>
              <a:t>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76400" y="4676775"/>
          <a:ext cx="6096000" cy="2181225"/>
        </p:xfrm>
        <a:graphic>
          <a:graphicData uri="http://schemas.openxmlformats.org/presentationml/2006/ole">
            <p:oleObj spid="_x0000_s9218" name="Equation" r:id="rId4" imgW="1206360" imgH="431640" progId="Equation.3">
              <p:embed/>
            </p:oleObj>
          </a:graphicData>
        </a:graphic>
      </p:graphicFrame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2514600" y="3733800"/>
            <a:ext cx="152400" cy="1447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648200" y="3657600"/>
            <a:ext cx="533400" cy="1676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19888317">
            <a:off x="115888" y="2389188"/>
            <a:ext cx="2525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CC0000"/>
                </a:solidFill>
                <a:latin typeface="Arial" charset="0"/>
              </a:rPr>
              <a:t>No</a:t>
            </a:r>
          </a:p>
          <a:p>
            <a:pPr algn="ctr" eaLnBrk="1" hangingPunct="1"/>
            <a:r>
              <a:rPr lang="en-US" sz="2400">
                <a:solidFill>
                  <a:srgbClr val="CC0000"/>
                </a:solidFill>
                <a:latin typeface="Arial" charset="0"/>
              </a:rPr>
              <a:t>Enclosed Charge</a:t>
            </a:r>
          </a:p>
        </p:txBody>
      </p:sp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Density  (</a:t>
            </a:r>
            <a:r>
              <a:rPr lang="en-US" dirty="0" smtClean="0">
                <a:solidFill>
                  <a:schemeClr val="accent3"/>
                </a:solidFill>
              </a:rPr>
              <a:t>Definition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2057400"/>
            <a:ext cx="1066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514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19600" y="2362200"/>
          <a:ext cx="2396435" cy="984250"/>
        </p:xfrm>
        <a:graphic>
          <a:graphicData uri="http://schemas.openxmlformats.org/presentationml/2006/ole">
            <p:oleObj spid="_x0000_s11266" name="Equation" r:id="rId4" imgW="711000" imgH="29196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95800" y="3962400"/>
          <a:ext cx="2137303" cy="915987"/>
        </p:xfrm>
        <a:graphic>
          <a:graphicData uri="http://schemas.openxmlformats.org/presentationml/2006/ole">
            <p:oleObj spid="_x0000_s11267" name="Equation" r:id="rId5" imgW="355320" imgH="152280" progId="">
              <p:embed/>
            </p:oleObj>
          </a:graphicData>
        </a:graphic>
      </p:graphicFrame>
      <p:cxnSp>
        <p:nvCxnSpPr>
          <p:cNvPr id="10" name="Shape 9"/>
          <p:cNvCxnSpPr/>
          <p:nvPr/>
        </p:nvCxnSpPr>
        <p:spPr>
          <a:xfrm rot="10800000" flipV="1">
            <a:off x="2667000" y="2743200"/>
            <a:ext cx="533400" cy="2286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  <a:solidFill>
            <a:srgbClr val="FFFF99"/>
          </a:solidFill>
          <a:ln>
            <a:solidFill>
              <a:srgbClr val="3333CC"/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Infinite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Sheet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Charge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514600" y="20574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0125" y="1608138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Symbol" pitchFamily="18" charset="2"/>
              </a:rPr>
              <a:t>+s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31242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74925" y="3773488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CC0000"/>
                </a:solidFill>
                <a:latin typeface="Arial" charset="0"/>
              </a:rPr>
              <a:t>cylinder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4290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6096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22725" y="35163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879725" y="27543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h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257800" y="1676400"/>
          <a:ext cx="3429000" cy="3355975"/>
        </p:xfrm>
        <a:graphic>
          <a:graphicData uri="http://schemas.openxmlformats.org/presentationml/2006/ole">
            <p:oleObj spid="_x0000_s10242" name="Equation" r:id="rId4" imgW="914400" imgH="8888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0" y="3124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9672" y="3048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76600" y="3124200"/>
            <a:ext cx="198119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03132" y="3124200"/>
            <a:ext cx="198119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 dirty="0" smtClean="0"/>
              <a:t>Conducting Materials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 sz="2600" dirty="0"/>
              <a:t>Conductors</a:t>
            </a:r>
          </a:p>
          <a:p>
            <a:pPr lvl="1"/>
            <a:r>
              <a:rPr lang="en-US" sz="2200" dirty="0"/>
              <a:t>Electrons are free to move.</a:t>
            </a:r>
          </a:p>
          <a:p>
            <a:pPr lvl="1"/>
            <a:r>
              <a:rPr lang="en-US" sz="2200" dirty="0"/>
              <a:t>In equilibrium, all charges are a rest.</a:t>
            </a:r>
          </a:p>
          <a:p>
            <a:pPr lvl="1"/>
            <a:r>
              <a:rPr lang="en-US" sz="2200" dirty="0"/>
              <a:t>If they are at rest, they aren’t moving!</a:t>
            </a:r>
          </a:p>
          <a:p>
            <a:pPr lvl="1"/>
            <a:r>
              <a:rPr lang="en-US" sz="2200" dirty="0"/>
              <a:t>If they aren’t moving, there is no net force on them.</a:t>
            </a:r>
          </a:p>
          <a:p>
            <a:pPr lvl="1"/>
            <a:r>
              <a:rPr lang="en-US" sz="2200" dirty="0"/>
              <a:t>If there is no net force on them, the electric field must be zero.</a:t>
            </a:r>
          </a:p>
          <a:p>
            <a:r>
              <a:rPr lang="en-US" sz="2600" b="1" dirty="0">
                <a:solidFill>
                  <a:srgbClr val="3333CC"/>
                </a:solidFill>
              </a:rPr>
              <a:t>THE ELECTRIC FIELD </a:t>
            </a:r>
            <a:r>
              <a:rPr lang="en-US" sz="3900" b="1" u="sng" dirty="0">
                <a:solidFill>
                  <a:srgbClr val="CC0000"/>
                </a:solidFill>
              </a:rPr>
              <a:t>INSIDE</a:t>
            </a:r>
            <a:r>
              <a:rPr lang="en-US" sz="2600" b="1" dirty="0">
                <a:solidFill>
                  <a:srgbClr val="3333CC"/>
                </a:solidFill>
              </a:rPr>
              <a:t> A CONDUCTOR IS ZERO!</a:t>
            </a:r>
          </a:p>
        </p:txBody>
      </p:sp>
    </p:spTree>
    <p:custDataLst>
      <p:tags r:id="rId1"/>
    </p:custDataLst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/>
              <a:t>More on Conductors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3660775"/>
          </a:xfrm>
          <a:solidFill>
            <a:srgbClr val="FFFF99"/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/>
              <a:t>Charge cannot reside in the volume of a conductor because it would repel other charges in the volume which would move and constitute a current.  This is not allowed.</a:t>
            </a:r>
          </a:p>
          <a:p>
            <a:r>
              <a:rPr lang="en-US"/>
              <a:t>Charge can’t “fall out” of a conductor.</a:t>
            </a:r>
          </a:p>
        </p:txBody>
      </p:sp>
    </p:spTree>
    <p:custDataLst>
      <p:tags r:id="rId1"/>
    </p:custDataLst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/>
              <a:t>Isolated Conductor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30000" contrast="24000"/>
          </a:blip>
          <a:srcRect b="49490"/>
          <a:stretch>
            <a:fillRect/>
          </a:stretch>
        </p:blipFill>
        <p:spPr>
          <a:xfrm>
            <a:off x="457200" y="1676400"/>
            <a:ext cx="4267200" cy="3355975"/>
          </a:xfrm>
          <a:noFill/>
          <a:ln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876800" y="1828800"/>
            <a:ext cx="3736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Electric Field is ZERO in</a:t>
            </a:r>
          </a:p>
          <a:p>
            <a:pPr eaLnBrk="1" hangingPunct="1"/>
            <a:r>
              <a:rPr lang="en-US" sz="2000" b="1">
                <a:latin typeface="Arial" charset="0"/>
              </a:rPr>
              <a:t>the interior of a conductor.</a:t>
            </a:r>
          </a:p>
          <a:p>
            <a:pPr eaLnBrk="1" hangingPunct="1"/>
            <a:endParaRPr lang="en-US" sz="2000" b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Gauss’ law on surface shown</a:t>
            </a:r>
          </a:p>
          <a:p>
            <a:pPr eaLnBrk="1" hangingPunct="1"/>
            <a:r>
              <a:rPr lang="en-US" sz="2000" b="1">
                <a:latin typeface="Arial" charset="0"/>
              </a:rPr>
              <a:t>Also says that the enclosed</a:t>
            </a:r>
          </a:p>
          <a:p>
            <a:pPr eaLnBrk="1" hangingPunct="1"/>
            <a:r>
              <a:rPr lang="en-US" sz="2000" b="1">
                <a:latin typeface="Arial" charset="0"/>
              </a:rPr>
              <a:t>Charge must be ZERO.</a:t>
            </a:r>
          </a:p>
          <a:p>
            <a:pPr eaLnBrk="1" hangingPunct="1"/>
            <a:endParaRPr lang="en-US" sz="2000" b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Again, all charge on a </a:t>
            </a:r>
          </a:p>
          <a:p>
            <a:pPr eaLnBrk="1" hangingPunct="1"/>
            <a:r>
              <a:rPr lang="en-US" sz="2000" b="1">
                <a:latin typeface="Arial" charset="0"/>
              </a:rPr>
              <a:t>Conductor must reside on</a:t>
            </a:r>
          </a:p>
          <a:p>
            <a:pPr eaLnBrk="1" hangingPunct="1"/>
            <a:r>
              <a:rPr lang="en-US" sz="2000" b="1">
                <a:latin typeface="Arial" charset="0"/>
              </a:rPr>
              <a:t>The SURFACE.</a:t>
            </a:r>
          </a:p>
        </p:txBody>
      </p:sp>
    </p:spTree>
    <p:custDataLst>
      <p:tags r:id="rId1"/>
    </p:custDataLst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/>
              <a:t>Charged Conductors</a:t>
            </a:r>
          </a:p>
        </p:txBody>
      </p:sp>
      <p:sp>
        <p:nvSpPr>
          <p:cNvPr id="57347" name="Freeform 3"/>
          <p:cNvSpPr>
            <a:spLocks/>
          </p:cNvSpPr>
          <p:nvPr/>
        </p:nvSpPr>
        <p:spPr bwMode="auto">
          <a:xfrm>
            <a:off x="990600" y="2057400"/>
            <a:ext cx="4324350" cy="3368675"/>
          </a:xfrm>
          <a:custGeom>
            <a:avLst/>
            <a:gdLst/>
            <a:ahLst/>
            <a:cxnLst>
              <a:cxn ang="0">
                <a:pos x="1006" y="13"/>
              </a:cxn>
              <a:cxn ang="0">
                <a:pos x="391" y="189"/>
              </a:cxn>
              <a:cxn ang="0">
                <a:pos x="352" y="199"/>
              </a:cxn>
              <a:cxn ang="0">
                <a:pos x="176" y="394"/>
              </a:cxn>
              <a:cxn ang="0">
                <a:pos x="118" y="462"/>
              </a:cxn>
              <a:cxn ang="0">
                <a:pos x="78" y="560"/>
              </a:cxn>
              <a:cxn ang="0">
                <a:pos x="0" y="882"/>
              </a:cxn>
              <a:cxn ang="0">
                <a:pos x="98" y="1175"/>
              </a:cxn>
              <a:cxn ang="0">
                <a:pos x="176" y="1370"/>
              </a:cxn>
              <a:cxn ang="0">
                <a:pos x="293" y="1575"/>
              </a:cxn>
              <a:cxn ang="0">
                <a:pos x="381" y="1702"/>
              </a:cxn>
              <a:cxn ang="0">
                <a:pos x="596" y="1810"/>
              </a:cxn>
              <a:cxn ang="0">
                <a:pos x="791" y="1888"/>
              </a:cxn>
              <a:cxn ang="0">
                <a:pos x="1279" y="2005"/>
              </a:cxn>
              <a:cxn ang="0">
                <a:pos x="1455" y="2044"/>
              </a:cxn>
              <a:cxn ang="0">
                <a:pos x="1494" y="2063"/>
              </a:cxn>
              <a:cxn ang="0">
                <a:pos x="1816" y="2122"/>
              </a:cxn>
              <a:cxn ang="0">
                <a:pos x="2314" y="2093"/>
              </a:cxn>
              <a:cxn ang="0">
                <a:pos x="2529" y="2015"/>
              </a:cxn>
              <a:cxn ang="0">
                <a:pos x="2588" y="1946"/>
              </a:cxn>
              <a:cxn ang="0">
                <a:pos x="2666" y="1556"/>
              </a:cxn>
              <a:cxn ang="0">
                <a:pos x="2724" y="1214"/>
              </a:cxn>
              <a:cxn ang="0">
                <a:pos x="2646" y="980"/>
              </a:cxn>
              <a:cxn ang="0">
                <a:pos x="2607" y="921"/>
              </a:cxn>
              <a:cxn ang="0">
                <a:pos x="2578" y="882"/>
              </a:cxn>
              <a:cxn ang="0">
                <a:pos x="2568" y="853"/>
              </a:cxn>
              <a:cxn ang="0">
                <a:pos x="2558" y="775"/>
              </a:cxn>
              <a:cxn ang="0">
                <a:pos x="2470" y="667"/>
              </a:cxn>
              <a:cxn ang="0">
                <a:pos x="2363" y="560"/>
              </a:cxn>
              <a:cxn ang="0">
                <a:pos x="2256" y="462"/>
              </a:cxn>
              <a:cxn ang="0">
                <a:pos x="2090" y="326"/>
              </a:cxn>
              <a:cxn ang="0">
                <a:pos x="2041" y="287"/>
              </a:cxn>
              <a:cxn ang="0">
                <a:pos x="1972" y="238"/>
              </a:cxn>
              <a:cxn ang="0">
                <a:pos x="1865" y="150"/>
              </a:cxn>
              <a:cxn ang="0">
                <a:pos x="1465" y="33"/>
              </a:cxn>
              <a:cxn ang="0">
                <a:pos x="1006" y="13"/>
              </a:cxn>
            </a:cxnLst>
            <a:rect l="0" t="0" r="r" b="b"/>
            <a:pathLst>
              <a:path w="2724" h="2122">
                <a:moveTo>
                  <a:pt x="1006" y="13"/>
                </a:moveTo>
                <a:cubicBezTo>
                  <a:pt x="801" y="72"/>
                  <a:pt x="596" y="131"/>
                  <a:pt x="391" y="189"/>
                </a:cubicBezTo>
                <a:cubicBezTo>
                  <a:pt x="378" y="193"/>
                  <a:pt x="363" y="191"/>
                  <a:pt x="352" y="199"/>
                </a:cubicBezTo>
                <a:cubicBezTo>
                  <a:pt x="284" y="249"/>
                  <a:pt x="226" y="327"/>
                  <a:pt x="176" y="394"/>
                </a:cubicBezTo>
                <a:cubicBezTo>
                  <a:pt x="149" y="430"/>
                  <a:pt x="135" y="425"/>
                  <a:pt x="118" y="462"/>
                </a:cubicBezTo>
                <a:cubicBezTo>
                  <a:pt x="37" y="644"/>
                  <a:pt x="147" y="426"/>
                  <a:pt x="78" y="560"/>
                </a:cubicBezTo>
                <a:cubicBezTo>
                  <a:pt x="51" y="666"/>
                  <a:pt x="19" y="774"/>
                  <a:pt x="0" y="882"/>
                </a:cubicBezTo>
                <a:cubicBezTo>
                  <a:pt x="26" y="982"/>
                  <a:pt x="45" y="1086"/>
                  <a:pt x="98" y="1175"/>
                </a:cubicBezTo>
                <a:cubicBezTo>
                  <a:pt x="119" y="1254"/>
                  <a:pt x="129" y="1307"/>
                  <a:pt x="176" y="1370"/>
                </a:cubicBezTo>
                <a:cubicBezTo>
                  <a:pt x="201" y="1444"/>
                  <a:pt x="258" y="1505"/>
                  <a:pt x="293" y="1575"/>
                </a:cubicBezTo>
                <a:cubicBezTo>
                  <a:pt x="315" y="1620"/>
                  <a:pt x="336" y="1672"/>
                  <a:pt x="381" y="1702"/>
                </a:cubicBezTo>
                <a:cubicBezTo>
                  <a:pt x="441" y="1742"/>
                  <a:pt x="530" y="1780"/>
                  <a:pt x="596" y="1810"/>
                </a:cubicBezTo>
                <a:cubicBezTo>
                  <a:pt x="653" y="1867"/>
                  <a:pt x="703" y="1859"/>
                  <a:pt x="791" y="1888"/>
                </a:cubicBezTo>
                <a:cubicBezTo>
                  <a:pt x="955" y="1942"/>
                  <a:pt x="1110" y="1980"/>
                  <a:pt x="1279" y="2005"/>
                </a:cubicBezTo>
                <a:cubicBezTo>
                  <a:pt x="1373" y="2051"/>
                  <a:pt x="1261" y="2001"/>
                  <a:pt x="1455" y="2044"/>
                </a:cubicBezTo>
                <a:cubicBezTo>
                  <a:pt x="1469" y="2047"/>
                  <a:pt x="1480" y="2060"/>
                  <a:pt x="1494" y="2063"/>
                </a:cubicBezTo>
                <a:cubicBezTo>
                  <a:pt x="1601" y="2084"/>
                  <a:pt x="1709" y="2100"/>
                  <a:pt x="1816" y="2122"/>
                </a:cubicBezTo>
                <a:cubicBezTo>
                  <a:pt x="2020" y="2115"/>
                  <a:pt x="2129" y="2104"/>
                  <a:pt x="2314" y="2093"/>
                </a:cubicBezTo>
                <a:cubicBezTo>
                  <a:pt x="2392" y="2073"/>
                  <a:pt x="2453" y="2045"/>
                  <a:pt x="2529" y="2015"/>
                </a:cubicBezTo>
                <a:cubicBezTo>
                  <a:pt x="2547" y="1991"/>
                  <a:pt x="2571" y="1971"/>
                  <a:pt x="2588" y="1946"/>
                </a:cubicBezTo>
                <a:cubicBezTo>
                  <a:pt x="2654" y="1846"/>
                  <a:pt x="2627" y="1668"/>
                  <a:pt x="2666" y="1556"/>
                </a:cubicBezTo>
                <a:cubicBezTo>
                  <a:pt x="2683" y="1440"/>
                  <a:pt x="2701" y="1328"/>
                  <a:pt x="2724" y="1214"/>
                </a:cubicBezTo>
                <a:cubicBezTo>
                  <a:pt x="2712" y="1087"/>
                  <a:pt x="2706" y="1080"/>
                  <a:pt x="2646" y="980"/>
                </a:cubicBezTo>
                <a:cubicBezTo>
                  <a:pt x="2634" y="960"/>
                  <a:pt x="2620" y="940"/>
                  <a:pt x="2607" y="921"/>
                </a:cubicBezTo>
                <a:cubicBezTo>
                  <a:pt x="2598" y="908"/>
                  <a:pt x="2578" y="882"/>
                  <a:pt x="2578" y="882"/>
                </a:cubicBezTo>
                <a:cubicBezTo>
                  <a:pt x="2575" y="872"/>
                  <a:pt x="2570" y="863"/>
                  <a:pt x="2568" y="853"/>
                </a:cubicBezTo>
                <a:cubicBezTo>
                  <a:pt x="2563" y="827"/>
                  <a:pt x="2565" y="800"/>
                  <a:pt x="2558" y="775"/>
                </a:cubicBezTo>
                <a:cubicBezTo>
                  <a:pt x="2547" y="734"/>
                  <a:pt x="2496" y="697"/>
                  <a:pt x="2470" y="667"/>
                </a:cubicBezTo>
                <a:cubicBezTo>
                  <a:pt x="2434" y="627"/>
                  <a:pt x="2408" y="590"/>
                  <a:pt x="2363" y="560"/>
                </a:cubicBezTo>
                <a:cubicBezTo>
                  <a:pt x="2337" y="510"/>
                  <a:pt x="2300" y="494"/>
                  <a:pt x="2256" y="462"/>
                </a:cubicBezTo>
                <a:cubicBezTo>
                  <a:pt x="2198" y="420"/>
                  <a:pt x="2147" y="371"/>
                  <a:pt x="2090" y="326"/>
                </a:cubicBezTo>
                <a:cubicBezTo>
                  <a:pt x="2074" y="313"/>
                  <a:pt x="2058" y="299"/>
                  <a:pt x="2041" y="287"/>
                </a:cubicBezTo>
                <a:cubicBezTo>
                  <a:pt x="2018" y="271"/>
                  <a:pt x="1972" y="238"/>
                  <a:pt x="1972" y="238"/>
                </a:cubicBezTo>
                <a:cubicBezTo>
                  <a:pt x="1945" y="195"/>
                  <a:pt x="1903" y="183"/>
                  <a:pt x="1865" y="150"/>
                </a:cubicBezTo>
                <a:cubicBezTo>
                  <a:pt x="1748" y="50"/>
                  <a:pt x="1615" y="41"/>
                  <a:pt x="1465" y="33"/>
                </a:cubicBezTo>
                <a:cubicBezTo>
                  <a:pt x="1302" y="0"/>
                  <a:pt x="1207" y="13"/>
                  <a:pt x="1006" y="1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 rot="518228">
            <a:off x="5105400" y="4254500"/>
            <a:ext cx="304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5334000" y="4495800"/>
            <a:ext cx="8382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889125" y="3494088"/>
            <a:ext cx="827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</a:rPr>
              <a:t>E=0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699125" y="40274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</a:rPr>
              <a:t>E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937125" y="3363913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-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089525" y="3516313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-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029200" y="3733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</a:rPr>
              <a:t>-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953000" y="40386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-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724400" y="30480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-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257800" y="2057400"/>
            <a:ext cx="292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latin typeface="Arial" charset="0"/>
              </a:rPr>
              <a:t>Charge Must reside on</a:t>
            </a:r>
          </a:p>
          <a:p>
            <a:pPr algn="ctr" eaLnBrk="1" hangingPunct="1"/>
            <a:r>
              <a:rPr lang="en-US" sz="2000" b="1">
                <a:latin typeface="Arial" charset="0"/>
              </a:rPr>
              <a:t>the SURFACE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089525" y="4887913"/>
            <a:ext cx="430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Symbol" pitchFamily="18" charset="2"/>
              </a:rPr>
              <a:t>s</a:t>
            </a:r>
          </a:p>
        </p:txBody>
      </p:sp>
      <p:graphicFrame>
        <p:nvGraphicFramePr>
          <p:cNvPr id="57359" name="Object 15"/>
          <p:cNvGraphicFramePr>
            <a:graphicFrameLocks noChangeAspect="1"/>
          </p:cNvGraphicFramePr>
          <p:nvPr>
            <p:ph idx="1"/>
          </p:nvPr>
        </p:nvGraphicFramePr>
        <p:xfrm>
          <a:off x="6705600" y="3201988"/>
          <a:ext cx="1487488" cy="2849562"/>
        </p:xfrm>
        <a:graphic>
          <a:graphicData uri="http://schemas.openxmlformats.org/presentationml/2006/ole">
            <p:oleObj spid="_x0000_s4098" name="Equation" r:id="rId5" imgW="583920" imgH="1117440" progId="Equation.3">
              <p:embed/>
            </p:oleObj>
          </a:graphicData>
        </a:graphic>
      </p:graphicFrame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165225" y="5859463"/>
            <a:ext cx="348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203325" y="5802313"/>
            <a:ext cx="3706813" cy="406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Very SMALL Gaussian Surface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V="1">
            <a:off x="2667000" y="4572000"/>
            <a:ext cx="2362200" cy="1219200"/>
          </a:xfrm>
          <a:prstGeom prst="line">
            <a:avLst/>
          </a:prstGeom>
          <a:noFill/>
          <a:ln w="57150" cap="rnd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spd="slow">
    <p:plus/>
    <p:sndAc>
      <p:stSnd>
        <p:snd r:embed="rId4" name="pu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rgbClr val="3333CC"/>
            </a:solidFill>
          </a:ln>
        </p:spPr>
        <p:txBody>
          <a:bodyPr>
            <a:normAutofit fontScale="90000"/>
          </a:bodyPr>
          <a:lstStyle/>
          <a:p>
            <a:r>
              <a:rPr lang="en-US" sz="3800" dirty="0"/>
              <a:t>Isolated (Charged) Conductor with  </a:t>
            </a:r>
            <a:br>
              <a:rPr lang="en-US" sz="3800" dirty="0"/>
            </a:br>
            <a:r>
              <a:rPr lang="en-US" sz="3800" dirty="0"/>
              <a:t>a HOLE in it.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381000" y="1676400"/>
            <a:ext cx="4800600" cy="2819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3124200" y="2895600"/>
            <a:ext cx="1371600" cy="1219200"/>
          </a:xfrm>
          <a:prstGeom prst="ellipse">
            <a:avLst/>
          </a:prstGeom>
          <a:solidFill>
            <a:schemeClr val="accent1"/>
          </a:solidFill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3352800" y="3124200"/>
            <a:ext cx="9144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784699" y="4049713"/>
            <a:ext cx="2762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 smtClean="0">
                <a:latin typeface="Arial" charset="0"/>
              </a:rPr>
              <a:t>E=0 </a:t>
            </a:r>
            <a:r>
              <a:rPr lang="en-US" sz="2000" b="1" dirty="0">
                <a:latin typeface="Arial" charset="0"/>
              </a:rPr>
              <a:t>everywhere</a:t>
            </a:r>
          </a:p>
          <a:p>
            <a:pPr algn="ctr" eaLnBrk="1" hangingPunct="1"/>
            <a:r>
              <a:rPr lang="en-US" sz="2000" b="1" dirty="0">
                <a:latin typeface="Arial" charset="0"/>
              </a:rPr>
              <a:t>inside the conductor.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914400" y="5029200"/>
            <a:ext cx="7377113" cy="13493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solidFill>
                  <a:srgbClr val="CC0000"/>
                </a:solidFill>
                <a:latin typeface="Arial" charset="0"/>
              </a:rPr>
              <a:t>So Q (total) =0 inside the hole</a:t>
            </a:r>
          </a:p>
          <a:p>
            <a:pPr eaLnBrk="1" hangingPunct="1"/>
            <a:r>
              <a:rPr lang="en-US" sz="4000" b="1">
                <a:solidFill>
                  <a:srgbClr val="CC0000"/>
                </a:solidFill>
                <a:latin typeface="Arial" charset="0"/>
              </a:rPr>
              <a:t>Including the surface.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858000" y="2514600"/>
            <a:ext cx="9906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Occurrences Now and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Quiz</a:t>
            </a:r>
          </a:p>
          <a:p>
            <a:pPr lvl="1"/>
            <a:r>
              <a:rPr lang="en-US" dirty="0" smtClean="0"/>
              <a:t>Gauss’s Law</a:t>
            </a:r>
          </a:p>
          <a:p>
            <a:pPr lvl="1"/>
            <a:r>
              <a:rPr lang="en-US" dirty="0" smtClean="0"/>
              <a:t>Watch for WA</a:t>
            </a:r>
          </a:p>
          <a:p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Finish Gauss – Start next unit.</a:t>
            </a:r>
          </a:p>
          <a:p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Potential</a:t>
            </a:r>
          </a:p>
          <a:p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Quiz, of course</a:t>
            </a:r>
          </a:p>
          <a:p>
            <a:pPr lvl="1"/>
            <a:r>
              <a:rPr lang="en-US" dirty="0" smtClean="0"/>
              <a:t>Finish Potential if possible</a:t>
            </a:r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800"/>
              <a:t>A Spherical Conducting Shell with</a:t>
            </a:r>
            <a:br>
              <a:rPr lang="en-US" sz="3800"/>
            </a:br>
            <a:r>
              <a:rPr lang="en-US" sz="3800"/>
              <a:t>A Charge Inside.</a:t>
            </a:r>
          </a:p>
        </p:txBody>
      </p:sp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1828800" cy="1484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 Thinker!</a:t>
            </a:r>
          </a:p>
        </p:txBody>
      </p:sp>
      <p:pic>
        <p:nvPicPr>
          <p:cNvPr id="60420" name="Picture 4" descr="F23_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contrast="18000"/>
          </a:blip>
          <a:srcRect l="40587" b="21954"/>
          <a:stretch>
            <a:fillRect/>
          </a:stretch>
        </p:blipFill>
        <p:spPr>
          <a:xfrm>
            <a:off x="2133600" y="1600200"/>
            <a:ext cx="4803775" cy="4876800"/>
          </a:xfrm>
          <a:noFill/>
          <a:ln/>
        </p:spPr>
      </p:pic>
    </p:spTree>
    <p:custDataLst>
      <p:tags r:id="rId1"/>
    </p:custDataLst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Hard – Finish Unit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Solving Experiment: 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Wednesday – 8:30</a:t>
            </a:r>
          </a:p>
          <a:p>
            <a:r>
              <a:rPr lang="en-US" dirty="0" smtClean="0"/>
              <a:t>Friday – 12:30</a:t>
            </a:r>
          </a:p>
          <a:p>
            <a:endParaRPr lang="en-US" dirty="0" smtClean="0"/>
          </a:p>
          <a:p>
            <a:r>
              <a:rPr lang="en-US" dirty="0" smtClean="0"/>
              <a:t>Working on finding rooms.  Will let you know on Monday.</a:t>
            </a:r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r>
              <a:rPr lang="en-US" dirty="0" smtClean="0"/>
              <a:t>Will be after we complete the next chapter on Potential.</a:t>
            </a:r>
          </a:p>
          <a:p>
            <a:r>
              <a:rPr lang="en-US" dirty="0" smtClean="0"/>
              <a:t>Probably a </a:t>
            </a:r>
            <a:r>
              <a:rPr lang="en-US" u="sng" dirty="0" smtClean="0"/>
              <a:t>Wednesday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81400"/>
            <a:ext cx="2857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578770"/>
            <a:ext cx="2857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440" y="3581400"/>
            <a:ext cx="2857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see what those Area Vectors are all about!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0" y="2862123"/>
            <a:ext cx="4267200" cy="3767277"/>
            <a:chOff x="4572000" y="2862123"/>
            <a:chExt cx="4267200" cy="376727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862123"/>
              <a:ext cx="4267200" cy="3767277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7086624" y="3048000"/>
              <a:ext cx="4571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981200" cy="304800"/>
          </a:xfrm>
          <a:ln/>
        </p:spPr>
        <p:txBody>
          <a:bodyPr>
            <a:noAutofit/>
          </a:bodyPr>
          <a:lstStyle/>
          <a:p>
            <a:r>
              <a:rPr lang="en-US" sz="6600" b="1" i="1" dirty="0" smtClean="0"/>
              <a:t>FLUX</a:t>
            </a:r>
            <a:endParaRPr lang="en-US" sz="66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152400" y="2362200"/>
          <a:ext cx="3884173" cy="762000"/>
        </p:xfrm>
        <a:graphic>
          <a:graphicData uri="http://schemas.openxmlformats.org/presentationml/2006/ole">
            <p:oleObj spid="_x0000_s6146" name="Equation" r:id="rId4" imgW="1295280" imgH="253800" progId="Equation.3">
              <p:embed/>
            </p:oleObj>
          </a:graphicData>
        </a:graphic>
      </p:graphicFrame>
      <p:pic>
        <p:nvPicPr>
          <p:cNvPr id="218118" name="Picture 6" descr="afg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8611"/>
            <a:ext cx="4872037" cy="6829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762000" y="2286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drawing shows an edge-on view of two planar surfaces that intersect and are mutually perpendicular. Surface 1 has an area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charset="0"/>
              </a:rPr>
              <a:t>1.6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while surface 2 has an area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charset="0"/>
              </a:rPr>
              <a:t>3.4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The electric field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 the drawing is uniform and has a magnitude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charset="0"/>
              </a:rPr>
              <a:t>245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N/C.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38400"/>
            <a:ext cx="3771900" cy="20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pu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4648200" cy="457200"/>
          </a:xfrm>
          <a:ln/>
        </p:spPr>
        <p:txBody>
          <a:bodyPr>
            <a:noAutofit/>
          </a:bodyPr>
          <a:lstStyle/>
          <a:p>
            <a:pPr algn="ctr"/>
            <a:r>
              <a:rPr lang="en-US" sz="2800" b="1" i="1" dirty="0" smtClean="0"/>
              <a:t>Flux Leaving A Sphere from</a:t>
            </a:r>
            <a:br>
              <a:rPr lang="en-US" sz="2800" b="1" i="1" dirty="0" smtClean="0"/>
            </a:br>
            <a:r>
              <a:rPr lang="en-US" sz="2800" b="1" i="1" dirty="0" smtClean="0"/>
              <a:t>a point charge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pic>
        <p:nvPicPr>
          <p:cNvPr id="162820" name="Picture 4" descr="F18.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"/>
            <a:ext cx="4597964" cy="6591300"/>
          </a:xfrm>
          <a:prstGeom prst="rect">
            <a:avLst/>
          </a:prstGeom>
          <a:noFill/>
        </p:spPr>
      </p:pic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1044575" y="1852613"/>
          <a:ext cx="2147888" cy="803275"/>
        </p:xfrm>
        <a:graphic>
          <a:graphicData uri="http://schemas.openxmlformats.org/presentationml/2006/ole">
            <p:oleObj spid="_x0000_s5122" name="Equation" r:id="rId5" imgW="952200" imgH="355320" progId="">
              <p:embed/>
            </p:oleObj>
          </a:graphicData>
        </a:graphic>
      </p:graphicFrame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1143000" y="3124200"/>
          <a:ext cx="1803400" cy="514350"/>
        </p:xfrm>
        <a:graphic>
          <a:graphicData uri="http://schemas.openxmlformats.org/presentationml/2006/ole">
            <p:oleObj spid="_x0000_s5123" name="Equation" r:id="rId6" imgW="799920" imgH="228600" progId="Equation.3">
              <p:embed/>
            </p:oleObj>
          </a:graphicData>
        </a:graphic>
      </p:graphicFrame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838200" y="4070350"/>
          <a:ext cx="1384300" cy="1092200"/>
        </p:xfrm>
        <a:graphic>
          <a:graphicData uri="http://schemas.openxmlformats.org/presentationml/2006/ole">
            <p:oleObj spid="_x0000_s5124" name="Equation" r:id="rId7" imgW="545760" imgH="431640" progId="Equation.3">
              <p:embed/>
            </p:oleObj>
          </a:graphicData>
        </a:graphic>
      </p:graphicFrame>
      <p:graphicFrame>
        <p:nvGraphicFramePr>
          <p:cNvPr id="162824" name="Object 8"/>
          <p:cNvGraphicFramePr>
            <a:graphicFrameLocks noChangeAspect="1"/>
          </p:cNvGraphicFramePr>
          <p:nvPr/>
        </p:nvGraphicFramePr>
        <p:xfrm>
          <a:off x="1905000" y="5638800"/>
          <a:ext cx="2235200" cy="344488"/>
        </p:xfrm>
        <a:graphic>
          <a:graphicData uri="http://schemas.openxmlformats.org/presentationml/2006/ole">
            <p:oleObj spid="_x0000_s5125" name="Equation" r:id="rId8" imgW="1396800" imgH="215640" progId="Equation.3">
              <p:embed/>
            </p:oleObj>
          </a:graphicData>
        </a:graphic>
      </p:graphicFrame>
      <p:sp>
        <p:nvSpPr>
          <p:cNvPr id="162825" name="Freeform 9"/>
          <p:cNvSpPr>
            <a:spLocks/>
          </p:cNvSpPr>
          <p:nvPr/>
        </p:nvSpPr>
        <p:spPr bwMode="auto">
          <a:xfrm>
            <a:off x="1143000" y="4953000"/>
            <a:ext cx="609600" cy="838200"/>
          </a:xfrm>
          <a:custGeom>
            <a:avLst/>
            <a:gdLst/>
            <a:ahLst/>
            <a:cxnLst>
              <a:cxn ang="0">
                <a:pos x="384" y="528"/>
              </a:cxn>
              <a:cxn ang="0">
                <a:pos x="96" y="384"/>
              </a:cxn>
              <a:cxn ang="0">
                <a:pos x="0" y="0"/>
              </a:cxn>
            </a:cxnLst>
            <a:rect l="0" t="0" r="r" b="b"/>
            <a:pathLst>
              <a:path w="384" h="528">
                <a:moveTo>
                  <a:pt x="384" y="528"/>
                </a:moveTo>
                <a:cubicBezTo>
                  <a:pt x="272" y="500"/>
                  <a:pt x="160" y="472"/>
                  <a:pt x="96" y="384"/>
                </a:cubicBezTo>
                <a:cubicBezTo>
                  <a:pt x="32" y="296"/>
                  <a:pt x="16" y="148"/>
                  <a:pt x="0" y="0"/>
                </a:cubicBezTo>
              </a:path>
            </a:pathLst>
          </a:custGeom>
          <a:noFill/>
          <a:ln w="9525">
            <a:solidFill>
              <a:srgbClr val="9933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52600" y="6096000"/>
            <a:ext cx="7086600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8.854187817...×10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−12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A·s/(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V·m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 = 8.854187817...×10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−12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F/m </a:t>
            </a:r>
          </a:p>
        </p:txBody>
      </p:sp>
      <p:pic>
        <p:nvPicPr>
          <p:cNvPr id="5127" name="Picture 7" descr=" \varepsilon_0 =\frac {1}{\mu_0 c_0^2}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6172200"/>
            <a:ext cx="771525" cy="43815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>
                                            <p:subSp spid="_x0000_s512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>
                                            <p:subSp spid="_x0000_s512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subSp spid="_x0000_s512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24">
                                            <p:subSp spid="_x0000_s512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2824">
                                            <p:subSp spid="_x0000_s5125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7304"/>
            <a:ext cx="3962400" cy="47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0" y="2604206"/>
          <a:ext cx="4098758" cy="2133600"/>
        </p:xfrm>
        <a:graphic>
          <a:graphicData uri="http://schemas.openxmlformats.org/presentationml/2006/ole">
            <p:oleObj spid="_x0000_s2050" name="Equation" r:id="rId5" imgW="1854000" imgH="965160" progId="Equation.3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Gauss’s Law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2326395">
            <a:off x="2632092" y="4833465"/>
            <a:ext cx="3048000" cy="1447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Gaussian Surface</a:t>
            </a:r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446</Words>
  <Application>Microsoft Office PowerPoint</Application>
  <PresentationFormat>On-screen Show (4:3)</PresentationFormat>
  <Paragraphs>103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AcademicPresentation1</vt:lpstr>
      <vt:lpstr>Equation</vt:lpstr>
      <vt:lpstr>Gauss’s law</vt:lpstr>
      <vt:lpstr>Occurrences Now and Later</vt:lpstr>
      <vt:lpstr>Problem Solving Experiment:  Next Week</vt:lpstr>
      <vt:lpstr>Exam #1</vt:lpstr>
      <vt:lpstr>Let’s see what those Area Vectors are all about!</vt:lpstr>
      <vt:lpstr>FLUX</vt:lpstr>
      <vt:lpstr>Slide 7</vt:lpstr>
      <vt:lpstr>Flux Leaving A Sphere from a point charge</vt:lpstr>
      <vt:lpstr>Gauss’s Law</vt:lpstr>
      <vt:lpstr>GAUSS’ LAW</vt:lpstr>
      <vt:lpstr>Gauss’s Law</vt:lpstr>
      <vt:lpstr>Slide 12</vt:lpstr>
      <vt:lpstr>Charge Density  (Definition)</vt:lpstr>
      <vt:lpstr>Slide 14</vt:lpstr>
      <vt:lpstr>Conducting Materials</vt:lpstr>
      <vt:lpstr>More on Conductors</vt:lpstr>
      <vt:lpstr>Isolated Conductor</vt:lpstr>
      <vt:lpstr>Charged Conductors</vt:lpstr>
      <vt:lpstr>Isolated (Charged) Conductor with   a HOLE in it.</vt:lpstr>
      <vt:lpstr>A Spherical Conducting Shell with A Charge Inside.</vt:lpstr>
      <vt:lpstr>Work Hard – Finish Unit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2011-01-27T19:21:11Z</dcterms:created>
  <dcterms:modified xsi:type="dcterms:W3CDTF">2011-01-28T13:48:34Z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