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sldIdLst>
    <p:sldId id="261" r:id="rId3"/>
    <p:sldId id="257" r:id="rId4"/>
    <p:sldId id="259" r:id="rId5"/>
    <p:sldId id="258" r:id="rId6"/>
    <p:sldId id="263" r:id="rId7"/>
    <p:sldId id="262" r:id="rId8"/>
    <p:sldId id="264" r:id="rId9"/>
    <p:sldId id="266" r:id="rId10"/>
    <p:sldId id="265" r:id="rId11"/>
    <p:sldId id="267" r:id="rId12"/>
    <p:sldId id="268" r:id="rId13"/>
    <p:sldId id="269" r:id="rId14"/>
    <p:sldId id="270"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50" d="100"/>
          <a:sy n="50" d="100"/>
        </p:scale>
        <p:origin x="-444"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71238-4436-40BB-AE46-8EFB9A438BF6}" type="datetimeFigureOut">
              <a:rPr lang="en-US" smtClean="0"/>
              <a:pPr/>
              <a:t>2/22/2011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D96D7-4295-40ED-9B18-C4046381F6CD}" type="slidenum">
              <a:rPr lang="en-US" smtClean="0"/>
              <a:pPr/>
              <a:t>‹#›</a:t>
            </a:fld>
            <a:endParaRPr lang="en-US"/>
          </a:p>
        </p:txBody>
      </p:sp>
    </p:spTree>
    <p:extLst>
      <p:ext uri="{BB962C8B-B14F-4D97-AF65-F5344CB8AC3E}">
        <p14:creationId xmlns:p14="http://schemas.microsoft.com/office/powerpoint/2010/main" xmlns="" val="137472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outerShdw blurRad="25400" dist="254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DA6D6A-7F46-42AD-90F8-7FDB8E793DBF}"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A6D6A-7F46-42AD-90F8-7FDB8E793DBF}"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A6D6A-7F46-42AD-90F8-7FDB8E793DBF}"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A6D6A-7F46-42AD-90F8-7FDB8E793DBF}"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A6D6A-7F46-42AD-90F8-7FDB8E793DBF}" type="datetimeFigureOut">
              <a:rPr lang="en-US" smtClean="0"/>
              <a:pPr/>
              <a:t>2/22/2011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A6D6A-7F46-42AD-90F8-7FDB8E793DBF}"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A6D6A-7F46-42AD-90F8-7FDB8E793DBF}" type="datetimeFigureOut">
              <a:rPr lang="en-US" smtClean="0"/>
              <a:pPr/>
              <a:t>2/22/2011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A6D6A-7F46-42AD-90F8-7FDB8E793DBF}" type="datetimeFigureOut">
              <a:rPr lang="en-US" smtClean="0"/>
              <a:pPr/>
              <a:t>2/22/2011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6D6A-7F46-42AD-90F8-7FDB8E793DBF}" type="datetimeFigureOut">
              <a:rPr lang="en-US" smtClean="0"/>
              <a:pPr/>
              <a:t>2/22/2011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A6D6A-7F46-42AD-90F8-7FDB8E793DBF}"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A6D6A-7F46-42AD-90F8-7FDB8E793DBF}" type="datetimeFigureOut">
              <a:rPr lang="en-US" smtClean="0"/>
              <a:pPr/>
              <a:t>2/22/2011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D0019-BC17-4F52-B8A1-1201077D4CB9}" type="slidenum">
              <a:rPr lang="en-US" smtClean="0"/>
              <a:pPr/>
              <a:t>‹#›</a:t>
            </a:fld>
            <a:endParaRPr lang="en-US"/>
          </a:p>
        </p:txBody>
      </p:sp>
    </p:spTree>
  </p:cSld>
  <p:clrMapOvr>
    <a:masterClrMapping/>
  </p:clrMapOvr>
  <p:transition spd="med">
    <p:diamond/>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50000"/>
                  </a:schemeClr>
                </a:solidFill>
                <a:latin typeface="+mj-lt"/>
              </a:defRPr>
            </a:lvl1pPr>
          </a:lstStyle>
          <a:p>
            <a:fld id="{E0DA6D6A-7F46-42AD-90F8-7FDB8E793DBF}" type="datetimeFigureOut">
              <a:rPr lang="en-US" smtClean="0"/>
              <a:pPr/>
              <a:t>2/22/2011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accent4">
                    <a:lumMod val="50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50000"/>
                  </a:schemeClr>
                </a:solidFill>
                <a:latin typeface="+mj-lt"/>
              </a:defRPr>
            </a:lvl1pPr>
          </a:lstStyle>
          <a:p>
            <a:fld id="{C17D0019-BC17-4F52-B8A1-1201077D4C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amond/>
    <p:sndAc>
      <p:stSnd>
        <p:snd r:embed="rId13" name="camera.wav"/>
      </p:stSnd>
    </p:sndAc>
  </p:transition>
  <p:txStyles>
    <p:titleStyle>
      <a:lvl1pPr algn="ctr" defTabSz="914400" rtl="0" eaLnBrk="1" latinLnBrk="0" hangingPunct="1">
        <a:spcBef>
          <a:spcPct val="0"/>
        </a:spcBef>
        <a:buNone/>
        <a:defRPr sz="4400" b="0" kern="1200" cap="none" spc="0">
          <a:ln w="1905">
            <a:solidFill>
              <a:schemeClr val="tx1">
                <a:lumMod val="85000"/>
                <a:lumOff val="15000"/>
              </a:schemeClr>
            </a:solidFill>
          </a:ln>
          <a:solidFill>
            <a:schemeClr val="tx1">
              <a:lumMod val="95000"/>
              <a:lumOff val="5000"/>
            </a:schemeClr>
          </a:solidFill>
          <a:effectLst>
            <a:outerShdw blurRad="25400" dist="25400" dir="2700000" algn="tl" rotWithShape="0">
              <a:schemeClr val="bg1">
                <a:lumMod val="95000"/>
                <a:alpha val="80000"/>
              </a:schemeClr>
            </a:outerShdw>
          </a:effectLst>
          <a:latin typeface="Franklin Gothic Medium" pitchFamily="34" charset="0"/>
          <a:ea typeface="+mj-ea"/>
          <a:cs typeface="+mj-cs"/>
        </a:defRPr>
      </a:lvl1pPr>
    </p:titleStyle>
    <p:bodyStyle>
      <a:lvl1pPr marL="342900" indent="-342900" algn="l" defTabSz="914400" rtl="0" eaLnBrk="1" latinLnBrk="0" hangingPunct="1">
        <a:spcBef>
          <a:spcPct val="20000"/>
        </a:spcBef>
        <a:buFontTx/>
        <a:buBlip>
          <a:blip r:embed="rId15"/>
        </a:buBlip>
        <a:defRPr sz="3200" b="1"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1pPr>
      <a:lvl2pPr marL="742950" indent="-285750" algn="l" defTabSz="914400" rtl="0" eaLnBrk="1" latinLnBrk="0" hangingPunct="1">
        <a:spcBef>
          <a:spcPct val="20000"/>
        </a:spcBef>
        <a:buFontTx/>
        <a:buBlip>
          <a:blip r:embed="rId16"/>
        </a:buBlip>
        <a:defRPr sz="2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2pPr>
      <a:lvl3pPr marL="1143000" indent="-228600" algn="l" defTabSz="914400" rtl="0" eaLnBrk="1" latinLnBrk="0" hangingPunct="1">
        <a:spcBef>
          <a:spcPct val="20000"/>
        </a:spcBef>
        <a:buFontTx/>
        <a:buBlip>
          <a:blip r:embed="rId15"/>
        </a:buBlip>
        <a:defRPr sz="24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3pPr>
      <a:lvl4pPr marL="1600200" indent="-228600" algn="l" defTabSz="914400" rtl="0" eaLnBrk="1" latinLnBrk="0" hangingPunct="1">
        <a:spcBef>
          <a:spcPct val="20000"/>
        </a:spcBef>
        <a:buFontTx/>
        <a:buBlip>
          <a:blip r:embed="rId16"/>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4pPr>
      <a:lvl5pPr marL="2057400" indent="-228600" algn="l" defTabSz="914400" rtl="0" eaLnBrk="1" latinLnBrk="0" hangingPunct="1">
        <a:spcBef>
          <a:spcPct val="20000"/>
        </a:spcBef>
        <a:buFontTx/>
        <a:buBlip>
          <a:blip r:embed="rId15"/>
        </a:buBlip>
        <a:defRPr sz="20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Tx/>
        <a:buBlip>
          <a:blip r:embed="rId16"/>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6pPr>
      <a:lvl7pPr marL="2971800" indent="-228600" algn="l" defTabSz="914400" rtl="0" eaLnBrk="1" latinLnBrk="0" hangingPunct="1">
        <a:spcBef>
          <a:spcPct val="20000"/>
        </a:spcBef>
        <a:buFontTx/>
        <a:buBlip>
          <a:blip r:embed="rId15"/>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7pPr>
      <a:lvl8pPr marL="3429000" indent="-228600" algn="l" defTabSz="914400" rtl="0" eaLnBrk="1" latinLnBrk="0" hangingPunct="1">
        <a:spcBef>
          <a:spcPct val="20000"/>
        </a:spcBef>
        <a:buFontTx/>
        <a:buBlip>
          <a:blip r:embed="rId16"/>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8pPr>
      <a:lvl9pPr marL="3886200" indent="-228600" algn="l" defTabSz="914400" rtl="0" eaLnBrk="1" latinLnBrk="0" hangingPunct="1">
        <a:spcBef>
          <a:spcPct val="20000"/>
        </a:spcBef>
        <a:buFontTx/>
        <a:buBlip>
          <a:blip r:embed="rId15"/>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119063"/>
            <a:ext cx="8610600" cy="6738937"/>
            <a:chOff x="304800" y="119063"/>
            <a:chExt cx="8610600" cy="6738937"/>
          </a:xfrm>
        </p:grpSpPr>
        <p:pic>
          <p:nvPicPr>
            <p:cNvPr id="3074" name="Picture 2"/>
            <p:cNvPicPr>
              <a:picLocks noChangeAspect="1" noChangeArrowheads="1"/>
            </p:cNvPicPr>
            <p:nvPr/>
          </p:nvPicPr>
          <p:blipFill>
            <a:blip r:embed="rId3" cstate="print"/>
            <a:srcRect/>
            <a:stretch>
              <a:fillRect/>
            </a:stretch>
          </p:blipFill>
          <p:spPr bwMode="auto">
            <a:xfrm>
              <a:off x="395288" y="119063"/>
              <a:ext cx="8353425" cy="6619875"/>
            </a:xfrm>
            <a:prstGeom prst="rect">
              <a:avLst/>
            </a:prstGeom>
            <a:noFill/>
            <a:ln w="9525">
              <a:noFill/>
              <a:miter lim="800000"/>
              <a:headEnd/>
              <a:tailEnd/>
            </a:ln>
          </p:spPr>
        </p:pic>
        <p:sp>
          <p:nvSpPr>
            <p:cNvPr id="3" name="Rectangle 2"/>
            <p:cNvSpPr/>
            <p:nvPr/>
          </p:nvSpPr>
          <p:spPr>
            <a:xfrm>
              <a:off x="6019800" y="1752600"/>
              <a:ext cx="28956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 y="3352800"/>
              <a:ext cx="5867400" cy="350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4419600" y="1143000"/>
            <a:ext cx="381000" cy="381000"/>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3048000"/>
            <a:ext cx="381000" cy="381000"/>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762000"/>
            <a:ext cx="2514600" cy="228600"/>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6877050" y="1143000"/>
            <a:ext cx="990600" cy="190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p>
          <a:p>
            <a:pPr algn="ctr"/>
            <a:r>
              <a:rPr lang="en-US" dirty="0" smtClean="0"/>
              <a:t>X</a:t>
            </a:r>
          </a:p>
          <a:p>
            <a:pPr algn="ctr"/>
            <a:r>
              <a:rPr lang="en-US" dirty="0" smtClean="0"/>
              <a:t>AM</a:t>
            </a:r>
          </a:p>
          <a:p>
            <a:pPr algn="ctr"/>
            <a:endParaRPr lang="en-US" dirty="0" smtClean="0"/>
          </a:p>
          <a:p>
            <a:pPr algn="ctr"/>
            <a:r>
              <a:rPr lang="en-US" dirty="0" smtClean="0"/>
              <a:t>2</a:t>
            </a:r>
            <a:endParaRPr lang="en-US" dirty="0"/>
          </a:p>
        </p:txBody>
      </p:sp>
      <p:sp>
        <p:nvSpPr>
          <p:cNvPr id="11" name="Rectangle 10"/>
          <p:cNvSpPr/>
          <p:nvPr/>
        </p:nvSpPr>
        <p:spPr>
          <a:xfrm>
            <a:off x="533400" y="3657600"/>
            <a:ext cx="8174867" cy="1754326"/>
          </a:xfrm>
          <a:prstGeom prst="rect">
            <a:avLst/>
          </a:prstGeom>
          <a:solidFill>
            <a:schemeClr val="accent3">
              <a:lumMod val="20000"/>
              <a:lumOff val="80000"/>
            </a:schemeClr>
          </a:solid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Examination #2</a:t>
            </a: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Wednesday, March 16</a:t>
            </a:r>
            <a:r>
              <a:rPr lang="en-US" sz="5400" b="1" spc="300" baseline="30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2000" fill="hold"/>
                                        <p:tgtEl>
                                          <p:spTgt spid="10"/>
                                        </p:tgtEl>
                                        <p:attrNameLst>
                                          <p:attrName>ppt_x</p:attrName>
                                        </p:attrNameLst>
                                      </p:cBhvr>
                                      <p:tavLst>
                                        <p:tav tm="0">
                                          <p:val>
                                            <p:strVal val="#ppt_x"/>
                                          </p:val>
                                        </p:tav>
                                        <p:tav tm="100000">
                                          <p:val>
                                            <p:strVal val="#ppt_x"/>
                                          </p:val>
                                        </p:tav>
                                      </p:tavLst>
                                    </p:anim>
                                    <p:anim calcmode="lin" valueType="num">
                                      <p:cBhvr additive="base">
                                        <p:cTn id="51" dur="2000" fill="hold"/>
                                        <p:tgtEl>
                                          <p:spTgt spid="10"/>
                                        </p:tgtEl>
                                        <p:attrNameLst>
                                          <p:attrName>ppt_y</p:attrName>
                                        </p:attrNameLst>
                                      </p:cBhvr>
                                      <p:tavLst>
                                        <p:tav tm="0">
                                          <p:val>
                                            <p:strVal val="1+#ppt_h/2"/>
                                          </p:val>
                                        </p:tav>
                                        <p:tav tm="100000">
                                          <p:val>
                                            <p:strVal val="#ppt_y"/>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000" fill="hold"/>
                                        <p:tgtEl>
                                          <p:spTgt spid="11"/>
                                        </p:tgtEl>
                                        <p:attrNameLst>
                                          <p:attrName>ppt_w</p:attrName>
                                        </p:attrNameLst>
                                      </p:cBhvr>
                                      <p:tavLst>
                                        <p:tav tm="0">
                                          <p:val>
                                            <p:fltVal val="0"/>
                                          </p:val>
                                        </p:tav>
                                        <p:tav tm="100000">
                                          <p:val>
                                            <p:strVal val="#ppt_w"/>
                                          </p:val>
                                        </p:tav>
                                      </p:tavLst>
                                    </p:anim>
                                    <p:anim calcmode="lin" valueType="num">
                                      <p:cBhvr>
                                        <p:cTn id="55" dur="2000" fill="hold"/>
                                        <p:tgtEl>
                                          <p:spTgt spid="11"/>
                                        </p:tgtEl>
                                        <p:attrNameLst>
                                          <p:attrName>ppt_h</p:attrName>
                                        </p:attrNameLst>
                                      </p:cBhvr>
                                      <p:tavLst>
                                        <p:tav tm="0">
                                          <p:val>
                                            <p:fltVal val="0"/>
                                          </p:val>
                                        </p:tav>
                                        <p:tav tm="100000">
                                          <p:val>
                                            <p:strVal val="#ppt_h"/>
                                          </p:val>
                                        </p:tav>
                                      </p:tavLst>
                                    </p:anim>
                                    <p:anim calcmode="lin" valueType="num">
                                      <p:cBhvr>
                                        <p:cTn id="56"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7"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wall provides AC</a:t>
            </a:r>
            <a:endParaRPr lang="en-US" dirty="0"/>
          </a:p>
        </p:txBody>
      </p:sp>
      <p:pic>
        <p:nvPicPr>
          <p:cNvPr id="3074" name="Picture 2"/>
          <p:cNvPicPr>
            <a:picLocks noChangeAspect="1" noChangeArrowheads="1"/>
          </p:cNvPicPr>
          <p:nvPr/>
        </p:nvPicPr>
        <p:blipFill>
          <a:blip r:embed="rId3" cstate="print"/>
          <a:srcRect l="35754"/>
          <a:stretch>
            <a:fillRect/>
          </a:stretch>
        </p:blipFill>
        <p:spPr bwMode="auto">
          <a:xfrm>
            <a:off x="1371600" y="1600200"/>
            <a:ext cx="6572250" cy="28098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276600" y="4648200"/>
            <a:ext cx="2838450" cy="1876425"/>
          </a:xfrm>
          <a:prstGeom prst="rect">
            <a:avLst/>
          </a:prstGeom>
          <a:noFill/>
          <a:ln w="9525">
            <a:noFill/>
            <a:miter lim="800000"/>
            <a:headEnd/>
            <a:tailEnd/>
          </a:ln>
        </p:spPr>
      </p:pic>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2000" fill="hold"/>
                                        <p:tgtEl>
                                          <p:spTgt spid="3075"/>
                                        </p:tgtEl>
                                        <p:attrNameLst>
                                          <p:attrName>ppt_x</p:attrName>
                                        </p:attrNameLst>
                                      </p:cBhvr>
                                      <p:tavLst>
                                        <p:tav tm="0">
                                          <p:val>
                                            <p:strVal val="#ppt_x"/>
                                          </p:val>
                                        </p:tav>
                                        <p:tav tm="100000">
                                          <p:val>
                                            <p:strVal val="#ppt_x"/>
                                          </p:val>
                                        </p:tav>
                                      </p:tavLst>
                                    </p:anim>
                                    <p:anim calcmode="lin" valueType="num">
                                      <p:cBhvr additive="base">
                                        <p:cTn id="8" dur="2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Averages</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990600" y="1752600"/>
            <a:ext cx="2838450" cy="1876425"/>
          </a:xfrm>
          <a:prstGeom prst="rect">
            <a:avLst/>
          </a:prstGeom>
          <a:noFill/>
          <a:ln w="9525">
            <a:noFill/>
            <a:miter lim="800000"/>
            <a:headEnd/>
            <a:tailEnd/>
          </a:ln>
        </p:spPr>
      </p:pic>
      <p:sp>
        <p:nvSpPr>
          <p:cNvPr id="4" name="TextBox 3"/>
          <p:cNvSpPr txBox="1"/>
          <p:nvPr/>
        </p:nvSpPr>
        <p:spPr>
          <a:xfrm>
            <a:off x="4572000" y="2438400"/>
            <a:ext cx="3685689" cy="523220"/>
          </a:xfrm>
          <a:prstGeom prst="rect">
            <a:avLst/>
          </a:prstGeom>
          <a:noFill/>
        </p:spPr>
        <p:txBody>
          <a:bodyPr wrap="none" rtlCol="0">
            <a:spAutoFit/>
          </a:bodyPr>
          <a:lstStyle/>
          <a:p>
            <a:r>
              <a:rPr lang="en-US" sz="2800" dirty="0" smtClean="0"/>
              <a:t>Average Voltage is ZERO</a:t>
            </a:r>
            <a:endParaRPr lang="en-US" sz="2800" dirty="0"/>
          </a:p>
        </p:txBody>
      </p:sp>
      <p:pic>
        <p:nvPicPr>
          <p:cNvPr id="4098" name="Picture 2"/>
          <p:cNvPicPr>
            <a:picLocks noChangeAspect="1" noChangeArrowheads="1"/>
          </p:cNvPicPr>
          <p:nvPr/>
        </p:nvPicPr>
        <p:blipFill>
          <a:blip r:embed="rId4" cstate="print"/>
          <a:srcRect r="65116" b="-20301"/>
          <a:stretch>
            <a:fillRect/>
          </a:stretch>
        </p:blipFill>
        <p:spPr bwMode="auto">
          <a:xfrm>
            <a:off x="2362200" y="3962400"/>
            <a:ext cx="5105400" cy="762000"/>
          </a:xfrm>
          <a:prstGeom prst="rect">
            <a:avLst/>
          </a:prstGeom>
          <a:noFill/>
          <a:ln w="9525">
            <a:noFill/>
            <a:miter lim="800000"/>
            <a:headEnd/>
            <a:tailEnd/>
          </a:ln>
        </p:spPr>
      </p:pic>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average POWER?</a:t>
            </a:r>
            <a:endParaRPr lang="en-US" dirty="0"/>
          </a:p>
        </p:txBody>
      </p:sp>
      <p:graphicFrame>
        <p:nvGraphicFramePr>
          <p:cNvPr id="3" name="Object 2"/>
          <p:cNvGraphicFramePr>
            <a:graphicFrameLocks noChangeAspect="1"/>
          </p:cNvGraphicFramePr>
          <p:nvPr/>
        </p:nvGraphicFramePr>
        <p:xfrm>
          <a:off x="304800" y="1371600"/>
          <a:ext cx="5295900" cy="1765300"/>
        </p:xfrm>
        <a:graphic>
          <a:graphicData uri="http://schemas.openxmlformats.org/presentationml/2006/ole">
            <p:oleObj spid="_x0000_s5122" name="Equation" r:id="rId4" imgW="1447560" imgH="482400" progId="Equation.DSMT4">
              <p:embed/>
            </p:oleObj>
          </a:graphicData>
        </a:graphic>
      </p:graphicFrame>
      <p:graphicFrame>
        <p:nvGraphicFramePr>
          <p:cNvPr id="4" name="Object 3"/>
          <p:cNvGraphicFramePr>
            <a:graphicFrameLocks noChangeAspect="1"/>
          </p:cNvGraphicFramePr>
          <p:nvPr/>
        </p:nvGraphicFramePr>
        <p:xfrm>
          <a:off x="4876800" y="2438400"/>
          <a:ext cx="3270250" cy="3900660"/>
        </p:xfrm>
        <a:graphic>
          <a:graphicData uri="http://schemas.openxmlformats.org/presentationml/2006/ole">
            <p:oleObj spid="_x0000_s5123" name="Equation" r:id="rId5" imgW="1054080" imgH="1257120" progId="Equation.DSMT4">
              <p:embed/>
            </p:oleObj>
          </a:graphicData>
        </a:graphic>
      </p:graphicFrame>
      <p:pic>
        <p:nvPicPr>
          <p:cNvPr id="5124" name="Picture 4"/>
          <p:cNvPicPr>
            <a:picLocks noChangeAspect="1" noChangeArrowheads="1"/>
          </p:cNvPicPr>
          <p:nvPr/>
        </p:nvPicPr>
        <p:blipFill>
          <a:blip r:embed="rId6" cstate="print"/>
          <a:srcRect/>
          <a:stretch>
            <a:fillRect/>
          </a:stretch>
        </p:blipFill>
        <p:spPr bwMode="auto">
          <a:xfrm>
            <a:off x="0" y="3124200"/>
            <a:ext cx="4588404" cy="2209800"/>
          </a:xfrm>
          <a:prstGeom prst="rect">
            <a:avLst/>
          </a:prstGeom>
          <a:noFill/>
          <a:ln w="9525">
            <a:noFill/>
            <a:miter lim="800000"/>
            <a:headEnd/>
            <a:tailEnd/>
          </a:ln>
        </p:spPr>
      </p:pic>
    </p:spTree>
  </p:cSld>
  <p:clrMapOvr>
    <a:masterClrMapping/>
  </p:clrMapOvr>
  <p:transition spd="med">
    <p:diamond/>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 Voltage</a:t>
            </a:r>
            <a:endParaRPr lang="en-US" dirty="0"/>
          </a:p>
        </p:txBody>
      </p:sp>
      <p:graphicFrame>
        <p:nvGraphicFramePr>
          <p:cNvPr id="6146" name="Object 2"/>
          <p:cNvGraphicFramePr>
            <a:graphicFrameLocks noChangeAspect="1"/>
          </p:cNvGraphicFramePr>
          <p:nvPr/>
        </p:nvGraphicFramePr>
        <p:xfrm>
          <a:off x="1219200" y="1600200"/>
          <a:ext cx="6735763" cy="2416175"/>
        </p:xfrm>
        <a:graphic>
          <a:graphicData uri="http://schemas.openxmlformats.org/presentationml/2006/ole">
            <p:oleObj spid="_x0000_s6146" name="Equation" r:id="rId4" imgW="1841400" imgH="660240" progId="Equation.DSMT4">
              <p:embed/>
            </p:oleObj>
          </a:graphicData>
        </a:graphic>
      </p:graphicFrame>
      <p:sp>
        <p:nvSpPr>
          <p:cNvPr id="4" name="TextBox 3"/>
          <p:cNvSpPr txBox="1"/>
          <p:nvPr/>
        </p:nvSpPr>
        <p:spPr>
          <a:xfrm>
            <a:off x="1600200" y="4800600"/>
            <a:ext cx="4889159" cy="523220"/>
          </a:xfrm>
          <a:prstGeom prst="rect">
            <a:avLst/>
          </a:prstGeom>
          <a:noFill/>
        </p:spPr>
        <p:txBody>
          <a:bodyPr wrap="none" rtlCol="0">
            <a:spAutoFit/>
          </a:bodyPr>
          <a:lstStyle/>
          <a:p>
            <a:r>
              <a:rPr lang="en-US" sz="2800" dirty="0" smtClean="0"/>
              <a:t>Root Mean Square (</a:t>
            </a:r>
            <a:r>
              <a:rPr lang="en-US" sz="2800" dirty="0" err="1" smtClean="0"/>
              <a:t>rms</a:t>
            </a:r>
            <a:r>
              <a:rPr lang="en-US" sz="2800" dirty="0" smtClean="0"/>
              <a:t>) voltage</a:t>
            </a:r>
            <a:endParaRPr lang="en-US" sz="2800" dirty="0"/>
          </a:p>
        </p:txBody>
      </p:sp>
      <p:sp>
        <p:nvSpPr>
          <p:cNvPr id="5" name="Bent-Up Arrow 4"/>
          <p:cNvSpPr/>
          <p:nvPr/>
        </p:nvSpPr>
        <p:spPr>
          <a:xfrm>
            <a:off x="6477000" y="3962400"/>
            <a:ext cx="1143000" cy="1219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5103674"/>
            <a:ext cx="8480335"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rms</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Voltage Delivered to</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your home is 120 Volts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diamond/>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524000" y="2286001"/>
            <a:ext cx="6171370" cy="4129208"/>
          </a:xfrm>
          <a:prstGeom prst="rect">
            <a:avLst/>
          </a:prstGeom>
          <a:noFill/>
          <a:ln w="9525">
            <a:noFill/>
            <a:miter lim="800000"/>
            <a:headEnd/>
            <a:tailEnd/>
          </a:ln>
        </p:spPr>
      </p:pic>
      <p:sp>
        <p:nvSpPr>
          <p:cNvPr id="3" name="Rectangle 2"/>
          <p:cNvSpPr/>
          <p:nvPr/>
        </p:nvSpPr>
        <p:spPr>
          <a:xfrm>
            <a:off x="1447800" y="304800"/>
            <a:ext cx="6218113"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WAKE UP!!</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Get back to Unit - 08</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diamond/>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week</a:t>
            </a:r>
          </a:p>
          <a:p>
            <a:pPr lvl="1"/>
            <a:r>
              <a:rPr lang="en-US" dirty="0" smtClean="0"/>
              <a:t>More on DC circuits including Kirchoff’s Laws</a:t>
            </a:r>
          </a:p>
          <a:p>
            <a:pPr lvl="1"/>
            <a:r>
              <a:rPr lang="en-US" dirty="0" smtClean="0"/>
              <a:t>Quiz on Friday</a:t>
            </a:r>
          </a:p>
          <a:p>
            <a:r>
              <a:rPr lang="en-US" dirty="0" smtClean="0"/>
              <a:t>Current thought on next exam:</a:t>
            </a:r>
          </a:p>
          <a:p>
            <a:pPr lvl="1"/>
            <a:r>
              <a:rPr lang="en-US" dirty="0" smtClean="0"/>
              <a:t>Wednesday, March 16</a:t>
            </a:r>
            <a:r>
              <a:rPr lang="en-US" baseline="30000" dirty="0" smtClean="0"/>
              <a:t>th</a:t>
            </a:r>
            <a:endParaRPr lang="en-US" dirty="0" smtClean="0"/>
          </a:p>
          <a:p>
            <a:pPr lvl="1"/>
            <a:r>
              <a:rPr lang="en-US" dirty="0" smtClean="0"/>
              <a:t>All material will be covered up to the previous Monday.  All of the current chapter will be concluded.  We may have some material on magnetism if we are sufficiently lucky.</a:t>
            </a:r>
          </a:p>
          <a:p>
            <a:r>
              <a:rPr lang="en-US" dirty="0" smtClean="0"/>
              <a:t>Problem Solving Sessions</a:t>
            </a:r>
          </a:p>
          <a:p>
            <a:pPr lvl="1"/>
            <a:r>
              <a:rPr lang="en-US" dirty="0" smtClean="0"/>
              <a:t>Nobody seems interested but we </a:t>
            </a:r>
            <a:r>
              <a:rPr lang="en-US" u="sng" dirty="0" smtClean="0"/>
              <a:t>will</a:t>
            </a:r>
            <a:r>
              <a:rPr lang="en-US" dirty="0" smtClean="0"/>
              <a:t> do a session this Friday at 12:30 (In Physical Science Building) if there is interest.  Tell me!</a:t>
            </a:r>
          </a:p>
          <a:p>
            <a:pPr lvl="1"/>
            <a:r>
              <a:rPr lang="en-US" dirty="0" smtClean="0"/>
              <a:t>The equivalent can be obtained during office hours .. larger groups can be accommodated in the small conference room at the end of my hallway.</a:t>
            </a:r>
            <a:endParaRPr lang="en-US" dirty="0"/>
          </a:p>
        </p:txBody>
      </p:sp>
    </p:spTree>
  </p:cSld>
  <p:clrMapOvr>
    <a:masterClrMapping/>
  </p:clrMapOvr>
  <p:transition spd="med">
    <p:diamond/>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Meter - OHMS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447800" y="1752600"/>
            <a:ext cx="5715000" cy="4286250"/>
          </a:xfrm>
          <a:prstGeom prst="rect">
            <a:avLst/>
          </a:prstGeom>
          <a:noFill/>
          <a:ln w="9525">
            <a:noFill/>
            <a:miter lim="800000"/>
            <a:headEnd/>
            <a:tailEnd/>
          </a:ln>
        </p:spPr>
      </p:pic>
      <p:sp>
        <p:nvSpPr>
          <p:cNvPr id="4" name="Left Arrow 3"/>
          <p:cNvSpPr/>
          <p:nvPr/>
        </p:nvSpPr>
        <p:spPr>
          <a:xfrm>
            <a:off x="5562600" y="3276600"/>
            <a:ext cx="23622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Temperature Sensor</a:t>
            </a:r>
            <a:endParaRPr lang="en-US" dirty="0"/>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(*#&amp;) </a:t>
            </a:r>
            <a:r>
              <a:rPr lang="en-US" dirty="0" err="1" smtClean="0"/>
              <a:t>Multimeter</a:t>
            </a:r>
            <a:endParaRPr lang="en-US" dirty="0"/>
          </a:p>
        </p:txBody>
      </p:sp>
      <p:pic>
        <p:nvPicPr>
          <p:cNvPr id="1026" name="Picture 2"/>
          <p:cNvPicPr>
            <a:picLocks noChangeAspect="1" noChangeArrowheads="1"/>
          </p:cNvPicPr>
          <p:nvPr/>
        </p:nvPicPr>
        <p:blipFill>
          <a:blip r:embed="rId3" cstate="print"/>
          <a:srcRect t="6487" b="7959"/>
          <a:stretch>
            <a:fillRect/>
          </a:stretch>
        </p:blipFill>
        <p:spPr bwMode="auto">
          <a:xfrm rot="5400000">
            <a:off x="293730" y="2198732"/>
            <a:ext cx="5127539" cy="3276600"/>
          </a:xfrm>
          <a:prstGeom prst="rect">
            <a:avLst/>
          </a:prstGeom>
          <a:noFill/>
          <a:ln w="9525">
            <a:noFill/>
            <a:miter lim="800000"/>
            <a:headEnd/>
            <a:tailEnd/>
          </a:ln>
          <a:effectLst/>
        </p:spPr>
      </p:pic>
      <p:sp>
        <p:nvSpPr>
          <p:cNvPr id="4" name="Left Arrow 3"/>
          <p:cNvSpPr/>
          <p:nvPr/>
        </p:nvSpPr>
        <p:spPr>
          <a:xfrm>
            <a:off x="4648200" y="5334000"/>
            <a:ext cx="2286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Connections</a:t>
            </a:r>
            <a:endParaRPr lang="en-US" dirty="0"/>
          </a:p>
        </p:txBody>
      </p:sp>
      <p:sp>
        <p:nvSpPr>
          <p:cNvPr id="5" name="Left Arrow 4"/>
          <p:cNvSpPr/>
          <p:nvPr/>
        </p:nvSpPr>
        <p:spPr>
          <a:xfrm rot="1034628">
            <a:off x="4678745" y="1076853"/>
            <a:ext cx="2286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Display</a:t>
            </a:r>
            <a:endParaRPr lang="en-US" dirty="0"/>
          </a:p>
        </p:txBody>
      </p:sp>
      <p:sp>
        <p:nvSpPr>
          <p:cNvPr id="6" name="Left Arrow 5"/>
          <p:cNvSpPr/>
          <p:nvPr/>
        </p:nvSpPr>
        <p:spPr>
          <a:xfrm>
            <a:off x="2895600" y="2971800"/>
            <a:ext cx="2286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Selector</a:t>
            </a:r>
            <a:endParaRPr lang="en-US" dirty="0"/>
          </a:p>
        </p:txBody>
      </p:sp>
      <p:sp>
        <p:nvSpPr>
          <p:cNvPr id="7" name="Left Arrow 6"/>
          <p:cNvSpPr/>
          <p:nvPr/>
        </p:nvSpPr>
        <p:spPr>
          <a:xfrm>
            <a:off x="3429000" y="1905000"/>
            <a:ext cx="2286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Scale</a:t>
            </a:r>
            <a:endParaRPr lang="en-US" dirty="0"/>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Issues??</a:t>
            </a:r>
            <a:endParaRPr lang="en-US" dirty="0"/>
          </a:p>
        </p:txBody>
      </p:sp>
      <p:sp>
        <p:nvSpPr>
          <p:cNvPr id="3" name="Content Placeholder 2"/>
          <p:cNvSpPr>
            <a:spLocks noGrp="1"/>
          </p:cNvSpPr>
          <p:nvPr>
            <p:ph idx="1"/>
          </p:nvPr>
        </p:nvSpPr>
        <p:spPr/>
        <p:txBody>
          <a:bodyPr/>
          <a:lstStyle/>
          <a:p>
            <a:r>
              <a:rPr lang="en-US" dirty="0" smtClean="0"/>
              <a:t>Bulb has specifications of</a:t>
            </a:r>
          </a:p>
          <a:p>
            <a:pPr lvl="1"/>
            <a:r>
              <a:rPr lang="en-US" dirty="0" smtClean="0"/>
              <a:t>V=2V</a:t>
            </a:r>
          </a:p>
          <a:p>
            <a:pPr lvl="1"/>
            <a:r>
              <a:rPr lang="en-US" dirty="0" smtClean="0"/>
              <a:t>I=60ms</a:t>
            </a:r>
          </a:p>
          <a:p>
            <a:r>
              <a:rPr lang="en-US" dirty="0" smtClean="0"/>
              <a:t>From this: R=V/I=2/0.06=~33 ohms.</a:t>
            </a:r>
          </a:p>
          <a:p>
            <a:r>
              <a:rPr lang="en-US" dirty="0" smtClean="0"/>
              <a:t>These numbers vary from bulb to bulb.</a:t>
            </a:r>
            <a:endParaRPr lang="en-US" dirty="0"/>
          </a:p>
        </p:txBody>
      </p:sp>
    </p:spTree>
  </p:cSld>
  <p:clrMapOvr>
    <a:masterClrMapping/>
  </p:clrMapOvr>
  <p:transition spd="med">
    <p:diamond/>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Scales</a:t>
            </a:r>
            <a:endParaRPr lang="en-US" dirty="0"/>
          </a:p>
        </p:txBody>
      </p:sp>
      <p:pic>
        <p:nvPicPr>
          <p:cNvPr id="3" name="Picture 2"/>
          <p:cNvPicPr>
            <a:picLocks noChangeAspect="1" noChangeArrowheads="1"/>
          </p:cNvPicPr>
          <p:nvPr/>
        </p:nvPicPr>
        <p:blipFill>
          <a:blip r:embed="rId3" cstate="print"/>
          <a:srcRect l="13622" t="26383" r="62416" b="7959"/>
          <a:stretch>
            <a:fillRect/>
          </a:stretch>
        </p:blipFill>
        <p:spPr bwMode="auto">
          <a:xfrm rot="5400000">
            <a:off x="1525360" y="455840"/>
            <a:ext cx="1749880" cy="3581400"/>
          </a:xfrm>
          <a:prstGeom prst="rect">
            <a:avLst/>
          </a:prstGeom>
          <a:noFill/>
          <a:ln w="57150">
            <a:solidFill>
              <a:srgbClr val="FF0000"/>
            </a:solidFill>
            <a:miter lim="800000"/>
            <a:headEnd/>
            <a:tailEnd/>
          </a:ln>
          <a:effectLst>
            <a:glow rad="101600">
              <a:srgbClr val="FF0000">
                <a:alpha val="60000"/>
              </a:srgbClr>
            </a:glow>
          </a:effectLst>
        </p:spPr>
      </p:pic>
      <p:sp>
        <p:nvSpPr>
          <p:cNvPr id="4" name="TextBox 3"/>
          <p:cNvSpPr txBox="1"/>
          <p:nvPr/>
        </p:nvSpPr>
        <p:spPr>
          <a:xfrm>
            <a:off x="304800" y="3441680"/>
            <a:ext cx="8534400" cy="3170099"/>
          </a:xfrm>
          <a:prstGeom prst="rect">
            <a:avLst/>
          </a:prstGeom>
          <a:noFill/>
          <a:ln>
            <a:solidFill>
              <a:srgbClr val="FF0000"/>
            </a:solidFill>
          </a:ln>
        </p:spPr>
        <p:txBody>
          <a:bodyPr wrap="square" rtlCol="0">
            <a:spAutoFit/>
          </a:bodyPr>
          <a:lstStyle/>
          <a:p>
            <a:r>
              <a:rPr lang="en-US" sz="2000" dirty="0" smtClean="0"/>
              <a:t>The numbers you posted are full-scale readings for each range. For example, if you get a reading of 3.87 with the scale set to 20K, then the resistance is 3.87K ohms. If you had the same reading with the scale set to, say, 2M, then the resistance is 387K ohms.</a:t>
            </a:r>
            <a:br>
              <a:rPr lang="en-US" sz="2000" dirty="0" smtClean="0"/>
            </a:br>
            <a:r>
              <a:rPr lang="en-US" sz="2000" dirty="0" smtClean="0"/>
              <a:t/>
            </a:r>
            <a:br>
              <a:rPr lang="en-US" sz="2000" dirty="0" smtClean="0"/>
            </a:br>
            <a:r>
              <a:rPr lang="en-US" sz="2000" dirty="0" smtClean="0"/>
              <a:t>The reason they use a "2" is to use what is known as a half of a digit. In other words, a typical 8-segment display can show all 10 digits, whereas a 1 can be displayed with a vertical line (the 'half digit'). So the max readout is actually 199. (with a 2-1/2 digit readout)</a:t>
            </a:r>
          </a:p>
          <a:p>
            <a:endParaRPr lang="en-US" sz="2000" dirty="0"/>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Measurements</a:t>
            </a:r>
            <a:endParaRPr lang="en-US" dirty="0"/>
          </a:p>
        </p:txBody>
      </p:sp>
      <p:sp>
        <p:nvSpPr>
          <p:cNvPr id="3" name="Content Placeholder 2"/>
          <p:cNvSpPr>
            <a:spLocks noGrp="1"/>
          </p:cNvSpPr>
          <p:nvPr>
            <p:ph idx="1"/>
          </p:nvPr>
        </p:nvSpPr>
        <p:spPr/>
        <p:txBody>
          <a:bodyPr/>
          <a:lstStyle/>
          <a:p>
            <a:r>
              <a:rPr lang="en-US" dirty="0" smtClean="0"/>
              <a:t>2K</a:t>
            </a:r>
            <a:r>
              <a:rPr lang="en-US" dirty="0" smtClean="0">
                <a:latin typeface="Symbol" pitchFamily="18" charset="2"/>
              </a:rPr>
              <a:t>W</a:t>
            </a:r>
            <a:r>
              <a:rPr lang="en-US" dirty="0" smtClean="0"/>
              <a:t> Scale</a:t>
            </a:r>
          </a:p>
          <a:p>
            <a:pPr lvl="1"/>
            <a:r>
              <a:rPr lang="en-US" dirty="0" smtClean="0"/>
              <a:t>0.004 </a:t>
            </a:r>
            <a:r>
              <a:rPr lang="en-US" dirty="0" smtClean="0">
                <a:latin typeface="Symbol" pitchFamily="18" charset="2"/>
              </a:rPr>
              <a:t>W</a:t>
            </a:r>
          </a:p>
          <a:p>
            <a:r>
              <a:rPr lang="en-US" dirty="0" smtClean="0">
                <a:latin typeface="Symbol" pitchFamily="18" charset="2"/>
              </a:rPr>
              <a:t>200 W </a:t>
            </a:r>
            <a:r>
              <a:rPr lang="en-US" dirty="0" smtClean="0"/>
              <a:t>Scale</a:t>
            </a:r>
          </a:p>
          <a:p>
            <a:pPr lvl="1"/>
            <a:r>
              <a:rPr lang="en-US" dirty="0" smtClean="0"/>
              <a:t>4.0</a:t>
            </a:r>
            <a:r>
              <a:rPr lang="en-US" dirty="0" smtClean="0">
                <a:latin typeface="Symbol" pitchFamily="18" charset="2"/>
              </a:rPr>
              <a:t>W</a:t>
            </a:r>
          </a:p>
          <a:p>
            <a:r>
              <a:rPr lang="en-US" dirty="0" smtClean="0">
                <a:latin typeface="Symbol" pitchFamily="18" charset="2"/>
              </a:rPr>
              <a:t>B</a:t>
            </a:r>
            <a:r>
              <a:rPr lang="en-US" dirty="0" smtClean="0"/>
              <a:t>attery  ~1.5V </a:t>
            </a:r>
            <a:r>
              <a:rPr lang="en-US" dirty="0" smtClean="0">
                <a:sym typeface="Wingdings" pitchFamily="2" charset="2"/>
              </a:rPr>
              <a:t> I= v/R = 1.5/4.0 = 0.4 AMPS</a:t>
            </a:r>
            <a:endParaRPr lang="en-US" dirty="0">
              <a:latin typeface="Symbol" pitchFamily="18" charset="2"/>
            </a:endParaRPr>
          </a:p>
        </p:txBody>
      </p:sp>
      <p:sp>
        <p:nvSpPr>
          <p:cNvPr id="4" name="Oval 3"/>
          <p:cNvSpPr/>
          <p:nvPr/>
        </p:nvSpPr>
        <p:spPr>
          <a:xfrm>
            <a:off x="7391400" y="3810000"/>
            <a:ext cx="1143000" cy="533400"/>
          </a:xfrm>
          <a:prstGeom prst="ellipse">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cstate="print"/>
          <a:srcRect/>
          <a:stretch>
            <a:fillRect/>
          </a:stretch>
        </p:blipFill>
        <p:spPr bwMode="auto">
          <a:xfrm>
            <a:off x="6777182" y="2895600"/>
            <a:ext cx="2366818" cy="2343150"/>
          </a:xfrm>
          <a:prstGeom prst="rect">
            <a:avLst/>
          </a:prstGeom>
          <a:noFill/>
          <a:ln w="9525">
            <a:noFill/>
            <a:miter lim="800000"/>
            <a:headEnd/>
            <a:tailEnd/>
          </a:ln>
        </p:spPr>
      </p:pic>
      <p:sp>
        <p:nvSpPr>
          <p:cNvPr id="6" name="Rectangle 5"/>
          <p:cNvSpPr/>
          <p:nvPr/>
        </p:nvSpPr>
        <p:spPr>
          <a:xfrm>
            <a:off x="1143000" y="5486400"/>
            <a:ext cx="6920997"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going on here??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par>
                          <p:cTn id="25" fill="hold">
                            <p:stCondLst>
                              <p:cond delay="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2000" fill="hold"/>
                                        <p:tgtEl>
                                          <p:spTgt spid="6"/>
                                        </p:tgtEl>
                                        <p:attrNameLst>
                                          <p:attrName>ppt_x</p:attrName>
                                        </p:attrNameLst>
                                      </p:cBhvr>
                                      <p:tavLst>
                                        <p:tav tm="0">
                                          <p:val>
                                            <p:strVal val="#ppt_x"/>
                                          </p:val>
                                        </p:tav>
                                        <p:tav tm="100000">
                                          <p:val>
                                            <p:strVal val="#ppt_x"/>
                                          </p:val>
                                        </p:tav>
                                      </p:tavLst>
                                    </p:anim>
                                    <p:anim calcmode="lin" valueType="num">
                                      <p:cBhvr additive="base">
                                        <p:cTn id="2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a:t>
            </a:r>
            <a:r>
              <a:rPr lang="en-US" baseline="-25000" dirty="0" smtClean="0"/>
              <a:t>bulb</a:t>
            </a:r>
            <a:r>
              <a:rPr lang="en-US" dirty="0" smtClean="0"/>
              <a:t> Not a Constant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981200" y="1524000"/>
            <a:ext cx="5181600" cy="5040467"/>
          </a:xfrm>
          <a:prstGeom prst="rect">
            <a:avLst/>
          </a:prstGeom>
          <a:noFill/>
          <a:ln w="9525">
            <a:noFill/>
            <a:miter lim="800000"/>
            <a:headEnd/>
            <a:tailEnd/>
          </a:ln>
        </p:spPr>
      </p:pic>
      <p:cxnSp>
        <p:nvCxnSpPr>
          <p:cNvPr id="5" name="Straight Connector 4"/>
          <p:cNvCxnSpPr/>
          <p:nvPr/>
        </p:nvCxnSpPr>
        <p:spPr>
          <a:xfrm flipV="1">
            <a:off x="2971800" y="3733800"/>
            <a:ext cx="3048000" cy="152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0" y="4495800"/>
            <a:ext cx="2205347" cy="369332"/>
          </a:xfrm>
          <a:prstGeom prst="rect">
            <a:avLst/>
          </a:prstGeom>
          <a:noFill/>
        </p:spPr>
        <p:txBody>
          <a:bodyPr wrap="none" rtlCol="0">
            <a:spAutoFit/>
          </a:bodyPr>
          <a:lstStyle/>
          <a:p>
            <a:r>
              <a:rPr lang="en-US" dirty="0" smtClean="0"/>
              <a:t>Linear Approximation</a:t>
            </a:r>
            <a:endParaRPr lang="en-US" dirty="0"/>
          </a:p>
        </p:txBody>
      </p:sp>
    </p:spTree>
  </p:cSld>
  <p:clrMapOvr>
    <a:masterClrMapping/>
  </p:clrMapOvr>
  <p:transition spd="med">
    <p:diamon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srcRect/>
          <a:stretch>
            <a:fillRect/>
          </a:stretch>
        </p:blipFill>
        <p:spPr bwMode="auto">
          <a:xfrm>
            <a:off x="0" y="1669639"/>
            <a:ext cx="9144000" cy="290236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The Numbers (T in </a:t>
            </a:r>
            <a:r>
              <a:rPr lang="en-US" baseline="30000" dirty="0" smtClean="0"/>
              <a:t>0</a:t>
            </a:r>
            <a:r>
              <a:rPr lang="en-US" dirty="0" smtClean="0"/>
              <a:t>K)</a:t>
            </a:r>
            <a:endParaRPr lang="en-US" dirty="0"/>
          </a:p>
        </p:txBody>
      </p:sp>
      <p:sp>
        <p:nvSpPr>
          <p:cNvPr id="5" name="Oval 4"/>
          <p:cNvSpPr/>
          <p:nvPr/>
        </p:nvSpPr>
        <p:spPr>
          <a:xfrm>
            <a:off x="4724400" y="2971800"/>
            <a:ext cx="3581400" cy="304800"/>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6" cstate="print"/>
          <a:srcRect r="54622"/>
          <a:stretch>
            <a:fillRect/>
          </a:stretch>
        </p:blipFill>
        <p:spPr bwMode="auto">
          <a:xfrm>
            <a:off x="4572000" y="4648200"/>
            <a:ext cx="4114800" cy="3810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t="-50526" r="52643" b="-26316"/>
          <a:stretch>
            <a:fillRect/>
          </a:stretch>
        </p:blipFill>
        <p:spPr bwMode="auto">
          <a:xfrm>
            <a:off x="609600" y="4572000"/>
            <a:ext cx="3556000" cy="533400"/>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1143000" y="5257800"/>
          <a:ext cx="7086600" cy="838200"/>
        </p:xfrm>
        <a:graphic>
          <a:graphicData uri="http://schemas.openxmlformats.org/presentationml/2006/ole">
            <p:oleObj spid="_x0000_s1030" name="Equation" r:id="rId8" imgW="1307880" imgH="152280" progId="Equation.DSMT4">
              <p:embed/>
            </p:oleObj>
          </a:graphicData>
        </a:graphic>
      </p:graphicFrame>
      <p:sp>
        <p:nvSpPr>
          <p:cNvPr id="9" name="Rectangle 8"/>
          <p:cNvSpPr/>
          <p:nvPr/>
        </p:nvSpPr>
        <p:spPr>
          <a:xfrm>
            <a:off x="2133600" y="5934670"/>
            <a:ext cx="49295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Mystery Solved!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1676400" y="1143000"/>
            <a:ext cx="5651740" cy="461665"/>
          </a:xfrm>
          <a:prstGeom prst="rect">
            <a:avLst/>
          </a:prstGeom>
          <a:noFill/>
        </p:spPr>
        <p:txBody>
          <a:bodyPr wrap="none" rtlCol="0">
            <a:spAutoFit/>
          </a:bodyPr>
          <a:lstStyle/>
          <a:p>
            <a:r>
              <a:rPr lang="en-US" sz="2400" dirty="0" smtClean="0"/>
              <a:t>Note: A light bulb operates at about 2700 </a:t>
            </a:r>
            <a:r>
              <a:rPr lang="en-US" sz="2800" baseline="30000" dirty="0" smtClean="0"/>
              <a:t>0</a:t>
            </a:r>
            <a:r>
              <a:rPr lang="en-US" sz="2400" dirty="0" smtClean="0"/>
              <a:t>K</a:t>
            </a:r>
            <a:endParaRPr lang="en-US" sz="2400" dirty="0"/>
          </a:p>
        </p:txBody>
      </p:sp>
    </p:spTree>
  </p:cSld>
  <p:clrMapOvr>
    <a:masterClrMapping/>
  </p:clrMapOvr>
  <p:transition spd="med">
    <p:diamond/>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wipe(down)">
                                      <p:cBhvr>
                                        <p:cTn id="31" dur="580">
                                          <p:stCondLst>
                                            <p:cond delay="0"/>
                                          </p:stCondLst>
                                        </p:cTn>
                                        <p:tgtEl>
                                          <p:spTgt spid="1029"/>
                                        </p:tgtEl>
                                      </p:cBhvr>
                                    </p:animEffect>
                                    <p:anim calcmode="lin" valueType="num">
                                      <p:cBhvr>
                                        <p:cTn id="32"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9"/>
                                        </p:tgtEl>
                                      </p:cBhvr>
                                      <p:to x="100000" y="60000"/>
                                    </p:animScale>
                                    <p:animScale>
                                      <p:cBhvr>
                                        <p:cTn id="38" dur="166" decel="50000">
                                          <p:stCondLst>
                                            <p:cond delay="676"/>
                                          </p:stCondLst>
                                        </p:cTn>
                                        <p:tgtEl>
                                          <p:spTgt spid="1029"/>
                                        </p:tgtEl>
                                      </p:cBhvr>
                                      <p:to x="100000" y="100000"/>
                                    </p:animScale>
                                    <p:animScale>
                                      <p:cBhvr>
                                        <p:cTn id="39" dur="26">
                                          <p:stCondLst>
                                            <p:cond delay="1312"/>
                                          </p:stCondLst>
                                        </p:cTn>
                                        <p:tgtEl>
                                          <p:spTgt spid="1029"/>
                                        </p:tgtEl>
                                      </p:cBhvr>
                                      <p:to x="100000" y="80000"/>
                                    </p:animScale>
                                    <p:animScale>
                                      <p:cBhvr>
                                        <p:cTn id="40" dur="166" decel="50000">
                                          <p:stCondLst>
                                            <p:cond delay="1338"/>
                                          </p:stCondLst>
                                        </p:cTn>
                                        <p:tgtEl>
                                          <p:spTgt spid="1029"/>
                                        </p:tgtEl>
                                      </p:cBhvr>
                                      <p:to x="100000" y="100000"/>
                                    </p:animScale>
                                    <p:animScale>
                                      <p:cBhvr>
                                        <p:cTn id="41" dur="26">
                                          <p:stCondLst>
                                            <p:cond delay="1642"/>
                                          </p:stCondLst>
                                        </p:cTn>
                                        <p:tgtEl>
                                          <p:spTgt spid="1029"/>
                                        </p:tgtEl>
                                      </p:cBhvr>
                                      <p:to x="100000" y="90000"/>
                                    </p:animScale>
                                    <p:animScale>
                                      <p:cBhvr>
                                        <p:cTn id="42" dur="166" decel="50000">
                                          <p:stCondLst>
                                            <p:cond delay="1668"/>
                                          </p:stCondLst>
                                        </p:cTn>
                                        <p:tgtEl>
                                          <p:spTgt spid="1029"/>
                                        </p:tgtEl>
                                      </p:cBhvr>
                                      <p:to x="100000" y="100000"/>
                                    </p:animScale>
                                    <p:animScale>
                                      <p:cBhvr>
                                        <p:cTn id="43" dur="26">
                                          <p:stCondLst>
                                            <p:cond delay="1808"/>
                                          </p:stCondLst>
                                        </p:cTn>
                                        <p:tgtEl>
                                          <p:spTgt spid="1029"/>
                                        </p:tgtEl>
                                      </p:cBhvr>
                                      <p:to x="100000" y="95000"/>
                                    </p:animScale>
                                    <p:animScale>
                                      <p:cBhvr>
                                        <p:cTn id="44" dur="166" decel="50000">
                                          <p:stCondLst>
                                            <p:cond delay="1834"/>
                                          </p:stCondLst>
                                        </p:cTn>
                                        <p:tgtEl>
                                          <p:spTgt spid="102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ipe(down)">
                                      <p:cBhvr>
                                        <p:cTn id="49" dur="580">
                                          <p:stCondLst>
                                            <p:cond delay="0"/>
                                          </p:stCondLst>
                                        </p:cTn>
                                        <p:tgtEl>
                                          <p:spTgt spid="1028"/>
                                        </p:tgtEl>
                                      </p:cBhvr>
                                    </p:animEffect>
                                    <p:anim calcmode="lin" valueType="num">
                                      <p:cBhvr>
                                        <p:cTn id="5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5" dur="26">
                                          <p:stCondLst>
                                            <p:cond delay="650"/>
                                          </p:stCondLst>
                                        </p:cTn>
                                        <p:tgtEl>
                                          <p:spTgt spid="1028"/>
                                        </p:tgtEl>
                                      </p:cBhvr>
                                      <p:to x="100000" y="60000"/>
                                    </p:animScale>
                                    <p:animScale>
                                      <p:cBhvr>
                                        <p:cTn id="56" dur="166" decel="50000">
                                          <p:stCondLst>
                                            <p:cond delay="676"/>
                                          </p:stCondLst>
                                        </p:cTn>
                                        <p:tgtEl>
                                          <p:spTgt spid="1028"/>
                                        </p:tgtEl>
                                      </p:cBhvr>
                                      <p:to x="100000" y="100000"/>
                                    </p:animScale>
                                    <p:animScale>
                                      <p:cBhvr>
                                        <p:cTn id="57" dur="26">
                                          <p:stCondLst>
                                            <p:cond delay="1312"/>
                                          </p:stCondLst>
                                        </p:cTn>
                                        <p:tgtEl>
                                          <p:spTgt spid="1028"/>
                                        </p:tgtEl>
                                      </p:cBhvr>
                                      <p:to x="100000" y="80000"/>
                                    </p:animScale>
                                    <p:animScale>
                                      <p:cBhvr>
                                        <p:cTn id="58" dur="166" decel="50000">
                                          <p:stCondLst>
                                            <p:cond delay="1338"/>
                                          </p:stCondLst>
                                        </p:cTn>
                                        <p:tgtEl>
                                          <p:spTgt spid="1028"/>
                                        </p:tgtEl>
                                      </p:cBhvr>
                                      <p:to x="100000" y="100000"/>
                                    </p:animScale>
                                    <p:animScale>
                                      <p:cBhvr>
                                        <p:cTn id="59" dur="26">
                                          <p:stCondLst>
                                            <p:cond delay="1642"/>
                                          </p:stCondLst>
                                        </p:cTn>
                                        <p:tgtEl>
                                          <p:spTgt spid="1028"/>
                                        </p:tgtEl>
                                      </p:cBhvr>
                                      <p:to x="100000" y="90000"/>
                                    </p:animScale>
                                    <p:animScale>
                                      <p:cBhvr>
                                        <p:cTn id="60" dur="166" decel="50000">
                                          <p:stCondLst>
                                            <p:cond delay="1668"/>
                                          </p:stCondLst>
                                        </p:cTn>
                                        <p:tgtEl>
                                          <p:spTgt spid="1028"/>
                                        </p:tgtEl>
                                      </p:cBhvr>
                                      <p:to x="100000" y="100000"/>
                                    </p:animScale>
                                    <p:animScale>
                                      <p:cBhvr>
                                        <p:cTn id="61" dur="26">
                                          <p:stCondLst>
                                            <p:cond delay="1808"/>
                                          </p:stCondLst>
                                        </p:cTn>
                                        <p:tgtEl>
                                          <p:spTgt spid="1028"/>
                                        </p:tgtEl>
                                      </p:cBhvr>
                                      <p:to x="100000" y="95000"/>
                                    </p:animScale>
                                    <p:animScale>
                                      <p:cBhvr>
                                        <p:cTn id="62" dur="166" decel="50000">
                                          <p:stCondLst>
                                            <p:cond delay="1834"/>
                                          </p:stCondLst>
                                        </p:cTn>
                                        <p:tgtEl>
                                          <p:spTgt spid="102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2000"/>
                                        <p:tgtEl>
                                          <p:spTgt spid="8"/>
                                        </p:tgtEl>
                                      </p:cBhvr>
                                    </p:animEffect>
                                    <p:anim calcmode="lin" valueType="num">
                                      <p:cBhvr>
                                        <p:cTn id="68" dur="2000" fill="hold"/>
                                        <p:tgtEl>
                                          <p:spTgt spid="8"/>
                                        </p:tgtEl>
                                        <p:attrNameLst>
                                          <p:attrName>style.rotation</p:attrName>
                                        </p:attrNameLst>
                                      </p:cBhvr>
                                      <p:tavLst>
                                        <p:tav tm="0">
                                          <p:val>
                                            <p:fltVal val="720"/>
                                          </p:val>
                                        </p:tav>
                                        <p:tav tm="100000">
                                          <p:val>
                                            <p:fltVal val="0"/>
                                          </p:val>
                                        </p:tav>
                                      </p:tavLst>
                                    </p:anim>
                                    <p:anim calcmode="lin" valueType="num">
                                      <p:cBhvr>
                                        <p:cTn id="69" dur="2000" fill="hold"/>
                                        <p:tgtEl>
                                          <p:spTgt spid="8"/>
                                        </p:tgtEl>
                                        <p:attrNameLst>
                                          <p:attrName>ppt_h</p:attrName>
                                        </p:attrNameLst>
                                      </p:cBhvr>
                                      <p:tavLst>
                                        <p:tav tm="0">
                                          <p:val>
                                            <p:fltVal val="0"/>
                                          </p:val>
                                        </p:tav>
                                        <p:tav tm="100000">
                                          <p:val>
                                            <p:strVal val="#ppt_h"/>
                                          </p:val>
                                        </p:tav>
                                      </p:tavLst>
                                    </p:anim>
                                    <p:anim calcmode="lin" valueType="num">
                                      <p:cBhvr>
                                        <p:cTn id="70" dur="2000" fill="hold"/>
                                        <p:tgtEl>
                                          <p:spTgt spid="8"/>
                                        </p:tgtEl>
                                        <p:attrNameLst>
                                          <p:attrName>ppt_w</p:attrName>
                                        </p:attrNameLst>
                                      </p:cBhvr>
                                      <p:tavLst>
                                        <p:tav tm="0">
                                          <p:val>
                                            <p:fltVal val="0"/>
                                          </p:val>
                                        </p:tav>
                                        <p:tav tm="100000">
                                          <p:val>
                                            <p:strVal val="#ppt_w"/>
                                          </p:val>
                                        </p:tav>
                                      </p:tavLst>
                                    </p:anim>
                                  </p:childTnLst>
                                  <p:subTnLst>
                                    <p:audio>
                                      <p:cMediaNode vol="100000">
                                        <p:cTn display="0" masterRel="sameClick">
                                          <p:stCondLst>
                                            <p:cond evt="begin" delay="0">
                                              <p:tn val="65"/>
                                            </p:cond>
                                          </p:stCondLst>
                                          <p:endCondLst>
                                            <p:cond evt="onStopAudio" delay="0">
                                              <p:tgtEl>
                                                <p:sldTgt/>
                                              </p:tgtEl>
                                            </p:cond>
                                          </p:endCondLst>
                                        </p:cTn>
                                        <p:tgtEl>
                                          <p:sndTgt r:embed="rId4" name="applause.wav"/>
                                        </p:tgtEl>
                                      </p:cMediaNode>
                                    </p:audio>
                                  </p:sub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3000" fill="hold"/>
                                        <p:tgtEl>
                                          <p:spTgt spid="9"/>
                                        </p:tgtEl>
                                        <p:attrNameLst>
                                          <p:attrName>ppt_x</p:attrName>
                                        </p:attrNameLst>
                                      </p:cBhvr>
                                      <p:tavLst>
                                        <p:tav tm="0">
                                          <p:val>
                                            <p:strVal val="#ppt_x"/>
                                          </p:val>
                                        </p:tav>
                                        <p:tav tm="100000">
                                          <p:val>
                                            <p:strVal val="#ppt_x"/>
                                          </p:val>
                                        </p:tav>
                                      </p:tavLst>
                                    </p:anim>
                                    <p:anim calcmode="lin" valueType="num">
                                      <p:cBhvr additive="base">
                                        <p:cTn id="75"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theme/theme1.xml><?xml version="1.0" encoding="utf-8"?>
<a:theme xmlns:a="http://schemas.openxmlformats.org/drawingml/2006/main" name="TS010362639">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56C63A3-B5BF-421A-8FF5-A888FE13B4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TS010362639</Template>
  <TotalTime>0</TotalTime>
  <Words>320</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TS010362639</vt:lpstr>
      <vt:lpstr>Equation</vt:lpstr>
      <vt:lpstr>Slide 1</vt:lpstr>
      <vt:lpstr>What’s Up</vt:lpstr>
      <vt:lpstr>Our Meter - OHMS</vt:lpstr>
      <vt:lpstr>The (*#&amp;) Multimeter</vt:lpstr>
      <vt:lpstr>The Issues??</vt:lpstr>
      <vt:lpstr>The Scales</vt:lpstr>
      <vt:lpstr>The Measurements</vt:lpstr>
      <vt:lpstr>R bulb Not a Constant</vt:lpstr>
      <vt:lpstr>The Numbers (T in 0K)</vt:lpstr>
      <vt:lpstr>Our wall provides AC</vt:lpstr>
      <vt:lpstr>Averages</vt:lpstr>
      <vt:lpstr>What is the average POWER?</vt:lpstr>
      <vt:lpstr>RMS Voltage</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2011-02-22T01:16:55Z</dcterms:created>
  <dcterms:modified xsi:type="dcterms:W3CDTF">2011-02-22T16:11:41Z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TC103626399990</vt:lpwstr>
  </property>
</Properties>
</file>