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75" r:id="rId4"/>
    <p:sldId id="276" r:id="rId5"/>
    <p:sldId id="277" r:id="rId6"/>
    <p:sldId id="27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5" d="100"/>
          <a:sy n="55" d="100"/>
        </p:scale>
        <p:origin x="-852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7247D-DBC6-4280-B344-5EFA3F84F72A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8F387C6-F23B-4710-8F36-29304025C7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zoom dir="in"/>
    <p:sndAc>
      <p:stSnd>
        <p:snd r:embed="rId1" name="cashreg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7247D-DBC6-4280-B344-5EFA3F84F72A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387C6-F23B-4710-8F36-29304025C7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 dir="in"/>
    <p:sndAc>
      <p:stSnd>
        <p:snd r:embed="rId1" name="cashreg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7247D-DBC6-4280-B344-5EFA3F84F72A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387C6-F23B-4710-8F36-29304025C7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 dir="in"/>
    <p:sndAc>
      <p:stSnd>
        <p:snd r:embed="rId1" name="cashreg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7247D-DBC6-4280-B344-5EFA3F84F72A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387C6-F23B-4710-8F36-29304025C7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>
    <p:zoom dir="in"/>
    <p:sndAc>
      <p:stSnd>
        <p:snd r:embed="rId1" name="cashreg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7247D-DBC6-4280-B344-5EFA3F84F72A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8F387C6-F23B-4710-8F36-29304025C7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zoom dir="in"/>
    <p:sndAc>
      <p:stSnd>
        <p:snd r:embed="rId1" name="cashreg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7247D-DBC6-4280-B344-5EFA3F84F72A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387C6-F23B-4710-8F36-29304025C7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>
    <p:zoom dir="in"/>
    <p:sndAc>
      <p:stSnd>
        <p:snd r:embed="rId1" name="cashreg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7247D-DBC6-4280-B344-5EFA3F84F72A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387C6-F23B-4710-8F36-29304025C7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>
    <p:zoom dir="in"/>
    <p:sndAc>
      <p:stSnd>
        <p:snd r:embed="rId1" name="cashreg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7247D-DBC6-4280-B344-5EFA3F84F72A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387C6-F23B-4710-8F36-29304025C7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 dir="in"/>
    <p:sndAc>
      <p:stSnd>
        <p:snd r:embed="rId1" name="cashreg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7247D-DBC6-4280-B344-5EFA3F84F72A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387C6-F23B-4710-8F36-29304025C7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 dir="in"/>
    <p:sndAc>
      <p:stSnd>
        <p:snd r:embed="rId1" name="cashreg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7247D-DBC6-4280-B344-5EFA3F84F72A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387C6-F23B-4710-8F36-29304025C7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>
    <p:zoom dir="in"/>
    <p:sndAc>
      <p:stSnd>
        <p:snd r:embed="rId1" name="cashreg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7247D-DBC6-4280-B344-5EFA3F84F72A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8F387C6-F23B-4710-8F36-29304025C7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  <p:transition spd="slow">
    <p:zoom dir="in"/>
    <p:sndAc>
      <p:stSnd>
        <p:snd r:embed="rId1" name="cashreg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D47247D-DBC6-4280-B344-5EFA3F84F72A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8F387C6-F23B-4710-8F36-29304025C7C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zoom dir="in"/>
    <p:sndAc>
      <p:stSnd>
        <p:snd r:embed="rId13" name="cashreg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audio" Target="../media/audio1.wav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png"/><Relationship Id="rId5" Type="http://schemas.openxmlformats.org/officeDocument/2006/relationships/hyperlink" Target="http://integral-table.com/eq41a.text" TargetMode="External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6.bin"/><Relationship Id="rId4" Type="http://schemas.openxmlformats.org/officeDocument/2006/relationships/audio" Target="../media/audio2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16</a:t>
            </a:r>
          </a:p>
          <a:p>
            <a:r>
              <a:rPr lang="en-US" dirty="0" smtClean="0"/>
              <a:t>Electric Field of Distributed Charges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W4D1 Continuous Charge Distributions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51855" y="4114800"/>
            <a:ext cx="671049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The Math for</a:t>
            </a:r>
          </a:p>
          <a:p>
            <a:pPr algn="ctr"/>
            <a:r>
              <a:rPr lang="en-U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the rod (from class)</a:t>
            </a:r>
            <a:endParaRPr lang="en-US" sz="54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52800" y="5867400"/>
            <a:ext cx="254915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www.iclicker.com</a:t>
            </a:r>
          </a:p>
          <a:p>
            <a:endParaRPr lang="en-US" sz="2800" dirty="0"/>
          </a:p>
        </p:txBody>
      </p:sp>
    </p:spTree>
  </p:cSld>
  <p:clrMapOvr>
    <a:masterClrMapping/>
  </p:clrMapOvr>
  <p:transition spd="slow">
    <p:zoom dir="in"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 smtClean="0"/>
              <a:t>Activity – The Hard Part!</a:t>
            </a:r>
            <a:endParaRPr lang="en-US" sz="6000" dirty="0"/>
          </a:p>
        </p:txBody>
      </p:sp>
      <p:sp>
        <p:nvSpPr>
          <p:cNvPr id="6" name="Rectangle 5"/>
          <p:cNvSpPr/>
          <p:nvPr/>
        </p:nvSpPr>
        <p:spPr>
          <a:xfrm>
            <a:off x="381000" y="2971800"/>
            <a:ext cx="49616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BREAKING UP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 rot="1692833">
            <a:off x="4974717" y="3759657"/>
            <a:ext cx="33084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THE ROD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ransition spd="slow">
    <p:zoom dir="in"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AutoShape 4" descr="https://www.webassign.net/ebooks/mi3/rc/chabay3478c16/math/math019.gif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29" name="AutoShape 5" descr="https://www.webassign.net/ebooks/mi3/common/art/pixel.gif"/>
          <p:cNvSpPr>
            <a:spLocks noChangeAspect="1" noChangeArrowheads="1"/>
          </p:cNvSpPr>
          <p:nvPr/>
        </p:nvSpPr>
        <p:spPr bwMode="auto">
          <a:xfrm>
            <a:off x="0" y="0"/>
            <a:ext cx="9525" cy="571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30" name="AutoShape 6" descr="https://www.webassign.net/ebooks/mi3/rc/chabay3478c16/math/math019.gif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31" name="AutoShape 7" descr="https://www.webassign.net/ebooks/mi3/common/art/pixel.gif"/>
          <p:cNvSpPr>
            <a:spLocks noChangeAspect="1" noChangeArrowheads="1"/>
          </p:cNvSpPr>
          <p:nvPr/>
        </p:nvSpPr>
        <p:spPr bwMode="auto">
          <a:xfrm>
            <a:off x="0" y="0"/>
            <a:ext cx="9525" cy="571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33" name="AutoShape 9" descr="https://www.webassign.net/ebooks/mi3/rc/chabay3478c16/image_n/nc16f00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35" name="AutoShape 11" descr="https://www.webassign.net/ebooks/mi3/rc/chabay3478c16/image_n/nc16f00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2236" name="Picture 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1676400"/>
            <a:ext cx="2937164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review the math a little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657600" y="3429000"/>
            <a:ext cx="960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x-axis </a:t>
            </a:r>
            <a:r>
              <a:rPr lang="en-US" dirty="0" smtClean="0">
                <a:sym typeface="Wingdings" pitchFamily="2" charset="2"/>
              </a:rPr>
              <a:t>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905000" y="1524000"/>
            <a:ext cx="162121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Total charge = Q</a:t>
            </a:r>
          </a:p>
          <a:p>
            <a:r>
              <a:rPr lang="en-US" dirty="0" smtClean="0"/>
              <a:t>Total Length=L</a:t>
            </a:r>
          </a:p>
          <a:p>
            <a:r>
              <a:rPr lang="en-US" dirty="0" smtClean="0">
                <a:latin typeface="Symbol" pitchFamily="18" charset="2"/>
              </a:rPr>
              <a:t>m</a:t>
            </a:r>
            <a:r>
              <a:rPr lang="en-US" dirty="0" smtClean="0"/>
              <a:t>=Q/L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3400" y="2320506"/>
            <a:ext cx="40427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dy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 y</a:t>
            </a:r>
          </a:p>
          <a:p>
            <a:endParaRPr lang="en-US" dirty="0" smtClean="0"/>
          </a:p>
          <a:p>
            <a:r>
              <a:rPr lang="en-US" dirty="0" smtClean="0"/>
              <a:t> O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28600" y="1459468"/>
            <a:ext cx="771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y=L/2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956759" y="2438400"/>
            <a:ext cx="9121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dq</a:t>
            </a:r>
            <a:r>
              <a:rPr lang="en-US" dirty="0" smtClean="0"/>
              <a:t>=</a:t>
            </a:r>
            <a:r>
              <a:rPr lang="en-US" dirty="0" err="1" smtClean="0">
                <a:latin typeface="Symbol" pitchFamily="18" charset="2"/>
              </a:rPr>
              <a:t>m</a:t>
            </a:r>
            <a:r>
              <a:rPr lang="en-US" dirty="0" err="1" smtClean="0"/>
              <a:t>dy</a:t>
            </a:r>
            <a:endParaRPr lang="en-US" dirty="0"/>
          </a:p>
        </p:txBody>
      </p:sp>
      <p:sp>
        <p:nvSpPr>
          <p:cNvPr id="17" name="Left Arrow 16"/>
          <p:cNvSpPr/>
          <p:nvPr/>
        </p:nvSpPr>
        <p:spPr>
          <a:xfrm>
            <a:off x="2971800" y="2268747"/>
            <a:ext cx="23622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switch from </a:t>
            </a:r>
            <a:r>
              <a:rPr lang="en-US" dirty="0" err="1" smtClean="0"/>
              <a:t>dy</a:t>
            </a:r>
            <a:r>
              <a:rPr lang="en-US" dirty="0" smtClean="0"/>
              <a:t> to </a:t>
            </a:r>
            <a:r>
              <a:rPr lang="en-US" dirty="0" err="1" smtClean="0">
                <a:latin typeface="Symbol" pitchFamily="18" charset="2"/>
              </a:rPr>
              <a:t>D</a:t>
            </a:r>
            <a:r>
              <a:rPr lang="en-US" dirty="0" err="1" smtClean="0"/>
              <a:t>y</a:t>
            </a:r>
            <a:endParaRPr lang="en-US" dirty="0"/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1543050" y="4495800"/>
          <a:ext cx="7334250" cy="1981200"/>
        </p:xfrm>
        <a:graphic>
          <a:graphicData uri="http://schemas.openxmlformats.org/presentationml/2006/ole">
            <p:oleObj spid="_x0000_s52237" name="Equation" r:id="rId5" imgW="2666880" imgH="609480" progId="Equation.DSMT4">
              <p:embed/>
            </p:oleObj>
          </a:graphicData>
        </a:graphic>
      </p:graphicFrame>
    </p:spTree>
  </p:cSld>
  <p:clrMapOvr>
    <a:masterClrMapping/>
  </p:clrMapOvr>
  <p:transition spd="slow">
    <p:zoom dir="in"/>
    <p:sndAc>
      <p:stSnd>
        <p:snd r:embed="rId3" name="cashre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9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 animBg="1"/>
      <p:bldP spid="17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Doing the math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533400" y="1676400"/>
          <a:ext cx="3975100" cy="3285542"/>
        </p:xfrm>
        <a:graphic>
          <a:graphicData uri="http://schemas.openxmlformats.org/presentationml/2006/ole">
            <p:oleObj spid="_x0000_s54274" name="Equation" r:id="rId4" imgW="1244520" imgH="1028520" progId="Equation.DSMT4">
              <p:embed/>
            </p:oleObj>
          </a:graphicData>
        </a:graphic>
      </p:graphicFrame>
      <p:pic>
        <p:nvPicPr>
          <p:cNvPr id="54276" name="Picture 4" descr="http://integral-table.com/eq41a.pn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" y="5638800"/>
            <a:ext cx="4403555" cy="762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04800" y="5269468"/>
            <a:ext cx="2427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From tables of integrals …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105400" y="838200"/>
          <a:ext cx="3590109" cy="1295400"/>
        </p:xfrm>
        <a:graphic>
          <a:graphicData uri="http://schemas.openxmlformats.org/presentationml/2006/ole">
            <p:oleObj spid="_x0000_s54277" name="Equation" r:id="rId7" imgW="1231560" imgH="444240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5105400" y="2514600"/>
          <a:ext cx="3660774" cy="3029606"/>
        </p:xfrm>
        <a:graphic>
          <a:graphicData uri="http://schemas.openxmlformats.org/presentationml/2006/ole">
            <p:oleObj spid="_x0000_s54278" name="Equation" r:id="rId8" imgW="1104840" imgH="914400" progId="Equation.DSMT4">
              <p:embed/>
            </p:oleObj>
          </a:graphicData>
        </a:graphic>
      </p:graphicFrame>
    </p:spTree>
  </p:cSld>
  <p:clrMapOvr>
    <a:masterClrMapping/>
  </p:clrMapOvr>
  <p:transition spd="slow">
    <p:zoom dir="in"/>
    <p:sndAc>
      <p:stSnd>
        <p:snd r:embed="rId3" name="cashre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subSp spid="_x0000_s54274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30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happens when L gets really big compared to L? (Infinite line of charge)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2133600" y="1524000"/>
          <a:ext cx="4909456" cy="2863849"/>
        </p:xfrm>
        <a:graphic>
          <a:graphicData uri="http://schemas.openxmlformats.org/presentationml/2006/ole">
            <p:oleObj spid="_x0000_s55298" name="Equation" r:id="rId4" imgW="1828800" imgH="1066680" progId="Equation.DSMT4">
              <p:embed/>
            </p:oleObj>
          </a:graphicData>
        </a:graphic>
      </p:graphicFrame>
    </p:spTree>
  </p:cSld>
  <p:clrMapOvr>
    <a:masterClrMapping/>
  </p:clrMapOvr>
  <p:transition spd="slow">
    <p:zoom dir="in"/>
    <p:sndAc>
      <p:stSnd>
        <p:snd r:embed="rId3" name="cashreg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happens when L is very SMALL compared to r?? (Teeny Tiny.)</a:t>
            </a:r>
            <a:endParaRPr lang="en-US" dirty="0"/>
          </a:p>
        </p:txBody>
      </p:sp>
      <p:graphicFrame>
        <p:nvGraphicFramePr>
          <p:cNvPr id="56322" name="Object 2"/>
          <p:cNvGraphicFramePr>
            <a:graphicFrameLocks noChangeAspect="1"/>
          </p:cNvGraphicFramePr>
          <p:nvPr/>
        </p:nvGraphicFramePr>
        <p:xfrm>
          <a:off x="1752600" y="1752600"/>
          <a:ext cx="5186362" cy="1682750"/>
        </p:xfrm>
        <a:graphic>
          <a:graphicData uri="http://schemas.openxmlformats.org/presentationml/2006/ole">
            <p:oleObj spid="_x0000_s56322" name="Equation" r:id="rId5" imgW="1447560" imgH="469800" progId="Equation.DSMT4">
              <p:embed/>
            </p:oleObj>
          </a:graphicData>
        </a:graphic>
      </p:graphicFrame>
      <p:sp>
        <p:nvSpPr>
          <p:cNvPr id="4" name="Rectangle 3"/>
          <p:cNvSpPr/>
          <p:nvPr/>
        </p:nvSpPr>
        <p:spPr>
          <a:xfrm>
            <a:off x="1447800" y="3657600"/>
            <a:ext cx="59136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coulomb’s Law!!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105400" y="1752600"/>
            <a:ext cx="1828800" cy="1371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zoom dir="in"/>
    <p:sndAc>
      <p:stSnd>
        <p:snd r:embed="rId3" name="cashre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6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90000"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891</TotalTime>
  <Words>101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Equity</vt:lpstr>
      <vt:lpstr>Equation</vt:lpstr>
      <vt:lpstr>W4D1 Continuous Charge Distributions</vt:lpstr>
      <vt:lpstr>Activity – The Hard Part!</vt:lpstr>
      <vt:lpstr>Let’s review the math a little</vt:lpstr>
      <vt:lpstr>Doing the math</vt:lpstr>
      <vt:lpstr>What happens when L gets really big compared to L? (Infinite line of charge)</vt:lpstr>
      <vt:lpstr>What happens when L is very SMALL compared to r?? (Teeny Tiny.)</vt:lpstr>
    </vt:vector>
  </TitlesOfParts>
  <Company>College of Sciences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W4D1 Continuous Charge Distributions</dc:title>
  <dc:creator>jbindell</dc:creator>
  <cp:lastModifiedBy>jbindell</cp:lastModifiedBy>
  <cp:revision>73</cp:revision>
  <dcterms:created xsi:type="dcterms:W3CDTF">2011-09-10T14:24:59Z</dcterms:created>
  <dcterms:modified xsi:type="dcterms:W3CDTF">2011-09-12T21:01:05Z</dcterms:modified>
</cp:coreProperties>
</file>