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3" r:id="rId5"/>
    <p:sldId id="267" r:id="rId6"/>
    <p:sldId id="269" r:id="rId7"/>
    <p:sldId id="268" r:id="rId8"/>
    <p:sldId id="270" r:id="rId9"/>
    <p:sldId id="273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lus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11/22/2011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lus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hyperlink" Target="http://www.wiley.com/college/cummings/0471370991/gallery/ch30/pages/F30_21.html" TargetMode="Externa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W14D2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Faraday Stuff </a:t>
            </a:r>
            <a:endParaRPr lang="en-US" dirty="0"/>
          </a:p>
        </p:txBody>
      </p:sp>
      <p:pic>
        <p:nvPicPr>
          <p:cNvPr id="4" name="Picture 4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17104">
            <a:off x="4610427" y="3401334"/>
            <a:ext cx="3584575" cy="2720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rot="20007774">
            <a:off x="630708" y="2467958"/>
            <a:ext cx="7854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Let’s Do The Quiz First!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Discussion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 l="8652" t="28668" r="10128" b="38780"/>
          <a:stretch>
            <a:fillRect/>
          </a:stretch>
        </p:blipFill>
        <p:spPr bwMode="auto">
          <a:xfrm>
            <a:off x="152400" y="1371600"/>
            <a:ext cx="8686800" cy="29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7" y="1859915"/>
            <a:ext cx="3929063" cy="316928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3000" y="304800"/>
            <a:ext cx="7238999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voltage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is applied to the primary side of this device, what does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look like?  The two coils are wrapped around a square metal support that carries the flux from one side of the transformer to the other with little change.  In other words, the “core” maintains a constant magnetic flux throughout its structure.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495800" y="2895600"/>
          <a:ext cx="4129369" cy="1066800"/>
        </p:xfrm>
        <a:graphic>
          <a:graphicData uri="http://schemas.openxmlformats.org/presentationml/2006/ole">
            <p:oleObj spid="_x0000_s34818" name="Equation" r:id="rId5" imgW="1130040" imgH="29196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1676400"/>
            <a:ext cx="901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Coil: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5861" name="Object 5"/>
          <p:cNvGraphicFramePr>
            <a:graphicFrameLocks noChangeAspect="1"/>
          </p:cNvGraphicFramePr>
          <p:nvPr/>
        </p:nvGraphicFramePr>
        <p:xfrm>
          <a:off x="4800600" y="2286000"/>
          <a:ext cx="3163888" cy="512763"/>
        </p:xfrm>
        <a:graphic>
          <a:graphicData uri="http://schemas.openxmlformats.org/presentationml/2006/ole">
            <p:oleObj spid="_x0000_s34819" name="Equation" r:id="rId6" imgW="1485720" imgH="241200" progId="Equation.DSMT4">
              <p:embed/>
            </p:oleObj>
          </a:graphicData>
        </a:graphic>
      </p:graphicFrame>
    </p:spTree>
  </p:cSld>
  <p:clrMapOvr>
    <a:masterClrMapping/>
  </p:clrMapOvr>
  <p:transition>
    <p:plu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609600"/>
          <a:ext cx="7010400" cy="520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10568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Monday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Wednesday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Friday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Saturday</a:t>
                      </a:r>
                      <a:endParaRPr lang="en-US" sz="20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1056844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Chapter 22</a:t>
                      </a:r>
                    </a:p>
                    <a:p>
                      <a:r>
                        <a:rPr lang="en-US" dirty="0" smtClean="0"/>
                        <a:t>Gauss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16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(Read rest of chapter)</a:t>
                      </a:r>
                      <a:endParaRPr lang="en-US" sz="14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WebAssigns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Chapter 22</a:t>
                      </a:r>
                    </a:p>
                    <a:p>
                      <a:r>
                        <a:rPr lang="en-US" sz="1400" dirty="0" smtClean="0"/>
                        <a:t>Gauss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QUIZ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Chapter 22</a:t>
                      </a:r>
                    </a:p>
                    <a:p>
                      <a:r>
                        <a:rPr lang="en-US" dirty="0" smtClean="0"/>
                        <a:t>Lentz &amp; More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295196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Chapter 23</a:t>
                      </a:r>
                    </a:p>
                    <a:p>
                      <a:r>
                        <a:rPr lang="en-US" dirty="0" smtClean="0"/>
                        <a:t>Faraday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QUIZ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Chapter 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Faraday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HOLIDAY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295196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Chapter 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Faraday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Chapter 24</a:t>
                      </a:r>
                    </a:p>
                    <a:p>
                      <a:r>
                        <a:rPr lang="en-US" dirty="0" smtClean="0"/>
                        <a:t>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Chapter 24 EM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Optional Exam </a:t>
                      </a:r>
                    </a:p>
                    <a:p>
                      <a:pPr algn="ctr"/>
                      <a:r>
                        <a:rPr lang="en-US" dirty="0" smtClean="0"/>
                        <a:t>(22-24)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 EXAM</a:t>
                      </a:r>
                      <a:endParaRPr lang="en-US" sz="20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09600"/>
            <a:ext cx="61266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U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  <a:p>
            <a:endParaRPr lang="en-US" sz="32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W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 to Faraday – Turn on the current</a:t>
            </a:r>
            <a:endParaRPr lang="en-US" sz="36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181600" y="1447800"/>
            <a:ext cx="3752088" cy="3200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Close the switch and the current will start to increase.</a:t>
            </a:r>
          </a:p>
          <a:p>
            <a:r>
              <a:rPr lang="en-US" sz="2000" dirty="0" smtClean="0"/>
              <a:t>The coil will produce a “back” emf to oppose the current.</a:t>
            </a:r>
          </a:p>
          <a:p>
            <a:r>
              <a:rPr lang="en-US" sz="2000" dirty="0" smtClean="0"/>
              <a:t>That back emf will be proportional to the rate of change of the current (and the field in the solenoid)</a:t>
            </a:r>
          </a:p>
          <a:p>
            <a:r>
              <a:rPr lang="en-US" sz="2000" dirty="0" smtClean="0"/>
              <a:t>This means that</a:t>
            </a:r>
            <a:endParaRPr lang="en-US" sz="2000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317625"/>
            <a:ext cx="3584575" cy="2720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419600" y="2895600"/>
            <a:ext cx="304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4343400" y="2895600"/>
            <a:ext cx="22860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943600" y="4475018"/>
          <a:ext cx="1752600" cy="2230582"/>
        </p:xfrm>
        <a:graphic>
          <a:graphicData uri="http://schemas.openxmlformats.org/presentationml/2006/ole">
            <p:oleObj spid="_x0000_s9219" name="Equation" r:id="rId5" imgW="558720" imgH="711000" progId="Equation.DSMT4">
              <p:embed/>
            </p:oleObj>
          </a:graphicData>
        </a:graphic>
      </p:graphicFrame>
      <p:sp>
        <p:nvSpPr>
          <p:cNvPr id="13" name="Right Arrow 12"/>
          <p:cNvSpPr/>
          <p:nvPr/>
        </p:nvSpPr>
        <p:spPr>
          <a:xfrm>
            <a:off x="3124200" y="4724400"/>
            <a:ext cx="2819400" cy="1676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 is the Inductance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measured in henries (h)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" descr="F30_2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1295400"/>
            <a:ext cx="31242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28800" y="2971800"/>
            <a:ext cx="64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ＭＳ Ｐゴシック" pitchFamily="34" charset="-128"/>
                <a:cs typeface="+mn-cs"/>
              </a:rPr>
              <a:t>Recall that for a long solenoid we used  Ampere’s Law to obtain the field in the interior.</a:t>
            </a:r>
          </a:p>
        </p:txBody>
      </p:sp>
      <p:sp>
        <p:nvSpPr>
          <p:cNvPr id="1032" name="TextBox 11"/>
          <p:cNvSpPr txBox="1">
            <a:spLocks noChangeArrowheads="1"/>
          </p:cNvSpPr>
          <p:nvPr/>
        </p:nvSpPr>
        <p:spPr bwMode="auto">
          <a:xfrm>
            <a:off x="609600" y="3048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2060"/>
                </a:solidFill>
              </a:rPr>
              <a:t>Induced EMF in a Solenoid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886200" y="3733800"/>
          <a:ext cx="1465263" cy="585788"/>
        </p:xfrm>
        <a:graphic>
          <a:graphicData uri="http://schemas.openxmlformats.org/presentationml/2006/ole">
            <p:oleObj spid="_x0000_s6146" name="Equation" r:id="rId7" imgW="571320" imgH="228600" progId="Equation.DSMT4">
              <p:embed/>
            </p:oleObj>
          </a:graphicData>
        </a:graphic>
      </p:graphicFrame>
      <p:sp>
        <p:nvSpPr>
          <p:cNvPr id="1033" name="TextBox 13"/>
          <p:cNvSpPr txBox="1">
            <a:spLocks noChangeArrowheads="1"/>
          </p:cNvSpPr>
          <p:nvPr/>
        </p:nvSpPr>
        <p:spPr bwMode="auto">
          <a:xfrm>
            <a:off x="1828800" y="4343400"/>
            <a:ext cx="670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/>
              <a:t>where </a:t>
            </a:r>
            <a:r>
              <a:rPr lang="en-US" i="1" dirty="0"/>
              <a:t>n</a:t>
            </a:r>
            <a:r>
              <a:rPr lang="en-US" dirty="0"/>
              <a:t> is the number of turns per unit length in the solenoid</a:t>
            </a:r>
          </a:p>
        </p:txBody>
      </p:sp>
    </p:spTree>
    <p:custDataLst>
      <p:tags r:id="rId2"/>
    </p:custDataLst>
  </p:cSld>
  <p:clrMapOvr>
    <a:masterClrMapping/>
  </p:clrMapOvr>
  <p:transition>
    <p:plus/>
    <p:sndAc>
      <p:stSnd>
        <p:snd r:embed="rId4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Better …</a:t>
            </a:r>
            <a:endParaRPr lang="en-US" dirty="0"/>
          </a:p>
        </p:txBody>
      </p:sp>
      <p:graphicFrame>
        <p:nvGraphicFramePr>
          <p:cNvPr id="505861" name="Object 5"/>
          <p:cNvGraphicFramePr>
            <a:graphicFrameLocks noChangeAspect="1"/>
          </p:cNvGraphicFramePr>
          <p:nvPr/>
        </p:nvGraphicFramePr>
        <p:xfrm>
          <a:off x="3581400" y="1828800"/>
          <a:ext cx="3163888" cy="512763"/>
        </p:xfrm>
        <a:graphic>
          <a:graphicData uri="http://schemas.openxmlformats.org/presentationml/2006/ole">
            <p:oleObj spid="_x0000_s10242" name="Equation" r:id="rId4" imgW="1485720" imgH="241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00400" y="3124200"/>
          <a:ext cx="3471636" cy="1365250"/>
        </p:xfrm>
        <a:graphic>
          <a:graphicData uri="http://schemas.openxmlformats.org/presentationml/2006/ole">
            <p:oleObj spid="_x0000_s10243" name="Equation" r:id="rId5" imgW="1130040" imgH="4442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4572000"/>
          <a:ext cx="1447800" cy="739987"/>
        </p:xfrm>
        <a:graphic>
          <a:graphicData uri="http://schemas.openxmlformats.org/presentationml/2006/ole">
            <p:oleObj spid="_x0000_s10244" name="Equation" r:id="rId6" imgW="571320" imgH="291960" progId="Equation.DSMT4">
              <p:embed/>
            </p:oleObj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09800" y="2438400"/>
            <a:ext cx="5562600" cy="646331"/>
          </a:xfrm>
          <a:prstGeom prst="rect">
            <a:avLst/>
          </a:prstGeom>
          <a:solidFill>
            <a:srgbClr val="FFFFCC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/>
              <a:t>Note that </a:t>
            </a:r>
            <a:r>
              <a:rPr lang="en-US" i="1" dirty="0"/>
              <a:t>L</a:t>
            </a:r>
            <a:r>
              <a:rPr lang="en-US" dirty="0"/>
              <a:t> depends only on the geometry of the solenoid.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4495800"/>
            <a:ext cx="2286000" cy="990600"/>
          </a:xfrm>
          <a:prstGeom prst="rect">
            <a:avLst/>
          </a:prstGeom>
          <a:solidFill>
            <a:srgbClr val="FFFF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562599" y="381000"/>
          <a:ext cx="2810933" cy="1219200"/>
        </p:xfrm>
        <a:graphic>
          <a:graphicData uri="http://schemas.openxmlformats.org/presentationml/2006/ole">
            <p:oleObj spid="_x0000_s10245" name="Equation" r:id="rId7" imgW="1054080" imgH="457200" progId="Equation.DSMT4">
              <p:embed/>
            </p:oleObj>
          </a:graphicData>
        </a:graphic>
      </p:graphicFrame>
    </p:spTree>
  </p:cSld>
  <p:clrMapOvr>
    <a:masterClrMapping/>
  </p:clrMapOvr>
  <p:transition>
    <p:plu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762000"/>
            <a:ext cx="233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71600"/>
            <a:ext cx="1443037" cy="136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667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 descr="http://t3.gstatic.com/images?q=tbn:ANd9GcSM7qroU_DXnKsYJeKcLWaQfWY4jzRl2N6d4568BZOsoAxLeOHoL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2286000"/>
            <a:ext cx="2667000" cy="2370668"/>
          </a:xfrm>
          <a:prstGeom prst="rect">
            <a:avLst/>
          </a:prstGeom>
          <a:noFill/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4419600"/>
            <a:ext cx="272415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62332" y="229136"/>
            <a:ext cx="48442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</a:t>
            </a:r>
          </a:p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</a:t>
            </a:r>
          </a:p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</a:t>
            </a:r>
          </a:p>
          <a:p>
            <a:pPr algn="ctr"/>
            <a:r>
              <a:rPr lang="en-U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Kind of Circuit</a:t>
            </a:r>
            <a:endParaRPr lang="en-US" dirty="0"/>
          </a:p>
        </p:txBody>
      </p:sp>
      <p:pic>
        <p:nvPicPr>
          <p:cNvPr id="31749" name="Picture 5" descr="http://cse.unl.edu/%7Eejones/Images212/L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548266"/>
            <a:ext cx="3429000" cy="27379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82109" y="2590800"/>
            <a:ext cx="51809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emf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24400" y="1600200"/>
          <a:ext cx="3043238" cy="1566862"/>
        </p:xfrm>
        <a:graphic>
          <a:graphicData uri="http://schemas.openxmlformats.org/presentationml/2006/ole">
            <p:oleObj spid="_x0000_s31750" name="Equation" r:id="rId5" imgW="838080" imgH="43164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1000" y="3212068"/>
            <a:ext cx="442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solution to capacitor charge/discharge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34000" y="3810000"/>
          <a:ext cx="1708150" cy="1116012"/>
        </p:xfrm>
        <a:graphic>
          <a:graphicData uri="http://schemas.openxmlformats.org/presentationml/2006/ole">
            <p:oleObj spid="_x0000_s31751" name="Equation" r:id="rId6" imgW="660240" imgH="431640" progId="Equation.DSMT4">
              <p:embed/>
            </p:oleObj>
          </a:graphicData>
        </a:graphic>
      </p:graphicFrame>
    </p:spTree>
  </p:cSld>
  <p:clrMapOvr>
    <a:masterClrMapping/>
  </p:clrMapOvr>
  <p:transition>
    <p:plu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3000375" cy="285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914400"/>
            <a:ext cx="3243262" cy="34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16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Same ole same ole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4495800"/>
            <a:ext cx="3705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would the short look like?</a:t>
            </a:r>
          </a:p>
          <a:p>
            <a:r>
              <a:rPr lang="en-US" dirty="0" smtClean="0"/>
              <a:t>Review this in the textbook – (968-9)</a:t>
            </a:r>
            <a:endParaRPr lang="en-US" dirty="0"/>
          </a:p>
        </p:txBody>
      </p:sp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752600"/>
            <a:ext cx="7406640" cy="2230902"/>
          </a:xfrm>
        </p:spPr>
        <p:txBody>
          <a:bodyPr>
            <a:normAutofit/>
          </a:bodyPr>
          <a:lstStyle/>
          <a:p>
            <a:r>
              <a:rPr lang="en-US" dirty="0" smtClean="0"/>
              <a:t>Let’s do some presentations from the last activity that we didn’t quite finish.</a:t>
            </a:r>
            <a:endParaRPr lang="en-US" dirty="0"/>
          </a:p>
        </p:txBody>
      </p:sp>
    </p:spTree>
  </p:cSld>
  <p:clrMapOvr>
    <a:masterClrMapping/>
  </p:clrMapOvr>
  <p:transition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430</TotalTime>
  <Words>319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Solstice</vt:lpstr>
      <vt:lpstr>Equation</vt:lpstr>
      <vt:lpstr>MathType 6.0 Equation</vt:lpstr>
      <vt:lpstr>W14D2</vt:lpstr>
      <vt:lpstr>Slide 2</vt:lpstr>
      <vt:lpstr>Back to Faraday – Turn on the current</vt:lpstr>
      <vt:lpstr>Slide 4</vt:lpstr>
      <vt:lpstr>More Better …</vt:lpstr>
      <vt:lpstr>Slide 6</vt:lpstr>
      <vt:lpstr>A New Kind of Circuit</vt:lpstr>
      <vt:lpstr>Same ole same ole</vt:lpstr>
      <vt:lpstr>Let’s do some presentations from the last activity that we didn’t quite finish.</vt:lpstr>
      <vt:lpstr>Activity Discussion</vt:lpstr>
      <vt:lpstr>Slide 11</vt:lpstr>
    </vt:vector>
  </TitlesOfParts>
  <Company>College of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W14D2</dc:title>
  <dc:creator>jbindell</dc:creator>
  <cp:lastModifiedBy>jbindell</cp:lastModifiedBy>
  <cp:revision>25</cp:revision>
  <dcterms:created xsi:type="dcterms:W3CDTF">2011-11-21T20:15:16Z</dcterms:created>
  <dcterms:modified xsi:type="dcterms:W3CDTF">2011-11-22T17:52:38Z</dcterms:modified>
</cp:coreProperties>
</file>