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3"/>
  </p:notesMasterIdLst>
  <p:sldIdLst>
    <p:sldId id="256" r:id="rId3"/>
    <p:sldId id="257" r:id="rId4"/>
    <p:sldId id="285" r:id="rId5"/>
    <p:sldId id="282" r:id="rId6"/>
    <p:sldId id="284" r:id="rId7"/>
    <p:sldId id="278" r:id="rId8"/>
    <p:sldId id="280" r:id="rId9"/>
    <p:sldId id="262" r:id="rId10"/>
    <p:sldId id="258" r:id="rId11"/>
    <p:sldId id="263" r:id="rId12"/>
    <p:sldId id="259" r:id="rId13"/>
    <p:sldId id="260" r:id="rId14"/>
    <p:sldId id="261" r:id="rId15"/>
    <p:sldId id="264" r:id="rId16"/>
    <p:sldId id="275" r:id="rId17"/>
    <p:sldId id="281" r:id="rId18"/>
    <p:sldId id="265" r:id="rId19"/>
    <p:sldId id="266" r:id="rId20"/>
    <p:sldId id="267" r:id="rId21"/>
    <p:sldId id="274" r:id="rId22"/>
    <p:sldId id="277" r:id="rId23"/>
    <p:sldId id="273" r:id="rId24"/>
    <p:sldId id="272" r:id="rId25"/>
    <p:sldId id="268" r:id="rId26"/>
    <p:sldId id="269" r:id="rId27"/>
    <p:sldId id="270" r:id="rId28"/>
    <p:sldId id="271" r:id="rId29"/>
    <p:sldId id="276" r:id="rId30"/>
    <p:sldId id="283"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02"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K:\Downloaded%20Roster%20F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stacked"/>
        <c:ser>
          <c:idx val="0"/>
          <c:order val="0"/>
          <c:cat>
            <c:strRef>
              <c:f>Sheet2!$A$2:$A$14</c:f>
              <c:strCache>
                <c:ptCount val="13"/>
                <c:pt idx="0">
                  <c:v>Biology</c:v>
                </c:pt>
                <c:pt idx="1">
                  <c:v>Environmental Engineering</c:v>
                </c:pt>
                <c:pt idx="2">
                  <c:v>Physics</c:v>
                </c:pt>
                <c:pt idx="3">
                  <c:v>Chemistry</c:v>
                </c:pt>
                <c:pt idx="4">
                  <c:v>Forensic Science</c:v>
                </c:pt>
                <c:pt idx="5">
                  <c:v>Mathematics</c:v>
                </c:pt>
                <c:pt idx="6">
                  <c:v>Unknown (Undec,Trans)</c:v>
                </c:pt>
                <c:pt idx="7">
                  <c:v>Aerospace Engineering</c:v>
                </c:pt>
                <c:pt idx="8">
                  <c:v>Civil Engineering</c:v>
                </c:pt>
                <c:pt idx="9">
                  <c:v>Computer Engineering</c:v>
                </c:pt>
                <c:pt idx="10">
                  <c:v>Computer Science</c:v>
                </c:pt>
                <c:pt idx="11">
                  <c:v>Electrical Engineering</c:v>
                </c:pt>
                <c:pt idx="12">
                  <c:v>Mechanical Engineering</c:v>
                </c:pt>
              </c:strCache>
            </c:strRef>
          </c:cat>
          <c:val>
            <c:numRef>
              <c:f>Sheet2!$B$2:$B$14</c:f>
              <c:numCache>
                <c:formatCode>General</c:formatCode>
                <c:ptCount val="13"/>
                <c:pt idx="0">
                  <c:v>1</c:v>
                </c:pt>
                <c:pt idx="1">
                  <c:v>1</c:v>
                </c:pt>
                <c:pt idx="2">
                  <c:v>1</c:v>
                </c:pt>
                <c:pt idx="3">
                  <c:v>2</c:v>
                </c:pt>
                <c:pt idx="4">
                  <c:v>2</c:v>
                </c:pt>
                <c:pt idx="5">
                  <c:v>2</c:v>
                </c:pt>
                <c:pt idx="6">
                  <c:v>2</c:v>
                </c:pt>
                <c:pt idx="7">
                  <c:v>3</c:v>
                </c:pt>
                <c:pt idx="8">
                  <c:v>6</c:v>
                </c:pt>
                <c:pt idx="9">
                  <c:v>6</c:v>
                </c:pt>
                <c:pt idx="10">
                  <c:v>6</c:v>
                </c:pt>
                <c:pt idx="11">
                  <c:v>6</c:v>
                </c:pt>
                <c:pt idx="12">
                  <c:v>13</c:v>
                </c:pt>
              </c:numCache>
            </c:numRef>
          </c:val>
        </c:ser>
        <c:overlap val="100"/>
        <c:axId val="103876480"/>
        <c:axId val="103878016"/>
      </c:barChart>
      <c:catAx>
        <c:axId val="103876480"/>
        <c:scaling>
          <c:orientation val="minMax"/>
        </c:scaling>
        <c:axPos val="l"/>
        <c:tickLblPos val="nextTo"/>
        <c:crossAx val="103878016"/>
        <c:crosses val="autoZero"/>
        <c:auto val="1"/>
        <c:lblAlgn val="ctr"/>
        <c:lblOffset val="100"/>
      </c:catAx>
      <c:valAx>
        <c:axId val="103878016"/>
        <c:scaling>
          <c:orientation val="minMax"/>
        </c:scaling>
        <c:axPos val="b"/>
        <c:majorGridlines/>
        <c:numFmt formatCode="General" sourceLinked="1"/>
        <c:tickLblPos val="nextTo"/>
        <c:crossAx val="103876480"/>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43ED7-F893-4F7A-970A-4526159F2F2F}" type="datetimeFigureOut">
              <a:rPr lang="en-US" smtClean="0"/>
              <a:pPr/>
              <a:t>8/19/2011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02B5F-60FD-4A17-A944-32CC3678F7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a:t>
            </a:r>
            <a:endParaRPr lang="en-US"/>
          </a:p>
        </p:txBody>
      </p:sp>
      <p:sp>
        <p:nvSpPr>
          <p:cNvPr id="4" name="Slide Number Placeholder 3"/>
          <p:cNvSpPr>
            <a:spLocks noGrp="1"/>
          </p:cNvSpPr>
          <p:nvPr>
            <p:ph type="sldNum" sz="quarter" idx="10"/>
          </p:nvPr>
        </p:nvSpPr>
        <p:spPr/>
        <p:txBody>
          <a:bodyPr/>
          <a:lstStyle/>
          <a:p>
            <a:fld id="{38302B5F-60FD-4A17-A944-32CC3678F74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02B5F-60FD-4A17-A944-32CC3678F741}"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02B5F-60FD-4A17-A944-32CC3678F74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3FA05FE-50CC-428C-B724-4BC26402A5B0}" type="datetimeFigureOut">
              <a:rPr lang="en-US" smtClean="0"/>
              <a:pPr/>
              <a:t>8/19/2011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3793382-A169-401E-907F-063B4ABA8E3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voltag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FA05FE-50CC-428C-B724-4BC26402A5B0}"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93382-A169-401E-907F-063B4ABA8E37}" type="slidenum">
              <a:rPr lang="en-US" smtClean="0"/>
              <a:pPr/>
              <a:t>‹#›</a:t>
            </a:fld>
            <a:endParaRPr lang="en-US"/>
          </a:p>
        </p:txBody>
      </p:sp>
    </p:spTree>
  </p:cSld>
  <p:clrMapOvr>
    <a:masterClrMapping/>
  </p:clrMapOvr>
  <p:transition spd="med">
    <p:dissolve/>
    <p:sndAc>
      <p:stSnd>
        <p:snd r:embed="rId1" name="voltag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FA05FE-50CC-428C-B724-4BC26402A5B0}"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93382-A169-401E-907F-063B4ABA8E37}" type="slidenum">
              <a:rPr lang="en-US" smtClean="0"/>
              <a:pPr/>
              <a:t>‹#›</a:t>
            </a:fld>
            <a:endParaRPr lang="en-US"/>
          </a:p>
        </p:txBody>
      </p:sp>
    </p:spTree>
  </p:cSld>
  <p:clrMapOvr>
    <a:masterClrMapping/>
  </p:clrMapOvr>
  <p:transition spd="med">
    <p:dissolve/>
    <p:sndAc>
      <p:stSnd>
        <p:snd r:embed="rId1" name="voltag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3FA05FE-50CC-428C-B724-4BC26402A5B0}" type="datetimeFigureOut">
              <a:rPr lang="en-US" smtClean="0"/>
              <a:pPr/>
              <a:t>8/19/2011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3793382-A169-401E-907F-063B4ABA8E3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voltag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3FA05FE-50CC-428C-B724-4BC26402A5B0}"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93382-A169-401E-907F-063B4ABA8E3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voltag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FA05FE-50CC-428C-B724-4BC26402A5B0}" type="datetimeFigureOut">
              <a:rPr lang="en-US" smtClean="0"/>
              <a:pPr/>
              <a:t>8/19/2011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3793382-A169-401E-907F-063B4ABA8E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voltag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FA05FE-50CC-428C-B724-4BC26402A5B0}" type="datetimeFigureOut">
              <a:rPr lang="en-US" smtClean="0"/>
              <a:pPr/>
              <a:t>8/19/2011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93382-A169-401E-907F-063B4ABA8E3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voltag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3FA05FE-50CC-428C-B724-4BC26402A5B0}" type="datetimeFigureOut">
              <a:rPr lang="en-US" smtClean="0"/>
              <a:pPr/>
              <a:t>8/19/2011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93382-A169-401E-907F-063B4ABA8E3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voltag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FA05FE-50CC-428C-B724-4BC26402A5B0}" type="datetimeFigureOut">
              <a:rPr lang="en-US" smtClean="0"/>
              <a:pPr/>
              <a:t>8/19/2011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93382-A169-401E-907F-063B4ABA8E37}" type="slidenum">
              <a:rPr lang="en-US" smtClean="0"/>
              <a:pPr/>
              <a:t>‹#›</a:t>
            </a:fld>
            <a:endParaRPr lang="en-US"/>
          </a:p>
        </p:txBody>
      </p:sp>
    </p:spTree>
  </p:cSld>
  <p:clrMapOvr>
    <a:masterClrMapping/>
  </p:clrMapOvr>
  <p:transition spd="med">
    <p:dissolve/>
    <p:sndAc>
      <p:stSnd>
        <p:snd r:embed="rId1" name="voltag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A05FE-50CC-428C-B724-4BC26402A5B0}" type="datetimeFigureOut">
              <a:rPr lang="en-US" smtClean="0"/>
              <a:pPr/>
              <a:t>8/19/2011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93382-A169-401E-907F-063B4ABA8E37}" type="slidenum">
              <a:rPr lang="en-US" smtClean="0"/>
              <a:pPr/>
              <a:t>‹#›</a:t>
            </a:fld>
            <a:endParaRPr lang="en-US"/>
          </a:p>
        </p:txBody>
      </p:sp>
    </p:spTree>
  </p:cSld>
  <p:clrMapOvr>
    <a:masterClrMapping/>
  </p:clrMapOvr>
  <p:transition spd="med">
    <p:dissolve/>
    <p:sndAc>
      <p:stSnd>
        <p:snd r:embed="rId1" name="voltag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FA05FE-50CC-428C-B724-4BC26402A5B0}" type="datetimeFigureOut">
              <a:rPr lang="en-US" smtClean="0"/>
              <a:pPr/>
              <a:t>8/19/2011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93382-A169-401E-907F-063B4ABA8E3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3FA05FE-50CC-428C-B724-4BC26402A5B0}"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93382-A169-401E-907F-063B4ABA8E3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voltage.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FA05FE-50CC-428C-B724-4BC26402A5B0}" type="datetimeFigureOut">
              <a:rPr lang="en-US" smtClean="0"/>
              <a:pPr/>
              <a:t>8/19/2011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3793382-A169-401E-907F-063B4ABA8E3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med">
    <p:dissolve/>
    <p:sndAc>
      <p:stSnd>
        <p:snd r:embed="rId1" name="voltag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FA05FE-50CC-428C-B724-4BC26402A5B0}"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93382-A169-401E-907F-063B4ABA8E37}" type="slidenum">
              <a:rPr lang="en-US" smtClean="0"/>
              <a:pPr/>
              <a:t>‹#›</a:t>
            </a:fld>
            <a:endParaRPr lang="en-US"/>
          </a:p>
        </p:txBody>
      </p:sp>
    </p:spTree>
  </p:cSld>
  <p:clrMapOvr>
    <a:masterClrMapping/>
  </p:clrMapOvr>
  <p:transition spd="med">
    <p:dissolve/>
    <p:sndAc>
      <p:stSnd>
        <p:snd r:embed="rId1" name="voltag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FA05FE-50CC-428C-B724-4BC26402A5B0}"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93382-A169-401E-907F-063B4ABA8E37}" type="slidenum">
              <a:rPr lang="en-US" smtClean="0"/>
              <a:pPr/>
              <a:t>‹#›</a:t>
            </a:fld>
            <a:endParaRPr lang="en-US"/>
          </a:p>
        </p:txBody>
      </p:sp>
    </p:spTree>
  </p:cSld>
  <p:clrMapOvr>
    <a:masterClrMapping/>
  </p:clrMapOvr>
  <p:transition spd="med">
    <p:dissolve/>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FA05FE-50CC-428C-B724-4BC26402A5B0}" type="datetimeFigureOut">
              <a:rPr lang="en-US" smtClean="0"/>
              <a:pPr/>
              <a:t>8/19/2011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3793382-A169-401E-907F-063B4ABA8E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voltag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FA05FE-50CC-428C-B724-4BC26402A5B0}" type="datetimeFigureOut">
              <a:rPr lang="en-US" smtClean="0"/>
              <a:pPr/>
              <a:t>8/19/2011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93382-A169-401E-907F-063B4ABA8E3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voltag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3FA05FE-50CC-428C-B724-4BC26402A5B0}" type="datetimeFigureOut">
              <a:rPr lang="en-US" smtClean="0"/>
              <a:pPr/>
              <a:t>8/19/2011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93382-A169-401E-907F-063B4ABA8E3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voltag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FA05FE-50CC-428C-B724-4BC26402A5B0}" type="datetimeFigureOut">
              <a:rPr lang="en-US" smtClean="0"/>
              <a:pPr/>
              <a:t>8/19/2011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93382-A169-401E-907F-063B4ABA8E37}" type="slidenum">
              <a:rPr lang="en-US" smtClean="0"/>
              <a:pPr/>
              <a:t>‹#›</a:t>
            </a:fld>
            <a:endParaRPr lang="en-US"/>
          </a:p>
        </p:txBody>
      </p:sp>
    </p:spTree>
  </p:cSld>
  <p:clrMapOvr>
    <a:masterClrMapping/>
  </p:clrMapOvr>
  <p:transition spd="med">
    <p:dissolve/>
    <p:sndAc>
      <p:stSnd>
        <p:snd r:embed="rId1" name="voltag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A05FE-50CC-428C-B724-4BC26402A5B0}" type="datetimeFigureOut">
              <a:rPr lang="en-US" smtClean="0"/>
              <a:pPr/>
              <a:t>8/19/2011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93382-A169-401E-907F-063B4ABA8E37}" type="slidenum">
              <a:rPr lang="en-US" smtClean="0"/>
              <a:pPr/>
              <a:t>‹#›</a:t>
            </a:fld>
            <a:endParaRPr lang="en-US"/>
          </a:p>
        </p:txBody>
      </p:sp>
    </p:spTree>
  </p:cSld>
  <p:clrMapOvr>
    <a:masterClrMapping/>
  </p:clrMapOvr>
  <p:transition spd="med">
    <p:dissolve/>
    <p:sndAc>
      <p:stSnd>
        <p:snd r:embed="rId1" name="voltag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FA05FE-50CC-428C-B724-4BC26402A5B0}" type="datetimeFigureOut">
              <a:rPr lang="en-US" smtClean="0"/>
              <a:pPr/>
              <a:t>8/19/2011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93382-A169-401E-907F-063B4ABA8E3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voltag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FA05FE-50CC-428C-B724-4BC26402A5B0}" type="datetimeFigureOut">
              <a:rPr lang="en-US" smtClean="0"/>
              <a:pPr/>
              <a:t>8/19/2011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3793382-A169-401E-907F-063B4ABA8E3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med">
    <p:dissolve/>
    <p:sndAc>
      <p:stSnd>
        <p:snd r:embed="rId1" name="voltag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3FA05FE-50CC-428C-B724-4BC26402A5B0}" type="datetimeFigureOut">
              <a:rPr lang="en-US" smtClean="0"/>
              <a:pPr/>
              <a:t>8/19/2011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3793382-A169-401E-907F-063B4ABA8E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ssolve/>
    <p:sndAc>
      <p:stSnd>
        <p:snd r:embed="rId13" name="voltage.wav"/>
      </p:stSnd>
    </p:sndAc>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3FA05FE-50CC-428C-B724-4BC26402A5B0}" type="datetimeFigureOut">
              <a:rPr lang="en-US" smtClean="0"/>
              <a:pPr/>
              <a:t>8/19/2011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3793382-A169-401E-907F-063B4ABA8E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dissolve/>
    <p:sndAc>
      <p:stSnd>
        <p:snd r:embed="rId13" name="voltage.wav"/>
      </p:stSnd>
    </p:sndAc>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hyperlink" Target="http://www.webassign.net/" TargetMode="External"/><Relationship Id="rId4" Type="http://schemas.openxmlformats.org/officeDocument/2006/relationships/hyperlink" Target="http://www.webassign.net/info/support/access_code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jeffrey.bindell@ucf.edu"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962400"/>
            <a:ext cx="6400800" cy="2133600"/>
          </a:xfrm>
        </p:spPr>
        <p:txBody>
          <a:bodyPr>
            <a:normAutofit fontScale="47500" lnSpcReduction="20000"/>
          </a:bodyPr>
          <a:lstStyle/>
          <a:p>
            <a:r>
              <a:rPr lang="en-US" sz="5900" b="1" dirty="0" smtClean="0"/>
              <a:t>PHY 2049 – SCALE-UP</a:t>
            </a:r>
          </a:p>
          <a:p>
            <a:r>
              <a:rPr lang="en-US" sz="3600" b="1" dirty="0" smtClean="0"/>
              <a:t/>
            </a:r>
            <a:br>
              <a:rPr lang="en-US" sz="3600" b="1" dirty="0" smtClean="0"/>
            </a:br>
            <a:r>
              <a:rPr lang="en-US" sz="6700" b="1" u="sng" dirty="0" smtClean="0">
                <a:solidFill>
                  <a:srgbClr val="C00000"/>
                </a:solidFill>
              </a:rPr>
              <a:t>S</a:t>
            </a:r>
            <a:r>
              <a:rPr lang="en-US" sz="5100" b="1" dirty="0" smtClean="0"/>
              <a:t>tudent-</a:t>
            </a:r>
            <a:r>
              <a:rPr lang="en-US" sz="6700" b="1" u="sng" dirty="0" smtClean="0">
                <a:solidFill>
                  <a:srgbClr val="C00000"/>
                </a:solidFill>
              </a:rPr>
              <a:t>C</a:t>
            </a:r>
            <a:r>
              <a:rPr lang="en-US" sz="5100" b="1" dirty="0" smtClean="0"/>
              <a:t>entered </a:t>
            </a:r>
            <a:r>
              <a:rPr lang="en-US" sz="6700" b="1" u="sng" dirty="0" smtClean="0">
                <a:solidFill>
                  <a:srgbClr val="C00000"/>
                </a:solidFill>
              </a:rPr>
              <a:t>A</a:t>
            </a:r>
            <a:r>
              <a:rPr lang="en-US" sz="5100" b="1" dirty="0" smtClean="0"/>
              <a:t>ctive </a:t>
            </a:r>
            <a:r>
              <a:rPr lang="en-US" sz="6700" b="1" u="sng" dirty="0" smtClean="0">
                <a:solidFill>
                  <a:srgbClr val="C00000"/>
                </a:solidFill>
              </a:rPr>
              <a:t>L</a:t>
            </a:r>
            <a:r>
              <a:rPr lang="en-US" sz="5100" b="1" dirty="0" smtClean="0"/>
              <a:t>earning </a:t>
            </a:r>
            <a:r>
              <a:rPr lang="en-US" sz="6700" b="1" u="sng" dirty="0" smtClean="0">
                <a:solidFill>
                  <a:srgbClr val="C00000"/>
                </a:solidFill>
              </a:rPr>
              <a:t>E</a:t>
            </a:r>
            <a:r>
              <a:rPr lang="en-US" sz="5100" b="1" dirty="0" smtClean="0"/>
              <a:t>nvironment for </a:t>
            </a:r>
            <a:r>
              <a:rPr lang="en-US" sz="6700" b="1" u="sng" dirty="0" smtClean="0">
                <a:solidFill>
                  <a:srgbClr val="C00000"/>
                </a:solidFill>
              </a:rPr>
              <a:t>U</a:t>
            </a:r>
            <a:r>
              <a:rPr lang="en-US" sz="5100" b="1" dirty="0" smtClean="0"/>
              <a:t>ndergraduate </a:t>
            </a:r>
            <a:r>
              <a:rPr lang="en-US" sz="6700" b="1" u="sng" dirty="0" smtClean="0">
                <a:solidFill>
                  <a:srgbClr val="C00000"/>
                </a:solidFill>
              </a:rPr>
              <a:t>P</a:t>
            </a:r>
            <a:r>
              <a:rPr lang="en-US" sz="5100" b="1" dirty="0" smtClean="0"/>
              <a:t>rograms</a:t>
            </a:r>
            <a:br>
              <a:rPr lang="en-US" sz="5100" b="1" dirty="0" smtClean="0"/>
            </a:br>
            <a:endParaRPr lang="en-US" sz="3600" b="1" dirty="0" smtClean="0"/>
          </a:p>
          <a:p>
            <a:r>
              <a:rPr lang="en-US" sz="5900" b="1" dirty="0" smtClean="0"/>
              <a:t>September 2011</a:t>
            </a:r>
            <a:endParaRPr lang="en-US" sz="5900" b="1" dirty="0"/>
          </a:p>
        </p:txBody>
      </p:sp>
      <p:pic>
        <p:nvPicPr>
          <p:cNvPr id="1026" name="Picture 2"/>
          <p:cNvPicPr>
            <a:picLocks noChangeAspect="1" noChangeArrowheads="1"/>
          </p:cNvPicPr>
          <p:nvPr/>
        </p:nvPicPr>
        <p:blipFill>
          <a:blip r:embed="rId4" cstate="print"/>
          <a:srcRect/>
          <a:stretch>
            <a:fillRect/>
          </a:stretch>
        </p:blipFill>
        <p:spPr bwMode="auto">
          <a:xfrm>
            <a:off x="457200" y="228600"/>
            <a:ext cx="1620253" cy="993058"/>
          </a:xfrm>
          <a:prstGeom prst="rect">
            <a:avLst/>
          </a:prstGeom>
          <a:noFill/>
          <a:ln w="9525">
            <a:noFill/>
            <a:miter lim="800000"/>
            <a:headEnd/>
            <a:tailEnd/>
          </a:ln>
        </p:spPr>
      </p:pic>
      <p:sp>
        <p:nvSpPr>
          <p:cNvPr id="5" name="TextBox 4"/>
          <p:cNvSpPr txBox="1"/>
          <p:nvPr/>
        </p:nvSpPr>
        <p:spPr>
          <a:xfrm>
            <a:off x="7086600" y="265093"/>
            <a:ext cx="1844251" cy="954107"/>
          </a:xfrm>
          <a:prstGeom prst="rect">
            <a:avLst/>
          </a:prstGeom>
          <a:solidFill>
            <a:schemeClr val="bg1"/>
          </a:solidFill>
        </p:spPr>
        <p:txBody>
          <a:bodyPr wrap="square" rtlCol="0">
            <a:spAutoFit/>
          </a:bodyPr>
          <a:lstStyle/>
          <a:p>
            <a:pPr algn="ctr"/>
            <a:r>
              <a:rPr lang="en-US" sz="2800" dirty="0" smtClean="0"/>
              <a:t>Department of Physics</a:t>
            </a:r>
            <a:endParaRPr lang="en-US" sz="2800" dirty="0"/>
          </a:p>
        </p:txBody>
      </p:sp>
      <p:sp>
        <p:nvSpPr>
          <p:cNvPr id="8" name="Rectangle 7"/>
          <p:cNvSpPr/>
          <p:nvPr/>
        </p:nvSpPr>
        <p:spPr>
          <a:xfrm>
            <a:off x="1606052" y="1308744"/>
            <a:ext cx="3499348" cy="65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6800" y="1905000"/>
            <a:ext cx="7094250" cy="707886"/>
          </a:xfrm>
          <a:prstGeom prst="rect">
            <a:avLst/>
          </a:prstGeom>
          <a:noFill/>
        </p:spPr>
        <p:txBody>
          <a:bodyPr wrap="none" lIns="91440" tIns="45720" rIns="91440" bIns="45720">
            <a:spAutoFit/>
          </a:bodyPr>
          <a:lstStyle/>
          <a:p>
            <a:r>
              <a:rPr lang="en-US" sz="4000" dirty="0" smtClean="0"/>
              <a:t>Physics for Engineers and Scientists II</a:t>
            </a:r>
          </a:p>
        </p:txBody>
      </p:sp>
    </p:spTree>
  </p:cSld>
  <p:clrMapOvr>
    <a:masterClrMapping/>
  </p:clrMapOvr>
  <p:transition spd="med">
    <p:dissolve/>
    <p:sndAc>
      <p:stSnd>
        <p:snd r:embed="rId3" name="voltag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Tables are Better (Sorry)</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914400" y="1600200"/>
            <a:ext cx="7315200" cy="3087014"/>
          </a:xfrm>
          <a:prstGeom prst="rect">
            <a:avLst/>
          </a:prstGeom>
          <a:noFill/>
          <a:ln w="9525">
            <a:solidFill>
              <a:schemeClr val="accent1">
                <a:lumMod val="75000"/>
              </a:schemeClr>
            </a:solidFill>
            <a:miter lim="800000"/>
            <a:headEnd/>
            <a:tailEnd/>
          </a:ln>
        </p:spPr>
      </p:pic>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Physics</a:t>
            </a:r>
            <a:endParaRPr lang="en-US" dirty="0"/>
          </a:p>
        </p:txBody>
      </p:sp>
      <p:sp>
        <p:nvSpPr>
          <p:cNvPr id="3" name="Content Placeholder 2"/>
          <p:cNvSpPr>
            <a:spLocks noGrp="1"/>
          </p:cNvSpPr>
          <p:nvPr>
            <p:ph sz="quarter" idx="1"/>
          </p:nvPr>
        </p:nvSpPr>
        <p:spPr>
          <a:xfrm>
            <a:off x="1219200" y="1447800"/>
            <a:ext cx="6781800" cy="4572000"/>
          </a:xfrm>
        </p:spPr>
        <p:txBody>
          <a:bodyPr/>
          <a:lstStyle/>
          <a:p>
            <a:r>
              <a:rPr lang="en-US" dirty="0" smtClean="0"/>
              <a:t>Physics in Studio Mode and a Team Environment</a:t>
            </a:r>
          </a:p>
          <a:p>
            <a:r>
              <a:rPr lang="en-US" dirty="0" smtClean="0"/>
              <a:t>Builds on Physics I (Which uses a different textbook)</a:t>
            </a:r>
          </a:p>
          <a:p>
            <a:r>
              <a:rPr lang="en-US" dirty="0" smtClean="0"/>
              <a:t>Focuses on the needs of Scientists and Engineers</a:t>
            </a:r>
          </a:p>
          <a:p>
            <a:r>
              <a:rPr lang="en-US" dirty="0" smtClean="0"/>
              <a:t>Centers on Conceptual Understanding </a:t>
            </a:r>
          </a:p>
          <a:p>
            <a:endParaRPr lang="en-US" dirty="0" smtClean="0"/>
          </a:p>
          <a:p>
            <a:r>
              <a:rPr lang="en-US" dirty="0" smtClean="0"/>
              <a:t>Material</a:t>
            </a:r>
          </a:p>
          <a:p>
            <a:pPr lvl="1"/>
            <a:r>
              <a:rPr lang="en-US" dirty="0" smtClean="0"/>
              <a:t>Electricity and Magnetism</a:t>
            </a:r>
          </a:p>
          <a:p>
            <a:pPr lvl="1"/>
            <a:r>
              <a:rPr lang="en-US" dirty="0" smtClean="0"/>
              <a:t>Electromagnetic Waves</a:t>
            </a:r>
          </a:p>
          <a:p>
            <a:pPr lvl="1"/>
            <a:r>
              <a:rPr lang="en-US" dirty="0" smtClean="0"/>
              <a:t>Focus on the concept of the FIELD</a:t>
            </a:r>
            <a:endParaRPr lang="en-US" dirty="0"/>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800" decel="100000"/>
                                        <p:tgtEl>
                                          <p:spTgt spid="3">
                                            <p:txEl>
                                              <p:pRg st="5" end="5"/>
                                            </p:txEl>
                                          </p:spTgt>
                                        </p:tgtEl>
                                      </p:cBhvr>
                                    </p:animEffect>
                                    <p:anim calcmode="lin" valueType="num">
                                      <p:cBhvr>
                                        <p:cTn id="4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800" decel="100000"/>
                                        <p:tgtEl>
                                          <p:spTgt spid="3">
                                            <p:txEl>
                                              <p:pRg st="6" end="6"/>
                                            </p:txEl>
                                          </p:spTgt>
                                        </p:tgtEl>
                                      </p:cBhvr>
                                    </p:animEffect>
                                    <p:anim calcmode="lin" valueType="num">
                                      <p:cBhvr>
                                        <p:cTn id="56"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800" decel="100000"/>
                                        <p:tgtEl>
                                          <p:spTgt spid="3">
                                            <p:txEl>
                                              <p:pRg st="7" end="7"/>
                                            </p:txEl>
                                          </p:spTgt>
                                        </p:tgtEl>
                                      </p:cBhvr>
                                    </p:animEffect>
                                    <p:anim calcmode="lin" valueType="num">
                                      <p:cBhvr>
                                        <p:cTn id="6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800" decel="100000"/>
                                        <p:tgtEl>
                                          <p:spTgt spid="3">
                                            <p:txEl>
                                              <p:pRg st="8" end="8"/>
                                            </p:txEl>
                                          </p:spTgt>
                                        </p:tgtEl>
                                      </p:cBhvr>
                                    </p:animEffect>
                                    <p:anim calcmode="lin" valueType="num">
                                      <p:cBhvr>
                                        <p:cTn id="72"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a </a:t>
            </a:r>
            <a:r>
              <a:rPr lang="en-US" i="1" dirty="0" smtClean="0"/>
              <a:t>typical</a:t>
            </a:r>
            <a:r>
              <a:rPr lang="en-US" dirty="0" smtClean="0"/>
              <a:t> physics student approach the </a:t>
            </a:r>
            <a:r>
              <a:rPr lang="en-US" u="sng" dirty="0" smtClean="0"/>
              <a:t>standard</a:t>
            </a:r>
            <a:r>
              <a:rPr lang="en-US" dirty="0" smtClean="0"/>
              <a:t> course?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Attend the lectures</a:t>
            </a:r>
          </a:p>
          <a:p>
            <a:r>
              <a:rPr lang="en-US" dirty="0" smtClean="0"/>
              <a:t>Do the homework</a:t>
            </a:r>
          </a:p>
          <a:p>
            <a:pPr lvl="1"/>
            <a:r>
              <a:rPr lang="en-US" dirty="0" smtClean="0"/>
              <a:t>Google the first few words of the question.</a:t>
            </a:r>
          </a:p>
          <a:p>
            <a:pPr lvl="1"/>
            <a:r>
              <a:rPr lang="en-US" dirty="0" smtClean="0"/>
              <a:t>If that fails, look at examples or maybe even read the material that you need to answer the question.</a:t>
            </a:r>
          </a:p>
          <a:p>
            <a:pPr lvl="1"/>
            <a:r>
              <a:rPr lang="en-US" dirty="0" smtClean="0"/>
              <a:t>Do all of this the night that it is due.</a:t>
            </a:r>
          </a:p>
          <a:p>
            <a:r>
              <a:rPr lang="en-US" dirty="0" smtClean="0"/>
              <a:t>Oh, Oh … a QUIZ!</a:t>
            </a:r>
          </a:p>
          <a:p>
            <a:pPr lvl="1"/>
            <a:r>
              <a:rPr lang="en-US" b="1" dirty="0" smtClean="0">
                <a:solidFill>
                  <a:srgbClr val="0070C0"/>
                </a:solidFill>
              </a:rPr>
              <a:t>Read the chapter </a:t>
            </a:r>
            <a:r>
              <a:rPr lang="en-US" dirty="0" smtClean="0"/>
              <a:t>or whatever part of the chapter that you think will be covered by the quiz.</a:t>
            </a:r>
          </a:p>
          <a:p>
            <a:pPr lvl="1"/>
            <a:r>
              <a:rPr lang="en-US" dirty="0" smtClean="0"/>
              <a:t>Review the homework material and any notes you may have taken</a:t>
            </a:r>
          </a:p>
          <a:p>
            <a:pPr lvl="1"/>
            <a:r>
              <a:rPr lang="en-US" dirty="0" smtClean="0"/>
              <a:t>Take the quiz.</a:t>
            </a:r>
          </a:p>
          <a:p>
            <a:r>
              <a:rPr lang="en-US" dirty="0" err="1" smtClean="0"/>
              <a:t>Eee</a:t>
            </a:r>
            <a:r>
              <a:rPr lang="en-US" dirty="0" smtClean="0"/>
              <a:t> Gads …A TEST!!</a:t>
            </a:r>
          </a:p>
          <a:p>
            <a:pPr lvl="1"/>
            <a:r>
              <a:rPr lang="en-US" dirty="0" smtClean="0"/>
              <a:t>Same thing but with more intensity.  </a:t>
            </a:r>
            <a:r>
              <a:rPr lang="en-US" b="1" dirty="0" smtClean="0">
                <a:solidFill>
                  <a:srgbClr val="0070C0"/>
                </a:solidFill>
              </a:rPr>
              <a:t>Reading the te</a:t>
            </a:r>
            <a:r>
              <a:rPr lang="en-US" dirty="0" smtClean="0">
                <a:solidFill>
                  <a:srgbClr val="0070C0"/>
                </a:solidFill>
              </a:rPr>
              <a:t>xtbook </a:t>
            </a:r>
            <a:r>
              <a:rPr lang="en-US" dirty="0" smtClean="0"/>
              <a:t>is more intense.</a:t>
            </a:r>
          </a:p>
          <a:p>
            <a:pPr lvl="1"/>
            <a:endParaRPr lang="en-US" dirty="0"/>
          </a:p>
        </p:txBody>
      </p:sp>
      <p:sp>
        <p:nvSpPr>
          <p:cNvPr id="4" name="TextBox 3"/>
          <p:cNvSpPr txBox="1"/>
          <p:nvPr/>
        </p:nvSpPr>
        <p:spPr>
          <a:xfrm>
            <a:off x="3810000" y="6096000"/>
            <a:ext cx="4874283" cy="369332"/>
          </a:xfrm>
          <a:prstGeom prst="rect">
            <a:avLst/>
          </a:prstGeom>
          <a:noFill/>
        </p:spPr>
        <p:txBody>
          <a:bodyPr wrap="none" rtlCol="0">
            <a:spAutoFit/>
          </a:bodyPr>
          <a:lstStyle/>
          <a:p>
            <a:r>
              <a:rPr lang="en-US" b="1" dirty="0" smtClean="0">
                <a:solidFill>
                  <a:srgbClr val="0070C0"/>
                </a:solidFill>
                <a:sym typeface="Wingdings"/>
              </a:rPr>
              <a:t>  This is where </a:t>
            </a:r>
            <a:r>
              <a:rPr lang="en-US" b="1" i="1" dirty="0" smtClean="0">
                <a:solidFill>
                  <a:srgbClr val="0070C0"/>
                </a:solidFill>
                <a:sym typeface="Wingdings"/>
              </a:rPr>
              <a:t>limited</a:t>
            </a:r>
            <a:r>
              <a:rPr lang="en-US" b="1" dirty="0" smtClean="0">
                <a:solidFill>
                  <a:srgbClr val="0070C0"/>
                </a:solidFill>
                <a:sym typeface="Wingdings"/>
              </a:rPr>
              <a:t> learning takes place.</a:t>
            </a:r>
            <a:endParaRPr lang="en-US" b="1" dirty="0">
              <a:solidFill>
                <a:srgbClr val="0070C0"/>
              </a:solidFill>
            </a:endParaRPr>
          </a:p>
        </p:txBody>
      </p:sp>
    </p:spTree>
  </p:cSld>
  <p:clrMapOvr>
    <a:masterClrMapping/>
  </p:clrMapOvr>
  <p:transition spd="med">
    <p:dissolv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down)">
                                      <p:cBhvr>
                                        <p:cTn id="84" dur="580">
                                          <p:stCondLst>
                                            <p:cond delay="0"/>
                                          </p:stCondLst>
                                        </p:cTn>
                                        <p:tgtEl>
                                          <p:spTgt spid="4"/>
                                        </p:tgtEl>
                                      </p:cBhvr>
                                    </p:animEffect>
                                    <p:anim calcmode="lin" valueType="num">
                                      <p:cBhvr>
                                        <p:cTn id="8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0" dur="26">
                                          <p:stCondLst>
                                            <p:cond delay="650"/>
                                          </p:stCondLst>
                                        </p:cTn>
                                        <p:tgtEl>
                                          <p:spTgt spid="4"/>
                                        </p:tgtEl>
                                      </p:cBhvr>
                                      <p:to x="100000" y="60000"/>
                                    </p:animScale>
                                    <p:animScale>
                                      <p:cBhvr>
                                        <p:cTn id="91" dur="166" decel="50000">
                                          <p:stCondLst>
                                            <p:cond delay="676"/>
                                          </p:stCondLst>
                                        </p:cTn>
                                        <p:tgtEl>
                                          <p:spTgt spid="4"/>
                                        </p:tgtEl>
                                      </p:cBhvr>
                                      <p:to x="100000" y="100000"/>
                                    </p:animScale>
                                    <p:animScale>
                                      <p:cBhvr>
                                        <p:cTn id="92" dur="26">
                                          <p:stCondLst>
                                            <p:cond delay="1312"/>
                                          </p:stCondLst>
                                        </p:cTn>
                                        <p:tgtEl>
                                          <p:spTgt spid="4"/>
                                        </p:tgtEl>
                                      </p:cBhvr>
                                      <p:to x="100000" y="80000"/>
                                    </p:animScale>
                                    <p:animScale>
                                      <p:cBhvr>
                                        <p:cTn id="93" dur="166" decel="50000">
                                          <p:stCondLst>
                                            <p:cond delay="1338"/>
                                          </p:stCondLst>
                                        </p:cTn>
                                        <p:tgtEl>
                                          <p:spTgt spid="4"/>
                                        </p:tgtEl>
                                      </p:cBhvr>
                                      <p:to x="100000" y="100000"/>
                                    </p:animScale>
                                    <p:animScale>
                                      <p:cBhvr>
                                        <p:cTn id="94" dur="26">
                                          <p:stCondLst>
                                            <p:cond delay="1642"/>
                                          </p:stCondLst>
                                        </p:cTn>
                                        <p:tgtEl>
                                          <p:spTgt spid="4"/>
                                        </p:tgtEl>
                                      </p:cBhvr>
                                      <p:to x="100000" y="90000"/>
                                    </p:animScale>
                                    <p:animScale>
                                      <p:cBhvr>
                                        <p:cTn id="95" dur="166" decel="50000">
                                          <p:stCondLst>
                                            <p:cond delay="1668"/>
                                          </p:stCondLst>
                                        </p:cTn>
                                        <p:tgtEl>
                                          <p:spTgt spid="4"/>
                                        </p:tgtEl>
                                      </p:cBhvr>
                                      <p:to x="100000" y="100000"/>
                                    </p:animScale>
                                    <p:animScale>
                                      <p:cBhvr>
                                        <p:cTn id="96" dur="26">
                                          <p:stCondLst>
                                            <p:cond delay="1808"/>
                                          </p:stCondLst>
                                        </p:cTn>
                                        <p:tgtEl>
                                          <p:spTgt spid="4"/>
                                        </p:tgtEl>
                                      </p:cBhvr>
                                      <p:to x="100000" y="95000"/>
                                    </p:animScale>
                                    <p:animScale>
                                      <p:cBhvr>
                                        <p:cTn id="97" dur="166" decel="50000">
                                          <p:stCondLst>
                                            <p:cond delay="1834"/>
                                          </p:stCondLst>
                                        </p:cTn>
                                        <p:tgtEl>
                                          <p:spTgt spid="4"/>
                                        </p:tgtEl>
                                      </p:cBhvr>
                                      <p:to x="100000" y="100000"/>
                                    </p:animScale>
                                  </p:childTnLst>
                                  <p:subTnLst>
                                    <p:audio>
                                      <p:cMediaNode vol="100000">
                                        <p:cTn display="0" masterRel="sameClick">
                                          <p:stCondLst>
                                            <p:cond evt="begin" delay="0">
                                              <p:tn val="82"/>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SCALE-UP is a Different Approach!</a:t>
            </a:r>
            <a:endParaRPr lang="en-US" dirty="0"/>
          </a:p>
        </p:txBody>
      </p:sp>
      <p:sp>
        <p:nvSpPr>
          <p:cNvPr id="3" name="Content Placeholder 2"/>
          <p:cNvSpPr>
            <a:spLocks noGrp="1"/>
          </p:cNvSpPr>
          <p:nvPr>
            <p:ph sz="quarter" idx="1"/>
          </p:nvPr>
        </p:nvSpPr>
        <p:spPr>
          <a:xfrm>
            <a:off x="914400" y="1371600"/>
            <a:ext cx="7772400" cy="4572000"/>
          </a:xfrm>
        </p:spPr>
        <p:txBody>
          <a:bodyPr>
            <a:noAutofit/>
          </a:bodyPr>
          <a:lstStyle/>
          <a:p>
            <a:r>
              <a:rPr lang="en-US" sz="1800" dirty="0" smtClean="0"/>
              <a:t>Reading Assignment </a:t>
            </a:r>
            <a:r>
              <a:rPr lang="en-US" sz="1800" u="sng" dirty="0" smtClean="0"/>
              <a:t>Before</a:t>
            </a:r>
            <a:r>
              <a:rPr lang="en-US" sz="1800" dirty="0" smtClean="0"/>
              <a:t> Class Session.</a:t>
            </a:r>
          </a:p>
          <a:p>
            <a:pPr lvl="1"/>
            <a:r>
              <a:rPr lang="en-US" sz="1600" dirty="0" smtClean="0"/>
              <a:t>Usually short. Sometimes WebAssign</a:t>
            </a:r>
          </a:p>
          <a:p>
            <a:r>
              <a:rPr lang="en-US" sz="1800" dirty="0" smtClean="0"/>
              <a:t>Brief Clicker Quiz on Pre-reading assignment</a:t>
            </a:r>
          </a:p>
          <a:p>
            <a:pPr lvl="1"/>
            <a:r>
              <a:rPr lang="en-US" sz="1600" dirty="0" smtClean="0"/>
              <a:t>Usually easy but sometimes challenging.</a:t>
            </a:r>
          </a:p>
          <a:p>
            <a:pPr lvl="1"/>
            <a:r>
              <a:rPr lang="en-US" sz="1600" dirty="0" smtClean="0"/>
              <a:t>Sometimes by Group</a:t>
            </a:r>
          </a:p>
          <a:p>
            <a:r>
              <a:rPr lang="en-US" sz="1800" dirty="0" smtClean="0"/>
              <a:t>CLASS SESSION</a:t>
            </a:r>
          </a:p>
          <a:p>
            <a:pPr lvl="1"/>
            <a:r>
              <a:rPr lang="en-US" sz="1600" dirty="0" smtClean="0"/>
              <a:t>Brief discussion of the topic or review of where we are.</a:t>
            </a:r>
          </a:p>
          <a:p>
            <a:pPr lvl="1"/>
            <a:r>
              <a:rPr lang="en-US" sz="1600" dirty="0" smtClean="0"/>
              <a:t>Activities focusing on group learning (Teams will be ASSIGNED and changed after each exam).</a:t>
            </a:r>
          </a:p>
          <a:p>
            <a:pPr lvl="2"/>
            <a:r>
              <a:rPr lang="en-US" sz="1400" dirty="0" smtClean="0"/>
              <a:t>Problems to solve &amp; Some will present solutions to the class. Sometimes, opposing approaches will be discussed and/or argued</a:t>
            </a:r>
          </a:p>
          <a:p>
            <a:pPr lvl="2"/>
            <a:r>
              <a:rPr lang="en-US" sz="1400" dirty="0" smtClean="0"/>
              <a:t>Experiments</a:t>
            </a:r>
          </a:p>
          <a:p>
            <a:pPr lvl="2"/>
            <a:r>
              <a:rPr lang="en-US" sz="1400" dirty="0" smtClean="0"/>
              <a:t>Challenges	</a:t>
            </a:r>
          </a:p>
          <a:p>
            <a:pPr lvl="2"/>
            <a:r>
              <a:rPr lang="en-US" sz="1400" dirty="0" smtClean="0"/>
              <a:t>Recitation Problem solving and Q/A sessions (Usually on Friday)</a:t>
            </a:r>
          </a:p>
          <a:p>
            <a:r>
              <a:rPr lang="en-US" sz="1800" dirty="0" smtClean="0"/>
              <a:t>AFTER CLASS</a:t>
            </a:r>
          </a:p>
          <a:p>
            <a:pPr lvl="1"/>
            <a:r>
              <a:rPr lang="en-US" sz="1600" dirty="0" smtClean="0"/>
              <a:t>WebAssign Homework</a:t>
            </a:r>
          </a:p>
          <a:p>
            <a:pPr lvl="1"/>
            <a:r>
              <a:rPr lang="en-US" sz="1600" dirty="0" smtClean="0"/>
              <a:t>Office Hours</a:t>
            </a:r>
            <a:endParaRPr lang="en-US" sz="1600" dirty="0"/>
          </a:p>
        </p:txBody>
      </p:sp>
      <p:sp>
        <p:nvSpPr>
          <p:cNvPr id="4" name="TextBox 3"/>
          <p:cNvSpPr txBox="1"/>
          <p:nvPr/>
        </p:nvSpPr>
        <p:spPr>
          <a:xfrm>
            <a:off x="990600" y="6019800"/>
            <a:ext cx="7356053" cy="646331"/>
          </a:xfrm>
          <a:prstGeom prst="rect">
            <a:avLst/>
          </a:prstGeom>
          <a:noFill/>
        </p:spPr>
        <p:txBody>
          <a:bodyPr wrap="none" rtlCol="0">
            <a:spAutoFit/>
          </a:bodyPr>
          <a:lstStyle/>
          <a:p>
            <a:r>
              <a:rPr lang="en-US" b="1" dirty="0" smtClean="0">
                <a:solidFill>
                  <a:srgbClr val="C00000"/>
                </a:solidFill>
                <a:latin typeface="Arial Black" pitchFamily="34" charset="0"/>
              </a:rPr>
              <a:t>NOTE:  This approach keeps the pressure on you to keep</a:t>
            </a:r>
          </a:p>
          <a:p>
            <a:pPr algn="ctr"/>
            <a:r>
              <a:rPr lang="en-US" b="1" dirty="0" smtClean="0">
                <a:solidFill>
                  <a:srgbClr val="C00000"/>
                </a:solidFill>
                <a:latin typeface="Arial Black" pitchFamily="34" charset="0"/>
              </a:rPr>
              <a:t> up with the class.</a:t>
            </a:r>
            <a:endParaRPr lang="en-US" b="1" dirty="0">
              <a:solidFill>
                <a:srgbClr val="C00000"/>
              </a:solidFill>
              <a:latin typeface="Arial Black" pitchFamily="34" charset="0"/>
            </a:endParaRPr>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wipe(down)">
                                      <p:cBhvr>
                                        <p:cTn id="73" dur="580">
                                          <p:stCondLst>
                                            <p:cond delay="0"/>
                                          </p:stCondLst>
                                        </p:cTn>
                                        <p:tgtEl>
                                          <p:spTgt spid="3">
                                            <p:txEl>
                                              <p:pRg st="4" end="4"/>
                                            </p:txEl>
                                          </p:spTgt>
                                        </p:tgtEl>
                                      </p:cBhvr>
                                    </p:animEffect>
                                    <p:anim calcmode="lin" valueType="num">
                                      <p:cBhvr>
                                        <p:cTn id="7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4" end="4"/>
                                            </p:txEl>
                                          </p:spTgt>
                                        </p:tgtEl>
                                      </p:cBhvr>
                                      <p:to x="100000" y="60000"/>
                                    </p:animScale>
                                    <p:animScale>
                                      <p:cBhvr>
                                        <p:cTn id="80" dur="166" decel="50000">
                                          <p:stCondLst>
                                            <p:cond delay="676"/>
                                          </p:stCondLst>
                                        </p:cTn>
                                        <p:tgtEl>
                                          <p:spTgt spid="3">
                                            <p:txEl>
                                              <p:pRg st="4" end="4"/>
                                            </p:txEl>
                                          </p:spTgt>
                                        </p:tgtEl>
                                      </p:cBhvr>
                                      <p:to x="100000" y="100000"/>
                                    </p:animScale>
                                    <p:animScale>
                                      <p:cBhvr>
                                        <p:cTn id="81" dur="26">
                                          <p:stCondLst>
                                            <p:cond delay="1312"/>
                                          </p:stCondLst>
                                        </p:cTn>
                                        <p:tgtEl>
                                          <p:spTgt spid="3">
                                            <p:txEl>
                                              <p:pRg st="4" end="4"/>
                                            </p:txEl>
                                          </p:spTgt>
                                        </p:tgtEl>
                                      </p:cBhvr>
                                      <p:to x="100000" y="80000"/>
                                    </p:animScale>
                                    <p:animScale>
                                      <p:cBhvr>
                                        <p:cTn id="82" dur="166" decel="50000">
                                          <p:stCondLst>
                                            <p:cond delay="1338"/>
                                          </p:stCondLst>
                                        </p:cTn>
                                        <p:tgtEl>
                                          <p:spTgt spid="3">
                                            <p:txEl>
                                              <p:pRg st="4" end="4"/>
                                            </p:txEl>
                                          </p:spTgt>
                                        </p:tgtEl>
                                      </p:cBhvr>
                                      <p:to x="100000" y="100000"/>
                                    </p:animScale>
                                    <p:animScale>
                                      <p:cBhvr>
                                        <p:cTn id="83" dur="26">
                                          <p:stCondLst>
                                            <p:cond delay="1642"/>
                                          </p:stCondLst>
                                        </p:cTn>
                                        <p:tgtEl>
                                          <p:spTgt spid="3">
                                            <p:txEl>
                                              <p:pRg st="4" end="4"/>
                                            </p:txEl>
                                          </p:spTgt>
                                        </p:tgtEl>
                                      </p:cBhvr>
                                      <p:to x="100000" y="90000"/>
                                    </p:animScale>
                                    <p:animScale>
                                      <p:cBhvr>
                                        <p:cTn id="84" dur="166" decel="50000">
                                          <p:stCondLst>
                                            <p:cond delay="1668"/>
                                          </p:stCondLst>
                                        </p:cTn>
                                        <p:tgtEl>
                                          <p:spTgt spid="3">
                                            <p:txEl>
                                              <p:pRg st="4" end="4"/>
                                            </p:txEl>
                                          </p:spTgt>
                                        </p:tgtEl>
                                      </p:cBhvr>
                                      <p:to x="100000" y="100000"/>
                                    </p:animScale>
                                    <p:animScale>
                                      <p:cBhvr>
                                        <p:cTn id="85" dur="26">
                                          <p:stCondLst>
                                            <p:cond delay="1808"/>
                                          </p:stCondLst>
                                        </p:cTn>
                                        <p:tgtEl>
                                          <p:spTgt spid="3">
                                            <p:txEl>
                                              <p:pRg st="4" end="4"/>
                                            </p:txEl>
                                          </p:spTgt>
                                        </p:tgtEl>
                                      </p:cBhvr>
                                      <p:to x="100000" y="95000"/>
                                    </p:animScale>
                                    <p:animScale>
                                      <p:cBhvr>
                                        <p:cTn id="86" dur="166" decel="50000">
                                          <p:stCondLst>
                                            <p:cond delay="1834"/>
                                          </p:stCondLst>
                                        </p:cTn>
                                        <p:tgtEl>
                                          <p:spTgt spid="3">
                                            <p:txEl>
                                              <p:pRg st="4" end="4"/>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wipe(down)">
                                      <p:cBhvr>
                                        <p:cTn id="91" dur="580">
                                          <p:stCondLst>
                                            <p:cond delay="0"/>
                                          </p:stCondLst>
                                        </p:cTn>
                                        <p:tgtEl>
                                          <p:spTgt spid="3">
                                            <p:txEl>
                                              <p:pRg st="5" end="5"/>
                                            </p:txEl>
                                          </p:spTgt>
                                        </p:tgtEl>
                                      </p:cBhvr>
                                    </p:animEffect>
                                    <p:anim calcmode="lin" valueType="num">
                                      <p:cBhvr>
                                        <p:cTn id="9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5" end="5"/>
                                            </p:txEl>
                                          </p:spTgt>
                                        </p:tgtEl>
                                      </p:cBhvr>
                                      <p:to x="100000" y="60000"/>
                                    </p:animScale>
                                    <p:animScale>
                                      <p:cBhvr>
                                        <p:cTn id="98" dur="166" decel="50000">
                                          <p:stCondLst>
                                            <p:cond delay="676"/>
                                          </p:stCondLst>
                                        </p:cTn>
                                        <p:tgtEl>
                                          <p:spTgt spid="3">
                                            <p:txEl>
                                              <p:pRg st="5" end="5"/>
                                            </p:txEl>
                                          </p:spTgt>
                                        </p:tgtEl>
                                      </p:cBhvr>
                                      <p:to x="100000" y="100000"/>
                                    </p:animScale>
                                    <p:animScale>
                                      <p:cBhvr>
                                        <p:cTn id="99" dur="26">
                                          <p:stCondLst>
                                            <p:cond delay="1312"/>
                                          </p:stCondLst>
                                        </p:cTn>
                                        <p:tgtEl>
                                          <p:spTgt spid="3">
                                            <p:txEl>
                                              <p:pRg st="5" end="5"/>
                                            </p:txEl>
                                          </p:spTgt>
                                        </p:tgtEl>
                                      </p:cBhvr>
                                      <p:to x="100000" y="80000"/>
                                    </p:animScale>
                                    <p:animScale>
                                      <p:cBhvr>
                                        <p:cTn id="100" dur="166" decel="50000">
                                          <p:stCondLst>
                                            <p:cond delay="1338"/>
                                          </p:stCondLst>
                                        </p:cTn>
                                        <p:tgtEl>
                                          <p:spTgt spid="3">
                                            <p:txEl>
                                              <p:pRg st="5" end="5"/>
                                            </p:txEl>
                                          </p:spTgt>
                                        </p:tgtEl>
                                      </p:cBhvr>
                                      <p:to x="100000" y="100000"/>
                                    </p:animScale>
                                    <p:animScale>
                                      <p:cBhvr>
                                        <p:cTn id="101" dur="26">
                                          <p:stCondLst>
                                            <p:cond delay="1642"/>
                                          </p:stCondLst>
                                        </p:cTn>
                                        <p:tgtEl>
                                          <p:spTgt spid="3">
                                            <p:txEl>
                                              <p:pRg st="5" end="5"/>
                                            </p:txEl>
                                          </p:spTgt>
                                        </p:tgtEl>
                                      </p:cBhvr>
                                      <p:to x="100000" y="90000"/>
                                    </p:animScale>
                                    <p:animScale>
                                      <p:cBhvr>
                                        <p:cTn id="102" dur="166" decel="50000">
                                          <p:stCondLst>
                                            <p:cond delay="1668"/>
                                          </p:stCondLst>
                                        </p:cTn>
                                        <p:tgtEl>
                                          <p:spTgt spid="3">
                                            <p:txEl>
                                              <p:pRg st="5" end="5"/>
                                            </p:txEl>
                                          </p:spTgt>
                                        </p:tgtEl>
                                      </p:cBhvr>
                                      <p:to x="100000" y="100000"/>
                                    </p:animScale>
                                    <p:animScale>
                                      <p:cBhvr>
                                        <p:cTn id="103" dur="26">
                                          <p:stCondLst>
                                            <p:cond delay="1808"/>
                                          </p:stCondLst>
                                        </p:cTn>
                                        <p:tgtEl>
                                          <p:spTgt spid="3">
                                            <p:txEl>
                                              <p:pRg st="5" end="5"/>
                                            </p:txEl>
                                          </p:spTgt>
                                        </p:tgtEl>
                                      </p:cBhvr>
                                      <p:to x="100000" y="95000"/>
                                    </p:animScale>
                                    <p:animScale>
                                      <p:cBhvr>
                                        <p:cTn id="104" dur="166" decel="50000">
                                          <p:stCondLst>
                                            <p:cond delay="1834"/>
                                          </p:stCondLst>
                                        </p:cTn>
                                        <p:tgtEl>
                                          <p:spTgt spid="3">
                                            <p:txEl>
                                              <p:pRg st="5" end="5"/>
                                            </p:txEl>
                                          </p:spTgt>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3">
                                            <p:txEl>
                                              <p:pRg st="6" end="6"/>
                                            </p:txEl>
                                          </p:spTgt>
                                        </p:tgtEl>
                                        <p:attrNameLst>
                                          <p:attrName>style.visibility</p:attrName>
                                        </p:attrNameLst>
                                      </p:cBhvr>
                                      <p:to>
                                        <p:strVal val="visible"/>
                                      </p:to>
                                    </p:set>
                                    <p:animEffect transition="in" filter="wipe(down)">
                                      <p:cBhvr>
                                        <p:cTn id="107" dur="580">
                                          <p:stCondLst>
                                            <p:cond delay="0"/>
                                          </p:stCondLst>
                                        </p:cTn>
                                        <p:tgtEl>
                                          <p:spTgt spid="3">
                                            <p:txEl>
                                              <p:pRg st="6" end="6"/>
                                            </p:txEl>
                                          </p:spTgt>
                                        </p:tgtEl>
                                      </p:cBhvr>
                                    </p:animEffect>
                                    <p:anim calcmode="lin" valueType="num">
                                      <p:cBhvr>
                                        <p:cTn id="10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3">
                                            <p:txEl>
                                              <p:pRg st="6" end="6"/>
                                            </p:txEl>
                                          </p:spTgt>
                                        </p:tgtEl>
                                      </p:cBhvr>
                                      <p:to x="100000" y="60000"/>
                                    </p:animScale>
                                    <p:animScale>
                                      <p:cBhvr>
                                        <p:cTn id="114" dur="166" decel="50000">
                                          <p:stCondLst>
                                            <p:cond delay="676"/>
                                          </p:stCondLst>
                                        </p:cTn>
                                        <p:tgtEl>
                                          <p:spTgt spid="3">
                                            <p:txEl>
                                              <p:pRg st="6" end="6"/>
                                            </p:txEl>
                                          </p:spTgt>
                                        </p:tgtEl>
                                      </p:cBhvr>
                                      <p:to x="100000" y="100000"/>
                                    </p:animScale>
                                    <p:animScale>
                                      <p:cBhvr>
                                        <p:cTn id="115" dur="26">
                                          <p:stCondLst>
                                            <p:cond delay="1312"/>
                                          </p:stCondLst>
                                        </p:cTn>
                                        <p:tgtEl>
                                          <p:spTgt spid="3">
                                            <p:txEl>
                                              <p:pRg st="6" end="6"/>
                                            </p:txEl>
                                          </p:spTgt>
                                        </p:tgtEl>
                                      </p:cBhvr>
                                      <p:to x="100000" y="80000"/>
                                    </p:animScale>
                                    <p:animScale>
                                      <p:cBhvr>
                                        <p:cTn id="116" dur="166" decel="50000">
                                          <p:stCondLst>
                                            <p:cond delay="1338"/>
                                          </p:stCondLst>
                                        </p:cTn>
                                        <p:tgtEl>
                                          <p:spTgt spid="3">
                                            <p:txEl>
                                              <p:pRg st="6" end="6"/>
                                            </p:txEl>
                                          </p:spTgt>
                                        </p:tgtEl>
                                      </p:cBhvr>
                                      <p:to x="100000" y="100000"/>
                                    </p:animScale>
                                    <p:animScale>
                                      <p:cBhvr>
                                        <p:cTn id="117" dur="26">
                                          <p:stCondLst>
                                            <p:cond delay="1642"/>
                                          </p:stCondLst>
                                        </p:cTn>
                                        <p:tgtEl>
                                          <p:spTgt spid="3">
                                            <p:txEl>
                                              <p:pRg st="6" end="6"/>
                                            </p:txEl>
                                          </p:spTgt>
                                        </p:tgtEl>
                                      </p:cBhvr>
                                      <p:to x="100000" y="90000"/>
                                    </p:animScale>
                                    <p:animScale>
                                      <p:cBhvr>
                                        <p:cTn id="118" dur="166" decel="50000">
                                          <p:stCondLst>
                                            <p:cond delay="1668"/>
                                          </p:stCondLst>
                                        </p:cTn>
                                        <p:tgtEl>
                                          <p:spTgt spid="3">
                                            <p:txEl>
                                              <p:pRg st="6" end="6"/>
                                            </p:txEl>
                                          </p:spTgt>
                                        </p:tgtEl>
                                      </p:cBhvr>
                                      <p:to x="100000" y="100000"/>
                                    </p:animScale>
                                    <p:animScale>
                                      <p:cBhvr>
                                        <p:cTn id="119" dur="26">
                                          <p:stCondLst>
                                            <p:cond delay="1808"/>
                                          </p:stCondLst>
                                        </p:cTn>
                                        <p:tgtEl>
                                          <p:spTgt spid="3">
                                            <p:txEl>
                                              <p:pRg st="6" end="6"/>
                                            </p:txEl>
                                          </p:spTgt>
                                        </p:tgtEl>
                                      </p:cBhvr>
                                      <p:to x="100000" y="95000"/>
                                    </p:animScale>
                                    <p:animScale>
                                      <p:cBhvr>
                                        <p:cTn id="120" dur="166" decel="50000">
                                          <p:stCondLst>
                                            <p:cond delay="1834"/>
                                          </p:stCondLst>
                                        </p:cTn>
                                        <p:tgtEl>
                                          <p:spTgt spid="3">
                                            <p:txEl>
                                              <p:pRg st="6" end="6"/>
                                            </p:txEl>
                                          </p:spTgt>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3">
                                            <p:txEl>
                                              <p:pRg st="7" end="7"/>
                                            </p:txEl>
                                          </p:spTgt>
                                        </p:tgtEl>
                                        <p:attrNameLst>
                                          <p:attrName>style.visibility</p:attrName>
                                        </p:attrNameLst>
                                      </p:cBhvr>
                                      <p:to>
                                        <p:strVal val="visible"/>
                                      </p:to>
                                    </p:set>
                                    <p:animEffect transition="in" filter="wipe(down)">
                                      <p:cBhvr>
                                        <p:cTn id="123" dur="580">
                                          <p:stCondLst>
                                            <p:cond delay="0"/>
                                          </p:stCondLst>
                                        </p:cTn>
                                        <p:tgtEl>
                                          <p:spTgt spid="3">
                                            <p:txEl>
                                              <p:pRg st="7" end="7"/>
                                            </p:txEl>
                                          </p:spTgt>
                                        </p:tgtEl>
                                      </p:cBhvr>
                                    </p:animEffect>
                                    <p:anim calcmode="lin" valueType="num">
                                      <p:cBhvr>
                                        <p:cTn id="12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7" end="7"/>
                                            </p:txEl>
                                          </p:spTgt>
                                        </p:tgtEl>
                                      </p:cBhvr>
                                      <p:to x="100000" y="60000"/>
                                    </p:animScale>
                                    <p:animScale>
                                      <p:cBhvr>
                                        <p:cTn id="130" dur="166" decel="50000">
                                          <p:stCondLst>
                                            <p:cond delay="676"/>
                                          </p:stCondLst>
                                        </p:cTn>
                                        <p:tgtEl>
                                          <p:spTgt spid="3">
                                            <p:txEl>
                                              <p:pRg st="7" end="7"/>
                                            </p:txEl>
                                          </p:spTgt>
                                        </p:tgtEl>
                                      </p:cBhvr>
                                      <p:to x="100000" y="100000"/>
                                    </p:animScale>
                                    <p:animScale>
                                      <p:cBhvr>
                                        <p:cTn id="131" dur="26">
                                          <p:stCondLst>
                                            <p:cond delay="1312"/>
                                          </p:stCondLst>
                                        </p:cTn>
                                        <p:tgtEl>
                                          <p:spTgt spid="3">
                                            <p:txEl>
                                              <p:pRg st="7" end="7"/>
                                            </p:txEl>
                                          </p:spTgt>
                                        </p:tgtEl>
                                      </p:cBhvr>
                                      <p:to x="100000" y="80000"/>
                                    </p:animScale>
                                    <p:animScale>
                                      <p:cBhvr>
                                        <p:cTn id="132" dur="166" decel="50000">
                                          <p:stCondLst>
                                            <p:cond delay="1338"/>
                                          </p:stCondLst>
                                        </p:cTn>
                                        <p:tgtEl>
                                          <p:spTgt spid="3">
                                            <p:txEl>
                                              <p:pRg st="7" end="7"/>
                                            </p:txEl>
                                          </p:spTgt>
                                        </p:tgtEl>
                                      </p:cBhvr>
                                      <p:to x="100000" y="100000"/>
                                    </p:animScale>
                                    <p:animScale>
                                      <p:cBhvr>
                                        <p:cTn id="133" dur="26">
                                          <p:stCondLst>
                                            <p:cond delay="1642"/>
                                          </p:stCondLst>
                                        </p:cTn>
                                        <p:tgtEl>
                                          <p:spTgt spid="3">
                                            <p:txEl>
                                              <p:pRg st="7" end="7"/>
                                            </p:txEl>
                                          </p:spTgt>
                                        </p:tgtEl>
                                      </p:cBhvr>
                                      <p:to x="100000" y="90000"/>
                                    </p:animScale>
                                    <p:animScale>
                                      <p:cBhvr>
                                        <p:cTn id="134" dur="166" decel="50000">
                                          <p:stCondLst>
                                            <p:cond delay="1668"/>
                                          </p:stCondLst>
                                        </p:cTn>
                                        <p:tgtEl>
                                          <p:spTgt spid="3">
                                            <p:txEl>
                                              <p:pRg st="7" end="7"/>
                                            </p:txEl>
                                          </p:spTgt>
                                        </p:tgtEl>
                                      </p:cBhvr>
                                      <p:to x="100000" y="100000"/>
                                    </p:animScale>
                                    <p:animScale>
                                      <p:cBhvr>
                                        <p:cTn id="135" dur="26">
                                          <p:stCondLst>
                                            <p:cond delay="1808"/>
                                          </p:stCondLst>
                                        </p:cTn>
                                        <p:tgtEl>
                                          <p:spTgt spid="3">
                                            <p:txEl>
                                              <p:pRg st="7" end="7"/>
                                            </p:txEl>
                                          </p:spTgt>
                                        </p:tgtEl>
                                      </p:cBhvr>
                                      <p:to x="100000" y="95000"/>
                                    </p:animScale>
                                    <p:animScale>
                                      <p:cBhvr>
                                        <p:cTn id="136" dur="166" decel="50000">
                                          <p:stCondLst>
                                            <p:cond delay="1834"/>
                                          </p:stCondLst>
                                        </p:cTn>
                                        <p:tgtEl>
                                          <p:spTgt spid="3">
                                            <p:txEl>
                                              <p:pRg st="7" end="7"/>
                                            </p:txEl>
                                          </p:spTgt>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3">
                                            <p:txEl>
                                              <p:pRg st="8" end="8"/>
                                            </p:txEl>
                                          </p:spTgt>
                                        </p:tgtEl>
                                        <p:attrNameLst>
                                          <p:attrName>style.visibility</p:attrName>
                                        </p:attrNameLst>
                                      </p:cBhvr>
                                      <p:to>
                                        <p:strVal val="visible"/>
                                      </p:to>
                                    </p:set>
                                    <p:animEffect transition="in" filter="wipe(down)">
                                      <p:cBhvr>
                                        <p:cTn id="139" dur="580">
                                          <p:stCondLst>
                                            <p:cond delay="0"/>
                                          </p:stCondLst>
                                        </p:cTn>
                                        <p:tgtEl>
                                          <p:spTgt spid="3">
                                            <p:txEl>
                                              <p:pRg st="8" end="8"/>
                                            </p:txEl>
                                          </p:spTgt>
                                        </p:tgtEl>
                                      </p:cBhvr>
                                    </p:animEffect>
                                    <p:anim calcmode="lin" valueType="num">
                                      <p:cBhvr>
                                        <p:cTn id="14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3">
                                            <p:txEl>
                                              <p:pRg st="8" end="8"/>
                                            </p:txEl>
                                          </p:spTgt>
                                        </p:tgtEl>
                                      </p:cBhvr>
                                      <p:to x="100000" y="60000"/>
                                    </p:animScale>
                                    <p:animScale>
                                      <p:cBhvr>
                                        <p:cTn id="146" dur="166" decel="50000">
                                          <p:stCondLst>
                                            <p:cond delay="676"/>
                                          </p:stCondLst>
                                        </p:cTn>
                                        <p:tgtEl>
                                          <p:spTgt spid="3">
                                            <p:txEl>
                                              <p:pRg st="8" end="8"/>
                                            </p:txEl>
                                          </p:spTgt>
                                        </p:tgtEl>
                                      </p:cBhvr>
                                      <p:to x="100000" y="100000"/>
                                    </p:animScale>
                                    <p:animScale>
                                      <p:cBhvr>
                                        <p:cTn id="147" dur="26">
                                          <p:stCondLst>
                                            <p:cond delay="1312"/>
                                          </p:stCondLst>
                                        </p:cTn>
                                        <p:tgtEl>
                                          <p:spTgt spid="3">
                                            <p:txEl>
                                              <p:pRg st="8" end="8"/>
                                            </p:txEl>
                                          </p:spTgt>
                                        </p:tgtEl>
                                      </p:cBhvr>
                                      <p:to x="100000" y="80000"/>
                                    </p:animScale>
                                    <p:animScale>
                                      <p:cBhvr>
                                        <p:cTn id="148" dur="166" decel="50000">
                                          <p:stCondLst>
                                            <p:cond delay="1338"/>
                                          </p:stCondLst>
                                        </p:cTn>
                                        <p:tgtEl>
                                          <p:spTgt spid="3">
                                            <p:txEl>
                                              <p:pRg st="8" end="8"/>
                                            </p:txEl>
                                          </p:spTgt>
                                        </p:tgtEl>
                                      </p:cBhvr>
                                      <p:to x="100000" y="100000"/>
                                    </p:animScale>
                                    <p:animScale>
                                      <p:cBhvr>
                                        <p:cTn id="149" dur="26">
                                          <p:stCondLst>
                                            <p:cond delay="1642"/>
                                          </p:stCondLst>
                                        </p:cTn>
                                        <p:tgtEl>
                                          <p:spTgt spid="3">
                                            <p:txEl>
                                              <p:pRg st="8" end="8"/>
                                            </p:txEl>
                                          </p:spTgt>
                                        </p:tgtEl>
                                      </p:cBhvr>
                                      <p:to x="100000" y="90000"/>
                                    </p:animScale>
                                    <p:animScale>
                                      <p:cBhvr>
                                        <p:cTn id="150" dur="166" decel="50000">
                                          <p:stCondLst>
                                            <p:cond delay="1668"/>
                                          </p:stCondLst>
                                        </p:cTn>
                                        <p:tgtEl>
                                          <p:spTgt spid="3">
                                            <p:txEl>
                                              <p:pRg st="8" end="8"/>
                                            </p:txEl>
                                          </p:spTgt>
                                        </p:tgtEl>
                                      </p:cBhvr>
                                      <p:to x="100000" y="100000"/>
                                    </p:animScale>
                                    <p:animScale>
                                      <p:cBhvr>
                                        <p:cTn id="151" dur="26">
                                          <p:stCondLst>
                                            <p:cond delay="1808"/>
                                          </p:stCondLst>
                                        </p:cTn>
                                        <p:tgtEl>
                                          <p:spTgt spid="3">
                                            <p:txEl>
                                              <p:pRg st="8" end="8"/>
                                            </p:txEl>
                                          </p:spTgt>
                                        </p:tgtEl>
                                      </p:cBhvr>
                                      <p:to x="100000" y="95000"/>
                                    </p:animScale>
                                    <p:animScale>
                                      <p:cBhvr>
                                        <p:cTn id="152" dur="166" decel="50000">
                                          <p:stCondLst>
                                            <p:cond delay="1834"/>
                                          </p:stCondLst>
                                        </p:cTn>
                                        <p:tgtEl>
                                          <p:spTgt spid="3">
                                            <p:txEl>
                                              <p:pRg st="8" end="8"/>
                                            </p:txEl>
                                          </p:spTgt>
                                        </p:tgtEl>
                                      </p:cBhvr>
                                      <p:to x="100000" y="100000"/>
                                    </p:animScale>
                                  </p:childTnLst>
                                </p:cTn>
                              </p:par>
                              <p:par>
                                <p:cTn id="153" presetID="26" presetClass="entr" presetSubtype="0" fill="hold" grpId="0" nodeType="withEffect">
                                  <p:stCondLst>
                                    <p:cond delay="0"/>
                                  </p:stCondLst>
                                  <p:childTnLst>
                                    <p:set>
                                      <p:cBhvr>
                                        <p:cTn id="154" dur="1" fill="hold">
                                          <p:stCondLst>
                                            <p:cond delay="0"/>
                                          </p:stCondLst>
                                        </p:cTn>
                                        <p:tgtEl>
                                          <p:spTgt spid="3">
                                            <p:txEl>
                                              <p:pRg st="9" end="9"/>
                                            </p:txEl>
                                          </p:spTgt>
                                        </p:tgtEl>
                                        <p:attrNameLst>
                                          <p:attrName>style.visibility</p:attrName>
                                        </p:attrNameLst>
                                      </p:cBhvr>
                                      <p:to>
                                        <p:strVal val="visible"/>
                                      </p:to>
                                    </p:set>
                                    <p:animEffect transition="in" filter="wipe(down)">
                                      <p:cBhvr>
                                        <p:cTn id="155" dur="580">
                                          <p:stCondLst>
                                            <p:cond delay="0"/>
                                          </p:stCondLst>
                                        </p:cTn>
                                        <p:tgtEl>
                                          <p:spTgt spid="3">
                                            <p:txEl>
                                              <p:pRg st="9" end="9"/>
                                            </p:txEl>
                                          </p:spTgt>
                                        </p:tgtEl>
                                      </p:cBhvr>
                                    </p:animEffect>
                                    <p:anim calcmode="lin" valueType="num">
                                      <p:cBhvr>
                                        <p:cTn id="15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3">
                                            <p:txEl>
                                              <p:pRg st="9" end="9"/>
                                            </p:txEl>
                                          </p:spTgt>
                                        </p:tgtEl>
                                      </p:cBhvr>
                                      <p:to x="100000" y="60000"/>
                                    </p:animScale>
                                    <p:animScale>
                                      <p:cBhvr>
                                        <p:cTn id="162" dur="166" decel="50000">
                                          <p:stCondLst>
                                            <p:cond delay="676"/>
                                          </p:stCondLst>
                                        </p:cTn>
                                        <p:tgtEl>
                                          <p:spTgt spid="3">
                                            <p:txEl>
                                              <p:pRg st="9" end="9"/>
                                            </p:txEl>
                                          </p:spTgt>
                                        </p:tgtEl>
                                      </p:cBhvr>
                                      <p:to x="100000" y="100000"/>
                                    </p:animScale>
                                    <p:animScale>
                                      <p:cBhvr>
                                        <p:cTn id="163" dur="26">
                                          <p:stCondLst>
                                            <p:cond delay="1312"/>
                                          </p:stCondLst>
                                        </p:cTn>
                                        <p:tgtEl>
                                          <p:spTgt spid="3">
                                            <p:txEl>
                                              <p:pRg st="9" end="9"/>
                                            </p:txEl>
                                          </p:spTgt>
                                        </p:tgtEl>
                                      </p:cBhvr>
                                      <p:to x="100000" y="80000"/>
                                    </p:animScale>
                                    <p:animScale>
                                      <p:cBhvr>
                                        <p:cTn id="164" dur="166" decel="50000">
                                          <p:stCondLst>
                                            <p:cond delay="1338"/>
                                          </p:stCondLst>
                                        </p:cTn>
                                        <p:tgtEl>
                                          <p:spTgt spid="3">
                                            <p:txEl>
                                              <p:pRg st="9" end="9"/>
                                            </p:txEl>
                                          </p:spTgt>
                                        </p:tgtEl>
                                      </p:cBhvr>
                                      <p:to x="100000" y="100000"/>
                                    </p:animScale>
                                    <p:animScale>
                                      <p:cBhvr>
                                        <p:cTn id="165" dur="26">
                                          <p:stCondLst>
                                            <p:cond delay="1642"/>
                                          </p:stCondLst>
                                        </p:cTn>
                                        <p:tgtEl>
                                          <p:spTgt spid="3">
                                            <p:txEl>
                                              <p:pRg st="9" end="9"/>
                                            </p:txEl>
                                          </p:spTgt>
                                        </p:tgtEl>
                                      </p:cBhvr>
                                      <p:to x="100000" y="90000"/>
                                    </p:animScale>
                                    <p:animScale>
                                      <p:cBhvr>
                                        <p:cTn id="166" dur="166" decel="50000">
                                          <p:stCondLst>
                                            <p:cond delay="1668"/>
                                          </p:stCondLst>
                                        </p:cTn>
                                        <p:tgtEl>
                                          <p:spTgt spid="3">
                                            <p:txEl>
                                              <p:pRg st="9" end="9"/>
                                            </p:txEl>
                                          </p:spTgt>
                                        </p:tgtEl>
                                      </p:cBhvr>
                                      <p:to x="100000" y="100000"/>
                                    </p:animScale>
                                    <p:animScale>
                                      <p:cBhvr>
                                        <p:cTn id="167" dur="26">
                                          <p:stCondLst>
                                            <p:cond delay="1808"/>
                                          </p:stCondLst>
                                        </p:cTn>
                                        <p:tgtEl>
                                          <p:spTgt spid="3">
                                            <p:txEl>
                                              <p:pRg st="9" end="9"/>
                                            </p:txEl>
                                          </p:spTgt>
                                        </p:tgtEl>
                                      </p:cBhvr>
                                      <p:to x="100000" y="95000"/>
                                    </p:animScale>
                                    <p:animScale>
                                      <p:cBhvr>
                                        <p:cTn id="168" dur="166" decel="50000">
                                          <p:stCondLst>
                                            <p:cond delay="1834"/>
                                          </p:stCondLst>
                                        </p:cTn>
                                        <p:tgtEl>
                                          <p:spTgt spid="3">
                                            <p:txEl>
                                              <p:pRg st="9" end="9"/>
                                            </p:txEl>
                                          </p:spTgt>
                                        </p:tgtEl>
                                      </p:cBhvr>
                                      <p:to x="100000" y="100000"/>
                                    </p:animScale>
                                  </p:childTnLst>
                                </p:cTn>
                              </p:par>
                              <p:par>
                                <p:cTn id="169" presetID="26" presetClass="entr" presetSubtype="0" fill="hold" grpId="0" nodeType="withEffect">
                                  <p:stCondLst>
                                    <p:cond delay="0"/>
                                  </p:stCondLst>
                                  <p:childTnLst>
                                    <p:set>
                                      <p:cBhvr>
                                        <p:cTn id="170" dur="1" fill="hold">
                                          <p:stCondLst>
                                            <p:cond delay="0"/>
                                          </p:stCondLst>
                                        </p:cTn>
                                        <p:tgtEl>
                                          <p:spTgt spid="3">
                                            <p:txEl>
                                              <p:pRg st="10" end="10"/>
                                            </p:txEl>
                                          </p:spTgt>
                                        </p:tgtEl>
                                        <p:attrNameLst>
                                          <p:attrName>style.visibility</p:attrName>
                                        </p:attrNameLst>
                                      </p:cBhvr>
                                      <p:to>
                                        <p:strVal val="visible"/>
                                      </p:to>
                                    </p:set>
                                    <p:animEffect transition="in" filter="wipe(down)">
                                      <p:cBhvr>
                                        <p:cTn id="171" dur="580">
                                          <p:stCondLst>
                                            <p:cond delay="0"/>
                                          </p:stCondLst>
                                        </p:cTn>
                                        <p:tgtEl>
                                          <p:spTgt spid="3">
                                            <p:txEl>
                                              <p:pRg st="10" end="10"/>
                                            </p:txEl>
                                          </p:spTgt>
                                        </p:tgtEl>
                                      </p:cBhvr>
                                    </p:animEffect>
                                    <p:anim calcmode="lin" valueType="num">
                                      <p:cBhvr>
                                        <p:cTn id="17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7" dur="26">
                                          <p:stCondLst>
                                            <p:cond delay="650"/>
                                          </p:stCondLst>
                                        </p:cTn>
                                        <p:tgtEl>
                                          <p:spTgt spid="3">
                                            <p:txEl>
                                              <p:pRg st="10" end="10"/>
                                            </p:txEl>
                                          </p:spTgt>
                                        </p:tgtEl>
                                      </p:cBhvr>
                                      <p:to x="100000" y="60000"/>
                                    </p:animScale>
                                    <p:animScale>
                                      <p:cBhvr>
                                        <p:cTn id="178" dur="166" decel="50000">
                                          <p:stCondLst>
                                            <p:cond delay="676"/>
                                          </p:stCondLst>
                                        </p:cTn>
                                        <p:tgtEl>
                                          <p:spTgt spid="3">
                                            <p:txEl>
                                              <p:pRg st="10" end="10"/>
                                            </p:txEl>
                                          </p:spTgt>
                                        </p:tgtEl>
                                      </p:cBhvr>
                                      <p:to x="100000" y="100000"/>
                                    </p:animScale>
                                    <p:animScale>
                                      <p:cBhvr>
                                        <p:cTn id="179" dur="26">
                                          <p:stCondLst>
                                            <p:cond delay="1312"/>
                                          </p:stCondLst>
                                        </p:cTn>
                                        <p:tgtEl>
                                          <p:spTgt spid="3">
                                            <p:txEl>
                                              <p:pRg st="10" end="10"/>
                                            </p:txEl>
                                          </p:spTgt>
                                        </p:tgtEl>
                                      </p:cBhvr>
                                      <p:to x="100000" y="80000"/>
                                    </p:animScale>
                                    <p:animScale>
                                      <p:cBhvr>
                                        <p:cTn id="180" dur="166" decel="50000">
                                          <p:stCondLst>
                                            <p:cond delay="1338"/>
                                          </p:stCondLst>
                                        </p:cTn>
                                        <p:tgtEl>
                                          <p:spTgt spid="3">
                                            <p:txEl>
                                              <p:pRg st="10" end="10"/>
                                            </p:txEl>
                                          </p:spTgt>
                                        </p:tgtEl>
                                      </p:cBhvr>
                                      <p:to x="100000" y="100000"/>
                                    </p:animScale>
                                    <p:animScale>
                                      <p:cBhvr>
                                        <p:cTn id="181" dur="26">
                                          <p:stCondLst>
                                            <p:cond delay="1642"/>
                                          </p:stCondLst>
                                        </p:cTn>
                                        <p:tgtEl>
                                          <p:spTgt spid="3">
                                            <p:txEl>
                                              <p:pRg st="10" end="10"/>
                                            </p:txEl>
                                          </p:spTgt>
                                        </p:tgtEl>
                                      </p:cBhvr>
                                      <p:to x="100000" y="90000"/>
                                    </p:animScale>
                                    <p:animScale>
                                      <p:cBhvr>
                                        <p:cTn id="182" dur="166" decel="50000">
                                          <p:stCondLst>
                                            <p:cond delay="1668"/>
                                          </p:stCondLst>
                                        </p:cTn>
                                        <p:tgtEl>
                                          <p:spTgt spid="3">
                                            <p:txEl>
                                              <p:pRg st="10" end="10"/>
                                            </p:txEl>
                                          </p:spTgt>
                                        </p:tgtEl>
                                      </p:cBhvr>
                                      <p:to x="100000" y="100000"/>
                                    </p:animScale>
                                    <p:animScale>
                                      <p:cBhvr>
                                        <p:cTn id="183" dur="26">
                                          <p:stCondLst>
                                            <p:cond delay="1808"/>
                                          </p:stCondLst>
                                        </p:cTn>
                                        <p:tgtEl>
                                          <p:spTgt spid="3">
                                            <p:txEl>
                                              <p:pRg st="10" end="10"/>
                                            </p:txEl>
                                          </p:spTgt>
                                        </p:tgtEl>
                                      </p:cBhvr>
                                      <p:to x="100000" y="95000"/>
                                    </p:animScale>
                                    <p:animScale>
                                      <p:cBhvr>
                                        <p:cTn id="184" dur="166" decel="50000">
                                          <p:stCondLst>
                                            <p:cond delay="1834"/>
                                          </p:stCondLst>
                                        </p:cTn>
                                        <p:tgtEl>
                                          <p:spTgt spid="3">
                                            <p:txEl>
                                              <p:pRg st="10" end="10"/>
                                            </p:txEl>
                                          </p:spTgt>
                                        </p:tgtEl>
                                      </p:cBhvr>
                                      <p:to x="100000" y="100000"/>
                                    </p:animScale>
                                  </p:childTnLst>
                                </p:cTn>
                              </p:par>
                              <p:par>
                                <p:cTn id="185" presetID="26" presetClass="entr" presetSubtype="0" fill="hold" grpId="0" nodeType="withEffect">
                                  <p:stCondLst>
                                    <p:cond delay="0"/>
                                  </p:stCondLst>
                                  <p:childTnLst>
                                    <p:set>
                                      <p:cBhvr>
                                        <p:cTn id="186" dur="1" fill="hold">
                                          <p:stCondLst>
                                            <p:cond delay="0"/>
                                          </p:stCondLst>
                                        </p:cTn>
                                        <p:tgtEl>
                                          <p:spTgt spid="3">
                                            <p:txEl>
                                              <p:pRg st="11" end="11"/>
                                            </p:txEl>
                                          </p:spTgt>
                                        </p:tgtEl>
                                        <p:attrNameLst>
                                          <p:attrName>style.visibility</p:attrName>
                                        </p:attrNameLst>
                                      </p:cBhvr>
                                      <p:to>
                                        <p:strVal val="visible"/>
                                      </p:to>
                                    </p:set>
                                    <p:animEffect transition="in" filter="wipe(down)">
                                      <p:cBhvr>
                                        <p:cTn id="187" dur="580">
                                          <p:stCondLst>
                                            <p:cond delay="0"/>
                                          </p:stCondLst>
                                        </p:cTn>
                                        <p:tgtEl>
                                          <p:spTgt spid="3">
                                            <p:txEl>
                                              <p:pRg st="11" end="11"/>
                                            </p:txEl>
                                          </p:spTgt>
                                        </p:tgtEl>
                                      </p:cBhvr>
                                    </p:animEffect>
                                    <p:anim calcmode="lin" valueType="num">
                                      <p:cBhvr>
                                        <p:cTn id="18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1" end="11"/>
                                            </p:txEl>
                                          </p:spTgt>
                                        </p:tgtEl>
                                      </p:cBhvr>
                                      <p:to x="100000" y="60000"/>
                                    </p:animScale>
                                    <p:animScale>
                                      <p:cBhvr>
                                        <p:cTn id="194" dur="166" decel="50000">
                                          <p:stCondLst>
                                            <p:cond delay="676"/>
                                          </p:stCondLst>
                                        </p:cTn>
                                        <p:tgtEl>
                                          <p:spTgt spid="3">
                                            <p:txEl>
                                              <p:pRg st="11" end="11"/>
                                            </p:txEl>
                                          </p:spTgt>
                                        </p:tgtEl>
                                      </p:cBhvr>
                                      <p:to x="100000" y="100000"/>
                                    </p:animScale>
                                    <p:animScale>
                                      <p:cBhvr>
                                        <p:cTn id="195" dur="26">
                                          <p:stCondLst>
                                            <p:cond delay="1312"/>
                                          </p:stCondLst>
                                        </p:cTn>
                                        <p:tgtEl>
                                          <p:spTgt spid="3">
                                            <p:txEl>
                                              <p:pRg st="11" end="11"/>
                                            </p:txEl>
                                          </p:spTgt>
                                        </p:tgtEl>
                                      </p:cBhvr>
                                      <p:to x="100000" y="80000"/>
                                    </p:animScale>
                                    <p:animScale>
                                      <p:cBhvr>
                                        <p:cTn id="196" dur="166" decel="50000">
                                          <p:stCondLst>
                                            <p:cond delay="1338"/>
                                          </p:stCondLst>
                                        </p:cTn>
                                        <p:tgtEl>
                                          <p:spTgt spid="3">
                                            <p:txEl>
                                              <p:pRg st="11" end="11"/>
                                            </p:txEl>
                                          </p:spTgt>
                                        </p:tgtEl>
                                      </p:cBhvr>
                                      <p:to x="100000" y="100000"/>
                                    </p:animScale>
                                    <p:animScale>
                                      <p:cBhvr>
                                        <p:cTn id="197" dur="26">
                                          <p:stCondLst>
                                            <p:cond delay="1642"/>
                                          </p:stCondLst>
                                        </p:cTn>
                                        <p:tgtEl>
                                          <p:spTgt spid="3">
                                            <p:txEl>
                                              <p:pRg st="11" end="11"/>
                                            </p:txEl>
                                          </p:spTgt>
                                        </p:tgtEl>
                                      </p:cBhvr>
                                      <p:to x="100000" y="90000"/>
                                    </p:animScale>
                                    <p:animScale>
                                      <p:cBhvr>
                                        <p:cTn id="198" dur="166" decel="50000">
                                          <p:stCondLst>
                                            <p:cond delay="1668"/>
                                          </p:stCondLst>
                                        </p:cTn>
                                        <p:tgtEl>
                                          <p:spTgt spid="3">
                                            <p:txEl>
                                              <p:pRg st="11" end="11"/>
                                            </p:txEl>
                                          </p:spTgt>
                                        </p:tgtEl>
                                      </p:cBhvr>
                                      <p:to x="100000" y="100000"/>
                                    </p:animScale>
                                    <p:animScale>
                                      <p:cBhvr>
                                        <p:cTn id="199" dur="26">
                                          <p:stCondLst>
                                            <p:cond delay="1808"/>
                                          </p:stCondLst>
                                        </p:cTn>
                                        <p:tgtEl>
                                          <p:spTgt spid="3">
                                            <p:txEl>
                                              <p:pRg st="11" end="11"/>
                                            </p:txEl>
                                          </p:spTgt>
                                        </p:tgtEl>
                                      </p:cBhvr>
                                      <p:to x="100000" y="95000"/>
                                    </p:animScale>
                                    <p:animScale>
                                      <p:cBhvr>
                                        <p:cTn id="200" dur="166" decel="50000">
                                          <p:stCondLst>
                                            <p:cond delay="1834"/>
                                          </p:stCondLst>
                                        </p:cTn>
                                        <p:tgtEl>
                                          <p:spTgt spid="3">
                                            <p:txEl>
                                              <p:pRg st="11" end="11"/>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3">
                                            <p:txEl>
                                              <p:pRg st="12" end="12"/>
                                            </p:txEl>
                                          </p:spTgt>
                                        </p:tgtEl>
                                        <p:attrNameLst>
                                          <p:attrName>style.visibility</p:attrName>
                                        </p:attrNameLst>
                                      </p:cBhvr>
                                      <p:to>
                                        <p:strVal val="visible"/>
                                      </p:to>
                                    </p:set>
                                    <p:animEffect transition="in" filter="wipe(down)">
                                      <p:cBhvr>
                                        <p:cTn id="205" dur="580">
                                          <p:stCondLst>
                                            <p:cond delay="0"/>
                                          </p:stCondLst>
                                        </p:cTn>
                                        <p:tgtEl>
                                          <p:spTgt spid="3">
                                            <p:txEl>
                                              <p:pRg st="12" end="12"/>
                                            </p:txEl>
                                          </p:spTgt>
                                        </p:tgtEl>
                                      </p:cBhvr>
                                    </p:animEffect>
                                    <p:anim calcmode="lin" valueType="num">
                                      <p:cBhvr>
                                        <p:cTn id="206"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3">
                                            <p:txEl>
                                              <p:pRg st="12" end="12"/>
                                            </p:txEl>
                                          </p:spTgt>
                                        </p:tgtEl>
                                      </p:cBhvr>
                                      <p:to x="100000" y="60000"/>
                                    </p:animScale>
                                    <p:animScale>
                                      <p:cBhvr>
                                        <p:cTn id="212" dur="166" decel="50000">
                                          <p:stCondLst>
                                            <p:cond delay="676"/>
                                          </p:stCondLst>
                                        </p:cTn>
                                        <p:tgtEl>
                                          <p:spTgt spid="3">
                                            <p:txEl>
                                              <p:pRg st="12" end="12"/>
                                            </p:txEl>
                                          </p:spTgt>
                                        </p:tgtEl>
                                      </p:cBhvr>
                                      <p:to x="100000" y="100000"/>
                                    </p:animScale>
                                    <p:animScale>
                                      <p:cBhvr>
                                        <p:cTn id="213" dur="26">
                                          <p:stCondLst>
                                            <p:cond delay="1312"/>
                                          </p:stCondLst>
                                        </p:cTn>
                                        <p:tgtEl>
                                          <p:spTgt spid="3">
                                            <p:txEl>
                                              <p:pRg st="12" end="12"/>
                                            </p:txEl>
                                          </p:spTgt>
                                        </p:tgtEl>
                                      </p:cBhvr>
                                      <p:to x="100000" y="80000"/>
                                    </p:animScale>
                                    <p:animScale>
                                      <p:cBhvr>
                                        <p:cTn id="214" dur="166" decel="50000">
                                          <p:stCondLst>
                                            <p:cond delay="1338"/>
                                          </p:stCondLst>
                                        </p:cTn>
                                        <p:tgtEl>
                                          <p:spTgt spid="3">
                                            <p:txEl>
                                              <p:pRg st="12" end="12"/>
                                            </p:txEl>
                                          </p:spTgt>
                                        </p:tgtEl>
                                      </p:cBhvr>
                                      <p:to x="100000" y="100000"/>
                                    </p:animScale>
                                    <p:animScale>
                                      <p:cBhvr>
                                        <p:cTn id="215" dur="26">
                                          <p:stCondLst>
                                            <p:cond delay="1642"/>
                                          </p:stCondLst>
                                        </p:cTn>
                                        <p:tgtEl>
                                          <p:spTgt spid="3">
                                            <p:txEl>
                                              <p:pRg st="12" end="12"/>
                                            </p:txEl>
                                          </p:spTgt>
                                        </p:tgtEl>
                                      </p:cBhvr>
                                      <p:to x="100000" y="90000"/>
                                    </p:animScale>
                                    <p:animScale>
                                      <p:cBhvr>
                                        <p:cTn id="216" dur="166" decel="50000">
                                          <p:stCondLst>
                                            <p:cond delay="1668"/>
                                          </p:stCondLst>
                                        </p:cTn>
                                        <p:tgtEl>
                                          <p:spTgt spid="3">
                                            <p:txEl>
                                              <p:pRg st="12" end="12"/>
                                            </p:txEl>
                                          </p:spTgt>
                                        </p:tgtEl>
                                      </p:cBhvr>
                                      <p:to x="100000" y="100000"/>
                                    </p:animScale>
                                    <p:animScale>
                                      <p:cBhvr>
                                        <p:cTn id="217" dur="26">
                                          <p:stCondLst>
                                            <p:cond delay="1808"/>
                                          </p:stCondLst>
                                        </p:cTn>
                                        <p:tgtEl>
                                          <p:spTgt spid="3">
                                            <p:txEl>
                                              <p:pRg st="12" end="12"/>
                                            </p:txEl>
                                          </p:spTgt>
                                        </p:tgtEl>
                                      </p:cBhvr>
                                      <p:to x="100000" y="95000"/>
                                    </p:animScale>
                                    <p:animScale>
                                      <p:cBhvr>
                                        <p:cTn id="218" dur="166" decel="50000">
                                          <p:stCondLst>
                                            <p:cond delay="1834"/>
                                          </p:stCondLst>
                                        </p:cTn>
                                        <p:tgtEl>
                                          <p:spTgt spid="3">
                                            <p:txEl>
                                              <p:pRg st="12" end="12"/>
                                            </p:txEl>
                                          </p:spTgt>
                                        </p:tgtEl>
                                      </p:cBhvr>
                                      <p:to x="100000" y="100000"/>
                                    </p:animScale>
                                  </p:childTnLst>
                                </p:cTn>
                              </p:par>
                              <p:par>
                                <p:cTn id="219" presetID="26" presetClass="entr" presetSubtype="0" fill="hold" grpId="0" nodeType="withEffect">
                                  <p:stCondLst>
                                    <p:cond delay="0"/>
                                  </p:stCondLst>
                                  <p:childTnLst>
                                    <p:set>
                                      <p:cBhvr>
                                        <p:cTn id="220" dur="1" fill="hold">
                                          <p:stCondLst>
                                            <p:cond delay="0"/>
                                          </p:stCondLst>
                                        </p:cTn>
                                        <p:tgtEl>
                                          <p:spTgt spid="3">
                                            <p:txEl>
                                              <p:pRg st="13" end="13"/>
                                            </p:txEl>
                                          </p:spTgt>
                                        </p:tgtEl>
                                        <p:attrNameLst>
                                          <p:attrName>style.visibility</p:attrName>
                                        </p:attrNameLst>
                                      </p:cBhvr>
                                      <p:to>
                                        <p:strVal val="visible"/>
                                      </p:to>
                                    </p:set>
                                    <p:animEffect transition="in" filter="wipe(down)">
                                      <p:cBhvr>
                                        <p:cTn id="221" dur="580">
                                          <p:stCondLst>
                                            <p:cond delay="0"/>
                                          </p:stCondLst>
                                        </p:cTn>
                                        <p:tgtEl>
                                          <p:spTgt spid="3">
                                            <p:txEl>
                                              <p:pRg st="13" end="13"/>
                                            </p:txEl>
                                          </p:spTgt>
                                        </p:tgtEl>
                                      </p:cBhvr>
                                    </p:animEffect>
                                    <p:anim calcmode="lin" valueType="num">
                                      <p:cBhvr>
                                        <p:cTn id="222"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23"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24"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25"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26"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27" dur="26">
                                          <p:stCondLst>
                                            <p:cond delay="650"/>
                                          </p:stCondLst>
                                        </p:cTn>
                                        <p:tgtEl>
                                          <p:spTgt spid="3">
                                            <p:txEl>
                                              <p:pRg st="13" end="13"/>
                                            </p:txEl>
                                          </p:spTgt>
                                        </p:tgtEl>
                                      </p:cBhvr>
                                      <p:to x="100000" y="60000"/>
                                    </p:animScale>
                                    <p:animScale>
                                      <p:cBhvr>
                                        <p:cTn id="228" dur="166" decel="50000">
                                          <p:stCondLst>
                                            <p:cond delay="676"/>
                                          </p:stCondLst>
                                        </p:cTn>
                                        <p:tgtEl>
                                          <p:spTgt spid="3">
                                            <p:txEl>
                                              <p:pRg st="13" end="13"/>
                                            </p:txEl>
                                          </p:spTgt>
                                        </p:tgtEl>
                                      </p:cBhvr>
                                      <p:to x="100000" y="100000"/>
                                    </p:animScale>
                                    <p:animScale>
                                      <p:cBhvr>
                                        <p:cTn id="229" dur="26">
                                          <p:stCondLst>
                                            <p:cond delay="1312"/>
                                          </p:stCondLst>
                                        </p:cTn>
                                        <p:tgtEl>
                                          <p:spTgt spid="3">
                                            <p:txEl>
                                              <p:pRg st="13" end="13"/>
                                            </p:txEl>
                                          </p:spTgt>
                                        </p:tgtEl>
                                      </p:cBhvr>
                                      <p:to x="100000" y="80000"/>
                                    </p:animScale>
                                    <p:animScale>
                                      <p:cBhvr>
                                        <p:cTn id="230" dur="166" decel="50000">
                                          <p:stCondLst>
                                            <p:cond delay="1338"/>
                                          </p:stCondLst>
                                        </p:cTn>
                                        <p:tgtEl>
                                          <p:spTgt spid="3">
                                            <p:txEl>
                                              <p:pRg st="13" end="13"/>
                                            </p:txEl>
                                          </p:spTgt>
                                        </p:tgtEl>
                                      </p:cBhvr>
                                      <p:to x="100000" y="100000"/>
                                    </p:animScale>
                                    <p:animScale>
                                      <p:cBhvr>
                                        <p:cTn id="231" dur="26">
                                          <p:stCondLst>
                                            <p:cond delay="1642"/>
                                          </p:stCondLst>
                                        </p:cTn>
                                        <p:tgtEl>
                                          <p:spTgt spid="3">
                                            <p:txEl>
                                              <p:pRg st="13" end="13"/>
                                            </p:txEl>
                                          </p:spTgt>
                                        </p:tgtEl>
                                      </p:cBhvr>
                                      <p:to x="100000" y="90000"/>
                                    </p:animScale>
                                    <p:animScale>
                                      <p:cBhvr>
                                        <p:cTn id="232" dur="166" decel="50000">
                                          <p:stCondLst>
                                            <p:cond delay="1668"/>
                                          </p:stCondLst>
                                        </p:cTn>
                                        <p:tgtEl>
                                          <p:spTgt spid="3">
                                            <p:txEl>
                                              <p:pRg st="13" end="13"/>
                                            </p:txEl>
                                          </p:spTgt>
                                        </p:tgtEl>
                                      </p:cBhvr>
                                      <p:to x="100000" y="100000"/>
                                    </p:animScale>
                                    <p:animScale>
                                      <p:cBhvr>
                                        <p:cTn id="233" dur="26">
                                          <p:stCondLst>
                                            <p:cond delay="1808"/>
                                          </p:stCondLst>
                                        </p:cTn>
                                        <p:tgtEl>
                                          <p:spTgt spid="3">
                                            <p:txEl>
                                              <p:pRg st="13" end="13"/>
                                            </p:txEl>
                                          </p:spTgt>
                                        </p:tgtEl>
                                      </p:cBhvr>
                                      <p:to x="100000" y="95000"/>
                                    </p:animScale>
                                    <p:animScale>
                                      <p:cBhvr>
                                        <p:cTn id="234" dur="166" decel="50000">
                                          <p:stCondLst>
                                            <p:cond delay="1834"/>
                                          </p:stCondLst>
                                        </p:cTn>
                                        <p:tgtEl>
                                          <p:spTgt spid="3">
                                            <p:txEl>
                                              <p:pRg st="13" end="13"/>
                                            </p:txEl>
                                          </p:spTgt>
                                        </p:tgtEl>
                                      </p:cBhvr>
                                      <p:to x="100000" y="100000"/>
                                    </p:animScale>
                                  </p:childTnLst>
                                </p:cTn>
                              </p:par>
                              <p:par>
                                <p:cTn id="235" presetID="26" presetClass="entr" presetSubtype="0" fill="hold" grpId="0" nodeType="withEffect">
                                  <p:stCondLst>
                                    <p:cond delay="0"/>
                                  </p:stCondLst>
                                  <p:childTnLst>
                                    <p:set>
                                      <p:cBhvr>
                                        <p:cTn id="236" dur="1" fill="hold">
                                          <p:stCondLst>
                                            <p:cond delay="0"/>
                                          </p:stCondLst>
                                        </p:cTn>
                                        <p:tgtEl>
                                          <p:spTgt spid="3">
                                            <p:txEl>
                                              <p:pRg st="14" end="14"/>
                                            </p:txEl>
                                          </p:spTgt>
                                        </p:tgtEl>
                                        <p:attrNameLst>
                                          <p:attrName>style.visibility</p:attrName>
                                        </p:attrNameLst>
                                      </p:cBhvr>
                                      <p:to>
                                        <p:strVal val="visible"/>
                                      </p:to>
                                    </p:set>
                                    <p:animEffect transition="in" filter="wipe(down)">
                                      <p:cBhvr>
                                        <p:cTn id="237" dur="580">
                                          <p:stCondLst>
                                            <p:cond delay="0"/>
                                          </p:stCondLst>
                                        </p:cTn>
                                        <p:tgtEl>
                                          <p:spTgt spid="3">
                                            <p:txEl>
                                              <p:pRg st="14" end="14"/>
                                            </p:txEl>
                                          </p:spTgt>
                                        </p:tgtEl>
                                      </p:cBhvr>
                                    </p:animEffect>
                                    <p:anim calcmode="lin" valueType="num">
                                      <p:cBhvr>
                                        <p:cTn id="238"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43" dur="26">
                                          <p:stCondLst>
                                            <p:cond delay="650"/>
                                          </p:stCondLst>
                                        </p:cTn>
                                        <p:tgtEl>
                                          <p:spTgt spid="3">
                                            <p:txEl>
                                              <p:pRg st="14" end="14"/>
                                            </p:txEl>
                                          </p:spTgt>
                                        </p:tgtEl>
                                      </p:cBhvr>
                                      <p:to x="100000" y="60000"/>
                                    </p:animScale>
                                    <p:animScale>
                                      <p:cBhvr>
                                        <p:cTn id="244" dur="166" decel="50000">
                                          <p:stCondLst>
                                            <p:cond delay="676"/>
                                          </p:stCondLst>
                                        </p:cTn>
                                        <p:tgtEl>
                                          <p:spTgt spid="3">
                                            <p:txEl>
                                              <p:pRg st="14" end="14"/>
                                            </p:txEl>
                                          </p:spTgt>
                                        </p:tgtEl>
                                      </p:cBhvr>
                                      <p:to x="100000" y="100000"/>
                                    </p:animScale>
                                    <p:animScale>
                                      <p:cBhvr>
                                        <p:cTn id="245" dur="26">
                                          <p:stCondLst>
                                            <p:cond delay="1312"/>
                                          </p:stCondLst>
                                        </p:cTn>
                                        <p:tgtEl>
                                          <p:spTgt spid="3">
                                            <p:txEl>
                                              <p:pRg st="14" end="14"/>
                                            </p:txEl>
                                          </p:spTgt>
                                        </p:tgtEl>
                                      </p:cBhvr>
                                      <p:to x="100000" y="80000"/>
                                    </p:animScale>
                                    <p:animScale>
                                      <p:cBhvr>
                                        <p:cTn id="246" dur="166" decel="50000">
                                          <p:stCondLst>
                                            <p:cond delay="1338"/>
                                          </p:stCondLst>
                                        </p:cTn>
                                        <p:tgtEl>
                                          <p:spTgt spid="3">
                                            <p:txEl>
                                              <p:pRg st="14" end="14"/>
                                            </p:txEl>
                                          </p:spTgt>
                                        </p:tgtEl>
                                      </p:cBhvr>
                                      <p:to x="100000" y="100000"/>
                                    </p:animScale>
                                    <p:animScale>
                                      <p:cBhvr>
                                        <p:cTn id="247" dur="26">
                                          <p:stCondLst>
                                            <p:cond delay="1642"/>
                                          </p:stCondLst>
                                        </p:cTn>
                                        <p:tgtEl>
                                          <p:spTgt spid="3">
                                            <p:txEl>
                                              <p:pRg st="14" end="14"/>
                                            </p:txEl>
                                          </p:spTgt>
                                        </p:tgtEl>
                                      </p:cBhvr>
                                      <p:to x="100000" y="90000"/>
                                    </p:animScale>
                                    <p:animScale>
                                      <p:cBhvr>
                                        <p:cTn id="248" dur="166" decel="50000">
                                          <p:stCondLst>
                                            <p:cond delay="1668"/>
                                          </p:stCondLst>
                                        </p:cTn>
                                        <p:tgtEl>
                                          <p:spTgt spid="3">
                                            <p:txEl>
                                              <p:pRg st="14" end="14"/>
                                            </p:txEl>
                                          </p:spTgt>
                                        </p:tgtEl>
                                      </p:cBhvr>
                                      <p:to x="100000" y="100000"/>
                                    </p:animScale>
                                    <p:animScale>
                                      <p:cBhvr>
                                        <p:cTn id="249" dur="26">
                                          <p:stCondLst>
                                            <p:cond delay="1808"/>
                                          </p:stCondLst>
                                        </p:cTn>
                                        <p:tgtEl>
                                          <p:spTgt spid="3">
                                            <p:txEl>
                                              <p:pRg st="14" end="14"/>
                                            </p:txEl>
                                          </p:spTgt>
                                        </p:tgtEl>
                                      </p:cBhvr>
                                      <p:to x="100000" y="95000"/>
                                    </p:animScale>
                                    <p:animScale>
                                      <p:cBhvr>
                                        <p:cTn id="250" dur="166" decel="50000">
                                          <p:stCondLst>
                                            <p:cond delay="1834"/>
                                          </p:stCondLst>
                                        </p:cTn>
                                        <p:tgtEl>
                                          <p:spTgt spid="3">
                                            <p:txEl>
                                              <p:pRg st="14" end="14"/>
                                            </p:txEl>
                                          </p:spTgt>
                                        </p:tgtEl>
                                      </p:cBhvr>
                                      <p:to x="100000" y="100000"/>
                                    </p:animScale>
                                  </p:childTnLst>
                                </p:cTn>
                              </p:par>
                            </p:childTnLst>
                          </p:cTn>
                        </p:par>
                      </p:childTnLst>
                    </p:cTn>
                  </p:par>
                  <p:par>
                    <p:cTn id="251" fill="hold">
                      <p:stCondLst>
                        <p:cond delay="indefinite"/>
                      </p:stCondLst>
                      <p:childTnLst>
                        <p:par>
                          <p:cTn id="252" fill="hold">
                            <p:stCondLst>
                              <p:cond delay="0"/>
                            </p:stCondLst>
                            <p:childTnLst>
                              <p:par>
                                <p:cTn id="253" presetID="2" presetClass="entr" presetSubtype="1" fill="hold" grpId="0" nodeType="clickEffect">
                                  <p:stCondLst>
                                    <p:cond delay="0"/>
                                  </p:stCondLst>
                                  <p:childTnLst>
                                    <p:set>
                                      <p:cBhvr>
                                        <p:cTn id="254" dur="1" fill="hold">
                                          <p:stCondLst>
                                            <p:cond delay="0"/>
                                          </p:stCondLst>
                                        </p:cTn>
                                        <p:tgtEl>
                                          <p:spTgt spid="4"/>
                                        </p:tgtEl>
                                        <p:attrNameLst>
                                          <p:attrName>style.visibility</p:attrName>
                                        </p:attrNameLst>
                                      </p:cBhvr>
                                      <p:to>
                                        <p:strVal val="visible"/>
                                      </p:to>
                                    </p:set>
                                    <p:anim calcmode="lin" valueType="num">
                                      <p:cBhvr additive="base">
                                        <p:cTn id="255" dur="2000" fill="hold"/>
                                        <p:tgtEl>
                                          <p:spTgt spid="4"/>
                                        </p:tgtEl>
                                        <p:attrNameLst>
                                          <p:attrName>ppt_x</p:attrName>
                                        </p:attrNameLst>
                                      </p:cBhvr>
                                      <p:tavLst>
                                        <p:tav tm="0">
                                          <p:val>
                                            <p:strVal val="#ppt_x"/>
                                          </p:val>
                                        </p:tav>
                                        <p:tav tm="100000">
                                          <p:val>
                                            <p:strVal val="#ppt_x"/>
                                          </p:val>
                                        </p:tav>
                                      </p:tavLst>
                                    </p:anim>
                                    <p:anim calcmode="lin" valueType="num">
                                      <p:cBhvr additive="base">
                                        <p:cTn id="25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 (NCSU DATA)</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819400" y="1524000"/>
            <a:ext cx="5486400" cy="2743200"/>
          </a:xfrm>
          <a:prstGeom prst="rect">
            <a:avLst/>
          </a:prstGeom>
          <a:noFill/>
          <a:ln w="9525">
            <a:noFill/>
            <a:miter lim="800000"/>
            <a:headEnd/>
            <a:tailEnd/>
          </a:ln>
        </p:spPr>
      </p:pic>
      <p:sp>
        <p:nvSpPr>
          <p:cNvPr id="4" name="Right Arrow 3"/>
          <p:cNvSpPr/>
          <p:nvPr/>
        </p:nvSpPr>
        <p:spPr>
          <a:xfrm>
            <a:off x="381000" y="2057400"/>
            <a:ext cx="24384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Three times as many</a:t>
            </a:r>
          </a:p>
          <a:p>
            <a:pPr algn="ctr"/>
            <a:r>
              <a:rPr lang="en-US" dirty="0" smtClean="0"/>
              <a:t>failures in standard</a:t>
            </a:r>
          </a:p>
          <a:p>
            <a:pPr algn="ctr"/>
            <a:r>
              <a:rPr lang="en-US" dirty="0" smtClean="0"/>
              <a:t>format!</a:t>
            </a:r>
            <a:endParaRPr lang="en-US" dirty="0"/>
          </a:p>
        </p:txBody>
      </p:sp>
      <p:sp>
        <p:nvSpPr>
          <p:cNvPr id="5" name="TextBox 4"/>
          <p:cNvSpPr txBox="1"/>
          <p:nvPr/>
        </p:nvSpPr>
        <p:spPr>
          <a:xfrm>
            <a:off x="2895600" y="4343400"/>
            <a:ext cx="5233164" cy="1477328"/>
          </a:xfrm>
          <a:prstGeom prst="rect">
            <a:avLst/>
          </a:prstGeom>
          <a:noFill/>
        </p:spPr>
        <p:txBody>
          <a:bodyPr wrap="none" rtlCol="0">
            <a:spAutoFit/>
          </a:bodyPr>
          <a:lstStyle/>
          <a:p>
            <a:r>
              <a:rPr lang="en-US" i="1" dirty="0"/>
              <a:t>Figure 5. Ratio of failure rate percentages. Overall, students were</a:t>
            </a:r>
          </a:p>
          <a:p>
            <a:r>
              <a:rPr lang="en-US" i="1" dirty="0"/>
              <a:t>nearly three times as likely to fail in a traditionally taught section</a:t>
            </a:r>
          </a:p>
          <a:p>
            <a:r>
              <a:rPr lang="en-US" i="1" dirty="0"/>
              <a:t>than an equivalent SCALE-UP section of the course. The Latino ratio</a:t>
            </a:r>
          </a:p>
          <a:p>
            <a:r>
              <a:rPr lang="en-US" i="1" dirty="0"/>
              <a:t>could not be calculated because no Latino students have failed in a</a:t>
            </a:r>
          </a:p>
          <a:p>
            <a:r>
              <a:rPr lang="en-US" i="1" dirty="0"/>
              <a:t>SCALE-UP section</a:t>
            </a:r>
            <a:endParaRPr lang="en-US" dirty="0"/>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 to="" calcmode="lin" valueType="num">
                                      <p:cBhvr>
                                        <p:cTn id="10" dur="1" fill="hold"/>
                                        <p:tgtEl>
                                          <p:spTgt spid="4098"/>
                                        </p:tgtEl>
                                        <p:attrNameLst>
                                          <p:attrName/>
                                        </p:attrNameLst>
                                      </p:cBhvr>
                                    </p:anim>
                                  </p:childTnLst>
                                </p:cTn>
                              </p:par>
                            </p:childTnLst>
                          </p:cTn>
                        </p:par>
                        <p:par>
                          <p:cTn id="11" fill="hold">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learn?</a:t>
            </a:r>
            <a:endParaRPr lang="en-US" dirty="0"/>
          </a:p>
        </p:txBody>
      </p:sp>
      <p:sp>
        <p:nvSpPr>
          <p:cNvPr id="3" name="Content Placeholder 2"/>
          <p:cNvSpPr>
            <a:spLocks noGrp="1"/>
          </p:cNvSpPr>
          <p:nvPr>
            <p:ph sz="quarter" idx="1"/>
          </p:nvPr>
        </p:nvSpPr>
        <p:spPr>
          <a:xfrm>
            <a:off x="1676400" y="1828800"/>
            <a:ext cx="6172200" cy="1905000"/>
          </a:xfrm>
        </p:spPr>
        <p:txBody>
          <a:bodyPr>
            <a:noAutofit/>
          </a:bodyPr>
          <a:lstStyle/>
          <a:p>
            <a:r>
              <a:rPr lang="en-US" sz="3600" dirty="0" smtClean="0"/>
              <a:t>Physics (of course) </a:t>
            </a:r>
          </a:p>
          <a:p>
            <a:r>
              <a:rPr lang="en-US" sz="3600" dirty="0" smtClean="0"/>
              <a:t>Teamwork</a:t>
            </a:r>
          </a:p>
          <a:p>
            <a:r>
              <a:rPr lang="en-US" sz="3600" dirty="0" smtClean="0"/>
              <a:t>Problem Solving Methodology </a:t>
            </a:r>
            <a:endParaRPr lang="en-US" sz="3600" dirty="0"/>
          </a:p>
        </p:txBody>
      </p:sp>
    </p:spTree>
  </p:cSld>
  <p:clrMapOvr>
    <a:masterClrMapping/>
  </p:clrMapOvr>
  <p:transition spd="med">
    <p:dissolve/>
    <p:sndAc>
      <p:stSnd>
        <p:snd r:embed="rId2" name="voltag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Here???</a:t>
            </a:r>
            <a:endParaRPr lang="en-US" dirty="0"/>
          </a:p>
        </p:txBody>
      </p:sp>
      <p:graphicFrame>
        <p:nvGraphicFramePr>
          <p:cNvPr id="3" name="Chart 2"/>
          <p:cNvGraphicFramePr/>
          <p:nvPr/>
        </p:nvGraphicFramePr>
        <p:xfrm>
          <a:off x="685800" y="1600200"/>
          <a:ext cx="76962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dissolve/>
    <p:sndAc>
      <p:stSnd>
        <p:snd r:embed="rId2" name="voltag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smtClean="0"/>
              <a:t>SCALE-UP</a:t>
            </a:r>
          </a:p>
          <a:p>
            <a:endParaRPr lang="en-US" sz="2800" b="1" dirty="0" smtClean="0"/>
          </a:p>
          <a:p>
            <a:r>
              <a:rPr lang="en-US" sz="2800" b="1" dirty="0" smtClean="0"/>
              <a:t>All of this is in the syllabus at the class website</a:t>
            </a:r>
          </a:p>
          <a:p>
            <a:r>
              <a:rPr lang="en-US" sz="2800" b="1" dirty="0" smtClean="0"/>
              <a:t>www.physics.ucf.edu/~bindell</a:t>
            </a:r>
          </a:p>
          <a:p>
            <a:endParaRPr lang="en-US" sz="2800" b="1" dirty="0"/>
          </a:p>
        </p:txBody>
      </p:sp>
      <p:sp>
        <p:nvSpPr>
          <p:cNvPr id="3" name="Title 2"/>
          <p:cNvSpPr>
            <a:spLocks noGrp="1"/>
          </p:cNvSpPr>
          <p:nvPr>
            <p:ph type="ctrTitle"/>
          </p:nvPr>
        </p:nvSpPr>
        <p:spPr/>
        <p:txBody>
          <a:bodyPr/>
          <a:lstStyle/>
          <a:p>
            <a:r>
              <a:rPr lang="en-US" dirty="0" smtClean="0"/>
              <a:t>Important Course Information</a:t>
            </a:r>
            <a:endParaRPr lang="en-US" dirty="0"/>
          </a:p>
        </p:txBody>
      </p:sp>
    </p:spTree>
  </p:cSld>
  <p:clrMapOvr>
    <a:masterClrMapping/>
  </p:clrMapOvr>
  <p:transition spd="med">
    <p:dissolve/>
    <p:sndAc>
      <p:stSnd>
        <p:snd r:embed="rId2" name="voltag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35"/>
          <p:cNvPicPr>
            <a:picLocks noChangeAspect="1" noChangeArrowheads="1"/>
          </p:cNvPicPr>
          <p:nvPr/>
        </p:nvPicPr>
        <p:blipFill>
          <a:blip r:embed="rId3" cstate="print"/>
          <a:srcRect/>
          <a:stretch>
            <a:fillRect/>
          </a:stretch>
        </p:blipFill>
        <p:spPr bwMode="auto">
          <a:xfrm>
            <a:off x="3352800" y="3048000"/>
            <a:ext cx="2057400" cy="2899064"/>
          </a:xfrm>
          <a:prstGeom prst="rect">
            <a:avLst/>
          </a:prstGeom>
          <a:noFill/>
        </p:spPr>
      </p:pic>
      <p:sp>
        <p:nvSpPr>
          <p:cNvPr id="6" name="Rectangle 3"/>
          <p:cNvSpPr>
            <a:spLocks noGrp="1" noChangeArrowheads="1"/>
          </p:cNvSpPr>
          <p:nvPr>
            <p:ph type="title"/>
          </p:nvPr>
        </p:nvSpPr>
        <p:spPr bwMode="auto">
          <a:xfrm>
            <a:off x="990600" y="381000"/>
            <a:ext cx="7086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course uses a </a:t>
            </a:r>
            <a:r>
              <a:rPr kumimoji="0" lang="en-US" sz="2400" b="1" i="0" u="sng"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different textbook</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than does the other PHY-2049 sections.  Specifically, we will be using</a:t>
            </a:r>
            <a:b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Chabay</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Sherwood, “Matter and Interactions”, Volume II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Electric and Magnetic Interactions.  3</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rd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Edition, Wiley, (2011).</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dissolve/>
    <p:sndAc>
      <p:stSnd>
        <p:snd r:embed="rId2" name="voltag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772400" cy="1219200"/>
          </a:xfrm>
          <a:ln>
            <a:noFill/>
          </a:ln>
        </p:spPr>
        <p:txBody>
          <a:bodyPr>
            <a:normAutofit fontScale="90000"/>
          </a:bodyPr>
          <a:lstStyle/>
          <a:p>
            <a:r>
              <a:rPr lang="en-US" sz="2400" b="1" dirty="0" smtClean="0">
                <a:latin typeface="Times New Roman" pitchFamily="18" charset="0"/>
                <a:cs typeface="Times New Roman" pitchFamily="18" charset="0"/>
              </a:rPr>
              <a:t>You will also need to purchase </a:t>
            </a:r>
            <a:r>
              <a:rPr lang="en-US" sz="2400" b="1" dirty="0" smtClean="0">
                <a:solidFill>
                  <a:srgbClr val="C00000"/>
                </a:solidFill>
                <a:latin typeface="Times New Roman" pitchFamily="18" charset="0"/>
                <a:cs typeface="Times New Roman" pitchFamily="18" charset="0"/>
              </a:rPr>
              <a:t>WebAssign</a:t>
            </a:r>
            <a:r>
              <a:rPr lang="en-US" sz="2400" b="1" dirty="0" smtClean="0">
                <a:latin typeface="Times New Roman" pitchFamily="18" charset="0"/>
                <a:cs typeface="Times New Roman" pitchFamily="18" charset="0"/>
              </a:rPr>
              <a:t> Access. You </a:t>
            </a:r>
            <a:r>
              <a:rPr lang="en-US" sz="2400" b="1" u="sng" dirty="0" smtClean="0">
                <a:latin typeface="Times New Roman" pitchFamily="18" charset="0"/>
                <a:cs typeface="Times New Roman" pitchFamily="18" charset="0"/>
              </a:rPr>
              <a:t>do not</a:t>
            </a:r>
            <a:r>
              <a:rPr lang="en-US" sz="2400" b="1" dirty="0" smtClean="0">
                <a:latin typeface="Times New Roman" pitchFamily="18" charset="0"/>
                <a:cs typeface="Times New Roman" pitchFamily="18" charset="0"/>
              </a:rPr>
              <a:t> need the Physics 2049 Laboratory Manual or any of the Course </a:t>
            </a:r>
            <a:r>
              <a:rPr lang="en-US" sz="2400" b="1" dirty="0" err="1" smtClean="0">
                <a:latin typeface="Times New Roman" pitchFamily="18" charset="0"/>
                <a:cs typeface="Times New Roman" pitchFamily="18" charset="0"/>
              </a:rPr>
              <a:t>Paks</a:t>
            </a:r>
            <a:r>
              <a:rPr lang="en-US" sz="2400" b="1" dirty="0" smtClean="0">
                <a:latin typeface="Times New Roman" pitchFamily="18" charset="0"/>
                <a:cs typeface="Times New Roman" pitchFamily="18" charset="0"/>
              </a:rPr>
              <a:t> in the bookstore. Materials will be provided in class, as needed.</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8913" name="Rectangle 1"/>
          <p:cNvSpPr>
            <a:spLocks noChangeArrowheads="1"/>
          </p:cNvSpPr>
          <p:nvPr/>
        </p:nvSpPr>
        <p:spPr bwMode="auto">
          <a:xfrm>
            <a:off x="762000" y="2895600"/>
            <a:ext cx="7543800" cy="3600986"/>
          </a:xfrm>
          <a:prstGeom prst="rect">
            <a:avLst/>
          </a:prstGeom>
          <a:noFill/>
          <a:ln w="3810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hlinkClick r:id="rId4"/>
              </a:rPr>
              <a:t>WebAssign Login</a:t>
            </a:r>
            <a:r>
              <a:rPr kumimoji="0" lang="en-US"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Bookstore or on-line).  It is easy to register for WebAssign on-line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www.webassign.net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If you have used WebAssign before, your </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password may still work. </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Your ID will be your </a:t>
            </a:r>
            <a:r>
              <a:rPr kumimoji="0" lang="en-US" sz="24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ID number with the leading zero but </a:t>
            </a:r>
            <a:r>
              <a:rPr kumimoji="0" lang="en-US" sz="24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no leading letter</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you are new to WebAssign, your initial password will be “ihatephysics”.   Institution is “ucf” in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lower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case. </a:t>
            </a:r>
          </a:p>
          <a:p>
            <a:pPr lvl="0" algn="just" fontAlgn="base">
              <a:spcBef>
                <a:spcPct val="0"/>
              </a:spcBef>
              <a:spcAft>
                <a:spcPct val="0"/>
              </a:spcAft>
            </a:pPr>
            <a:endParaRPr lang="en-US"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a:t>
            </a:r>
            <a:r>
              <a:rPr lang="en-US" sz="3600" dirty="0" smtClean="0"/>
              <a:t> </a:t>
            </a:r>
            <a:r>
              <a:rPr lang="en-US" sz="2400" b="1" dirty="0" smtClean="0"/>
              <a:t>PHY-2049S, section 0003-4</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667000" y="533400"/>
            <a:ext cx="371531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WebAssign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med">
    <p:dissolv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8913"/>
                                        </p:tgtEl>
                                        <p:attrNameLst>
                                          <p:attrName>style.visibility</p:attrName>
                                        </p:attrNameLst>
                                      </p:cBhvr>
                                      <p:to>
                                        <p:strVal val="visible"/>
                                      </p:to>
                                    </p:set>
                                    <p:anim calcmode="lin" valueType="num">
                                      <p:cBhvr additive="base">
                                        <p:cTn id="11" dur="2000" fill="hold"/>
                                        <p:tgtEl>
                                          <p:spTgt spid="38913"/>
                                        </p:tgtEl>
                                        <p:attrNameLst>
                                          <p:attrName>ppt_x</p:attrName>
                                        </p:attrNameLst>
                                      </p:cBhvr>
                                      <p:tavLst>
                                        <p:tav tm="0">
                                          <p:val>
                                            <p:strVal val="#ppt_x"/>
                                          </p:val>
                                        </p:tav>
                                        <p:tav tm="100000">
                                          <p:val>
                                            <p:strVal val="#ppt_x"/>
                                          </p:val>
                                        </p:tav>
                                      </p:tavLst>
                                    </p:anim>
                                    <p:anim calcmode="lin" valueType="num">
                                      <p:cBhvr additive="base">
                                        <p:cTn id="12" dur="2000" fill="hold"/>
                                        <p:tgtEl>
                                          <p:spTgt spid="389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9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425" y="838200"/>
            <a:ext cx="7055841" cy="452431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spc="150" dirty="0" smtClean="0">
                <a:ln w="11430"/>
                <a:effectLst>
                  <a:outerShdw blurRad="25400" algn="tl" rotWithShape="0">
                    <a:srgbClr val="000000">
                      <a:alpha val="43000"/>
                    </a:srgbClr>
                  </a:outerShdw>
                </a:effectLst>
              </a:rPr>
              <a:t>J. B. Bindell, </a:t>
            </a:r>
            <a:r>
              <a:rPr lang="en-US" sz="3600" b="1" spc="150" dirty="0" err="1" smtClean="0">
                <a:ln w="11430"/>
                <a:effectLst>
                  <a:outerShdw blurRad="25400" algn="tl" rotWithShape="0">
                    <a:srgbClr val="000000">
                      <a:alpha val="43000"/>
                    </a:srgbClr>
                  </a:outerShdw>
                </a:effectLst>
              </a:rPr>
              <a:t>Phd</a:t>
            </a:r>
            <a:r>
              <a:rPr lang="en-US" sz="3600" b="1" spc="150" dirty="0" smtClean="0">
                <a:ln w="11430"/>
                <a:effectLst>
                  <a:outerShdw blurRad="25400" algn="tl" rotWithShape="0">
                    <a:srgbClr val="000000">
                      <a:alpha val="43000"/>
                    </a:srgbClr>
                  </a:outerShdw>
                </a:effectLst>
              </a:rPr>
              <a:t/>
            </a:r>
            <a:br>
              <a:rPr lang="en-US" sz="3600" b="1" spc="150" dirty="0" smtClean="0">
                <a:ln w="11430"/>
                <a:effectLst>
                  <a:outerShdw blurRad="25400" algn="tl" rotWithShape="0">
                    <a:srgbClr val="000000">
                      <a:alpha val="43000"/>
                    </a:srgbClr>
                  </a:outerShdw>
                </a:effectLst>
              </a:rPr>
            </a:br>
            <a:r>
              <a:rPr lang="en-US" sz="3600" b="1" spc="150" dirty="0" smtClean="0">
                <a:ln w="11430"/>
                <a:effectLst>
                  <a:outerShdw blurRad="25400" algn="tl" rotWithShape="0">
                    <a:srgbClr val="000000">
                      <a:alpha val="43000"/>
                    </a:srgbClr>
                  </a:outerShdw>
                </a:effectLst>
                <a:hlinkClick r:id="rId3"/>
              </a:rPr>
              <a:t>jeffrey.bindell@ucf.edu</a:t>
            </a:r>
            <a:endParaRPr lang="en-US" sz="3600" b="1" spc="150" dirty="0" smtClean="0">
              <a:ln w="11430"/>
              <a:effectLst>
                <a:outerShdw blurRad="25400" algn="tl" rotWithShape="0">
                  <a:srgbClr val="000000">
                    <a:alpha val="43000"/>
                  </a:srgbClr>
                </a:outerShdw>
              </a:effectLst>
            </a:endParaRPr>
          </a:p>
          <a:p>
            <a:pPr algn="ctr"/>
            <a:endParaRPr lang="en-US" sz="3600" b="1" spc="150" dirty="0">
              <a:ln w="11430"/>
              <a:effectLst>
                <a:outerShdw blurRad="25400" algn="tl" rotWithShape="0">
                  <a:srgbClr val="000000">
                    <a:alpha val="43000"/>
                  </a:srgbClr>
                </a:outerShdw>
              </a:effectLst>
            </a:endParaRPr>
          </a:p>
          <a:p>
            <a:pPr algn="ctr"/>
            <a:r>
              <a:rPr lang="en-US" sz="3600" b="1" spc="150" dirty="0" smtClean="0">
                <a:ln w="11430"/>
                <a:effectLst>
                  <a:outerShdw blurRad="25400" algn="tl" rotWithShape="0">
                    <a:srgbClr val="000000">
                      <a:alpha val="43000"/>
                    </a:srgbClr>
                  </a:outerShdw>
                </a:effectLst>
              </a:rPr>
              <a:t>Evan Smith</a:t>
            </a:r>
            <a:br>
              <a:rPr lang="en-US" sz="3600" b="1" spc="150" dirty="0" smtClean="0">
                <a:ln w="11430"/>
                <a:effectLst>
                  <a:outerShdw blurRad="25400" algn="tl" rotWithShape="0">
                    <a:srgbClr val="000000">
                      <a:alpha val="43000"/>
                    </a:srgbClr>
                  </a:outerShdw>
                </a:effectLst>
              </a:rPr>
            </a:br>
            <a:r>
              <a:rPr lang="en-US" sz="3600" b="1" spc="150" dirty="0" smtClean="0">
                <a:ln w="11430"/>
                <a:effectLst>
                  <a:outerShdw blurRad="25400" algn="tl" rotWithShape="0">
                    <a:srgbClr val="000000">
                      <a:alpha val="43000"/>
                    </a:srgbClr>
                  </a:outerShdw>
                </a:effectLst>
              </a:rPr>
              <a:t>evansmith@knights.ucf.edu</a:t>
            </a:r>
          </a:p>
          <a:p>
            <a:pPr algn="ctr"/>
            <a:endParaRPr lang="en-US" sz="3600" b="1" spc="150" dirty="0">
              <a:ln w="11430"/>
              <a:effectLst>
                <a:outerShdw blurRad="25400" algn="tl" rotWithShape="0">
                  <a:srgbClr val="000000">
                    <a:alpha val="43000"/>
                  </a:srgbClr>
                </a:outerShdw>
              </a:effectLst>
            </a:endParaRPr>
          </a:p>
          <a:p>
            <a:pPr algn="ctr"/>
            <a:r>
              <a:rPr lang="en-US" sz="3600" b="1" spc="150" dirty="0" smtClean="0">
                <a:ln w="11430"/>
                <a:effectLst>
                  <a:outerShdw blurRad="25400" algn="tl" rotWithShape="0">
                    <a:srgbClr val="000000">
                      <a:alpha val="43000"/>
                    </a:srgbClr>
                  </a:outerShdw>
                </a:effectLst>
              </a:rPr>
              <a:t>Class Website (includes syllabus)</a:t>
            </a:r>
            <a:br>
              <a:rPr lang="en-US" sz="3600" b="1" spc="150" dirty="0" smtClean="0">
                <a:ln w="11430"/>
                <a:effectLst>
                  <a:outerShdw blurRad="25400" algn="tl" rotWithShape="0">
                    <a:srgbClr val="000000">
                      <a:alpha val="43000"/>
                    </a:srgbClr>
                  </a:outerShdw>
                </a:effectLst>
              </a:rPr>
            </a:br>
            <a:r>
              <a:rPr lang="en-US" sz="3600" b="1" spc="150" dirty="0" smtClean="0">
                <a:ln w="11430"/>
                <a:effectLst>
                  <a:outerShdw blurRad="25400" algn="tl" rotWithShape="0">
                    <a:srgbClr val="000000">
                      <a:alpha val="43000"/>
                    </a:srgbClr>
                  </a:outerShdw>
                </a:effectLst>
              </a:rPr>
              <a:t>www.physics.ucf.edu/~bindell</a:t>
            </a:r>
            <a:endParaRPr lang="en-US" sz="3600" b="1" spc="150" dirty="0">
              <a:ln w="11430"/>
              <a:effectLst>
                <a:outerShdw blurRad="25400" algn="tl" rotWithShape="0">
                  <a:srgbClr val="000000">
                    <a:alpha val="43000"/>
                  </a:srgbClr>
                </a:outerShdw>
              </a:effectLst>
            </a:endParaRPr>
          </a:p>
        </p:txBody>
      </p:sp>
    </p:spTree>
  </p:cSld>
  <p:clrMapOvr>
    <a:masterClrMapping/>
  </p:clrMapOvr>
  <p:transition spd="med">
    <p:dissolve/>
    <p:sndAc>
      <p:stSnd>
        <p:snd r:embed="rId2" name="voltag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purchase an i-clicker</a:t>
            </a:r>
            <a:r>
              <a:rPr lang="en-US" b="1" dirty="0" smtClean="0">
                <a:solidFill>
                  <a:srgbClr val="FF0000"/>
                </a:solidFill>
              </a:rPr>
              <a:t>2</a:t>
            </a:r>
            <a:endParaRPr lang="en-US" b="1" dirty="0">
              <a:solidFill>
                <a:srgbClr val="FF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4267200" y="1371600"/>
            <a:ext cx="2971800" cy="5085433"/>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828800" y="1447800"/>
            <a:ext cx="1676400" cy="4811268"/>
          </a:xfrm>
          <a:prstGeom prst="rect">
            <a:avLst/>
          </a:prstGeom>
          <a:noFill/>
          <a:ln w="9525">
            <a:noFill/>
            <a:miter lim="800000"/>
            <a:headEnd/>
            <a:tailEnd/>
          </a:ln>
        </p:spPr>
      </p:pic>
      <p:pic>
        <p:nvPicPr>
          <p:cNvPr id="3077" name="Picture 5" descr="X Icon Clip Art"/>
          <p:cNvPicPr>
            <a:picLocks noChangeAspect="1" noChangeArrowheads="1"/>
          </p:cNvPicPr>
          <p:nvPr/>
        </p:nvPicPr>
        <p:blipFill>
          <a:blip r:embed="rId5" cstate="print"/>
          <a:srcRect/>
          <a:stretch>
            <a:fillRect/>
          </a:stretch>
        </p:blipFill>
        <p:spPr bwMode="auto">
          <a:xfrm>
            <a:off x="1295400" y="2209800"/>
            <a:ext cx="2857500" cy="2857500"/>
          </a:xfrm>
          <a:prstGeom prst="rect">
            <a:avLst/>
          </a:prstGeom>
          <a:noFill/>
        </p:spPr>
      </p:pic>
      <p:sp>
        <p:nvSpPr>
          <p:cNvPr id="6" name="Left Arrow 5"/>
          <p:cNvSpPr/>
          <p:nvPr/>
        </p:nvSpPr>
        <p:spPr>
          <a:xfrm>
            <a:off x="6324600" y="1676400"/>
            <a:ext cx="1905000" cy="1295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SCREEN</a:t>
            </a:r>
            <a:endParaRPr lang="en-US" sz="3200" dirty="0"/>
          </a:p>
        </p:txBody>
      </p:sp>
      <p:sp>
        <p:nvSpPr>
          <p:cNvPr id="7" name="Down Arrow 6"/>
          <p:cNvSpPr/>
          <p:nvPr/>
        </p:nvSpPr>
        <p:spPr>
          <a:xfrm>
            <a:off x="7987864" y="228600"/>
            <a:ext cx="394136"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2975148">
            <a:off x="7785170" y="1203061"/>
            <a:ext cx="394136"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8489732" y="730468"/>
            <a:ext cx="394136"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behavior</a:t>
            </a:r>
            <a:endParaRPr lang="en-US" dirty="0"/>
          </a:p>
        </p:txBody>
      </p:sp>
      <p:sp>
        <p:nvSpPr>
          <p:cNvPr id="3" name="Content Placeholder 2"/>
          <p:cNvSpPr>
            <a:spLocks noGrp="1"/>
          </p:cNvSpPr>
          <p:nvPr>
            <p:ph sz="quarter" idx="1"/>
          </p:nvPr>
        </p:nvSpPr>
        <p:spPr/>
        <p:txBody>
          <a:bodyPr>
            <a:normAutofit fontScale="92500"/>
          </a:bodyPr>
          <a:lstStyle/>
          <a:p>
            <a:r>
              <a:rPr lang="en-US" dirty="0" smtClean="0"/>
              <a:t>When a mini-lecture is being given by one of the instructors (often unprepared but based on what is happening in the class), there will be quiet.</a:t>
            </a:r>
          </a:p>
          <a:p>
            <a:r>
              <a:rPr lang="en-US" dirty="0" smtClean="0"/>
              <a:t>During class activities, </a:t>
            </a:r>
            <a:r>
              <a:rPr lang="en-US" b="1" dirty="0" smtClean="0">
                <a:solidFill>
                  <a:srgbClr val="FF0000"/>
                </a:solidFill>
              </a:rPr>
              <a:t>quiet is forbidden</a:t>
            </a:r>
            <a:r>
              <a:rPr lang="en-US" dirty="0" smtClean="0"/>
              <a:t>!  Discussion is important for learning.</a:t>
            </a:r>
          </a:p>
          <a:p>
            <a:r>
              <a:rPr lang="en-US" dirty="0" smtClean="0"/>
              <a:t>Try to maintain the groups of 3 but it is recognized that the close proximity of two groups on one badly designed table will often create a “super group” of six.  If this happens, a </a:t>
            </a:r>
            <a:r>
              <a:rPr lang="en-US" dirty="0" err="1" smtClean="0"/>
              <a:t>worklable</a:t>
            </a:r>
            <a:r>
              <a:rPr lang="en-US" dirty="0" smtClean="0"/>
              <a:t> solution to the country’s financial problems will be expected.</a:t>
            </a:r>
          </a:p>
          <a:p>
            <a:r>
              <a:rPr lang="en-US" sz="3200" dirty="0" smtClean="0"/>
              <a:t>REMEMBER: </a:t>
            </a:r>
            <a:r>
              <a:rPr lang="en-US" sz="3200" b="1" u="sng" dirty="0" smtClean="0">
                <a:solidFill>
                  <a:srgbClr val="0070C0"/>
                </a:solidFill>
              </a:rPr>
              <a:t>NOISE IS GOOD</a:t>
            </a:r>
            <a:r>
              <a:rPr lang="en-US" sz="3200" dirty="0" smtClean="0"/>
              <a:t>!</a:t>
            </a:r>
          </a:p>
          <a:p>
            <a:pPr lvl="1"/>
            <a:r>
              <a:rPr lang="en-US" sz="2600" dirty="0" smtClean="0"/>
              <a:t>Within reason, of course.</a:t>
            </a:r>
            <a:endParaRPr lang="en-US" sz="2600" dirty="0"/>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subTnLst>
                                    <p:audio>
                                      <p:cMediaNode vol="100000">
                                        <p:cTn display="0" masterRel="sameClick">
                                          <p:stCondLst>
                                            <p:cond evt="begin" delay="0">
                                              <p:tn val="59"/>
                                            </p:cond>
                                          </p:stCondLst>
                                          <p:endCondLst>
                                            <p:cond evt="onStopAudio" delay="0">
                                              <p:tgtEl>
                                                <p:sldTgt/>
                                              </p:tgtEl>
                                            </p:cond>
                                          </p:endCondLst>
                                        </p:cTn>
                                        <p:tgtEl>
                                          <p:sndTgt r:embed="rId3" name="explode.wav"/>
                                        </p:tgtEl>
                                      </p:cMediaNode>
                                    </p:audio>
                                  </p:subTnLst>
                                </p:cTn>
                              </p:par>
                              <p:par>
                                <p:cTn id="75" presetID="26" presetClass="entr" presetSubtype="0" fill="hold" grpId="0" nodeType="with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wipe(down)">
                                      <p:cBhvr>
                                        <p:cTn id="77" dur="580">
                                          <p:stCondLst>
                                            <p:cond delay="0"/>
                                          </p:stCondLst>
                                        </p:cTn>
                                        <p:tgtEl>
                                          <p:spTgt spid="3">
                                            <p:txEl>
                                              <p:pRg st="4" end="4"/>
                                            </p:txEl>
                                          </p:spTgt>
                                        </p:tgtEl>
                                      </p:cBhvr>
                                    </p:animEffect>
                                    <p:anim calcmode="lin" valueType="num">
                                      <p:cBhvr>
                                        <p:cTn id="7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4" end="4"/>
                                            </p:txEl>
                                          </p:spTgt>
                                        </p:tgtEl>
                                      </p:cBhvr>
                                      <p:to x="100000" y="60000"/>
                                    </p:animScale>
                                    <p:animScale>
                                      <p:cBhvr>
                                        <p:cTn id="84" dur="166" decel="50000">
                                          <p:stCondLst>
                                            <p:cond delay="676"/>
                                          </p:stCondLst>
                                        </p:cTn>
                                        <p:tgtEl>
                                          <p:spTgt spid="3">
                                            <p:txEl>
                                              <p:pRg st="4" end="4"/>
                                            </p:txEl>
                                          </p:spTgt>
                                        </p:tgtEl>
                                      </p:cBhvr>
                                      <p:to x="100000" y="100000"/>
                                    </p:animScale>
                                    <p:animScale>
                                      <p:cBhvr>
                                        <p:cTn id="85" dur="26">
                                          <p:stCondLst>
                                            <p:cond delay="1312"/>
                                          </p:stCondLst>
                                        </p:cTn>
                                        <p:tgtEl>
                                          <p:spTgt spid="3">
                                            <p:txEl>
                                              <p:pRg st="4" end="4"/>
                                            </p:txEl>
                                          </p:spTgt>
                                        </p:tgtEl>
                                      </p:cBhvr>
                                      <p:to x="100000" y="80000"/>
                                    </p:animScale>
                                    <p:animScale>
                                      <p:cBhvr>
                                        <p:cTn id="86" dur="166" decel="50000">
                                          <p:stCondLst>
                                            <p:cond delay="1338"/>
                                          </p:stCondLst>
                                        </p:cTn>
                                        <p:tgtEl>
                                          <p:spTgt spid="3">
                                            <p:txEl>
                                              <p:pRg st="4" end="4"/>
                                            </p:txEl>
                                          </p:spTgt>
                                        </p:tgtEl>
                                      </p:cBhvr>
                                      <p:to x="100000" y="100000"/>
                                    </p:animScale>
                                    <p:animScale>
                                      <p:cBhvr>
                                        <p:cTn id="87" dur="26">
                                          <p:stCondLst>
                                            <p:cond delay="1642"/>
                                          </p:stCondLst>
                                        </p:cTn>
                                        <p:tgtEl>
                                          <p:spTgt spid="3">
                                            <p:txEl>
                                              <p:pRg st="4" end="4"/>
                                            </p:txEl>
                                          </p:spTgt>
                                        </p:tgtEl>
                                      </p:cBhvr>
                                      <p:to x="100000" y="90000"/>
                                    </p:animScale>
                                    <p:animScale>
                                      <p:cBhvr>
                                        <p:cTn id="88" dur="166" decel="50000">
                                          <p:stCondLst>
                                            <p:cond delay="1668"/>
                                          </p:stCondLst>
                                        </p:cTn>
                                        <p:tgtEl>
                                          <p:spTgt spid="3">
                                            <p:txEl>
                                              <p:pRg st="4" end="4"/>
                                            </p:txEl>
                                          </p:spTgt>
                                        </p:tgtEl>
                                      </p:cBhvr>
                                      <p:to x="100000" y="100000"/>
                                    </p:animScale>
                                    <p:animScale>
                                      <p:cBhvr>
                                        <p:cTn id="89" dur="26">
                                          <p:stCondLst>
                                            <p:cond delay="1808"/>
                                          </p:stCondLst>
                                        </p:cTn>
                                        <p:tgtEl>
                                          <p:spTgt spid="3">
                                            <p:txEl>
                                              <p:pRg st="4" end="4"/>
                                            </p:txEl>
                                          </p:spTgt>
                                        </p:tgtEl>
                                      </p:cBhvr>
                                      <p:to x="100000" y="95000"/>
                                    </p:animScale>
                                    <p:animScale>
                                      <p:cBhvr>
                                        <p:cTn id="9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Aware of the Snake</a:t>
            </a:r>
            <a:endParaRPr lang="en-US" dirty="0"/>
          </a:p>
        </p:txBody>
      </p:sp>
      <p:pic>
        <p:nvPicPr>
          <p:cNvPr id="1026" name="Picture 2"/>
          <p:cNvPicPr>
            <a:picLocks noChangeAspect="1" noChangeArrowheads="1"/>
          </p:cNvPicPr>
          <p:nvPr/>
        </p:nvPicPr>
        <p:blipFill>
          <a:blip r:embed="rId3" cstate="print"/>
          <a:srcRect t="16102" b="11184"/>
          <a:stretch>
            <a:fillRect/>
          </a:stretch>
        </p:blipFill>
        <p:spPr bwMode="auto">
          <a:xfrm>
            <a:off x="2895600" y="2057400"/>
            <a:ext cx="3676650" cy="3505200"/>
          </a:xfrm>
          <a:prstGeom prst="rect">
            <a:avLst/>
          </a:prstGeom>
          <a:noFill/>
          <a:ln w="9525">
            <a:solidFill>
              <a:schemeClr val="tx1"/>
            </a:solidFill>
            <a:miter lim="800000"/>
            <a:headEnd/>
            <a:tailEnd/>
          </a:ln>
        </p:spPr>
      </p:pic>
    </p:spTree>
  </p:cSld>
  <p:clrMapOvr>
    <a:masterClrMapping/>
  </p:clrMapOvr>
  <p:transition spd="med">
    <p:dissolve/>
    <p:sndAc>
      <p:stSnd>
        <p:snd r:embed="rId2" name="voltag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 Small Twist</a:t>
            </a:r>
            <a:endParaRPr lang="en-US" u="sng" dirty="0"/>
          </a:p>
        </p:txBody>
      </p:sp>
      <p:sp>
        <p:nvSpPr>
          <p:cNvPr id="3" name="Content Placeholder 2"/>
          <p:cNvSpPr>
            <a:spLocks noGrp="1"/>
          </p:cNvSpPr>
          <p:nvPr>
            <p:ph sz="quarter" idx="1"/>
          </p:nvPr>
        </p:nvSpPr>
        <p:spPr/>
        <p:txBody>
          <a:bodyPr/>
          <a:lstStyle/>
          <a:p>
            <a:r>
              <a:rPr lang="en-US" dirty="0" smtClean="0"/>
              <a:t>This course will involve </a:t>
            </a:r>
            <a:r>
              <a:rPr lang="en-US" i="1" dirty="0" smtClean="0"/>
              <a:t>some</a:t>
            </a:r>
            <a:r>
              <a:rPr lang="en-US" dirty="0" smtClean="0"/>
              <a:t> computer calculations; some as homework.</a:t>
            </a:r>
          </a:p>
          <a:p>
            <a:r>
              <a:rPr lang="en-US" dirty="0" smtClean="0"/>
              <a:t>The best language to use is </a:t>
            </a:r>
            <a:r>
              <a:rPr lang="en-US" b="1" u="sng" dirty="0" smtClean="0">
                <a:solidFill>
                  <a:srgbClr val="FF0000"/>
                </a:solidFill>
              </a:rPr>
              <a:t>V</a:t>
            </a:r>
            <a:r>
              <a:rPr lang="en-US" b="1" u="sng" dirty="0" smtClean="0"/>
              <a:t>-</a:t>
            </a:r>
            <a:r>
              <a:rPr lang="en-US" b="1" u="sng" dirty="0" smtClean="0">
                <a:solidFill>
                  <a:srgbClr val="FF0000"/>
                </a:solidFill>
              </a:rPr>
              <a:t>Python</a:t>
            </a:r>
            <a:r>
              <a:rPr lang="en-US" dirty="0" smtClean="0"/>
              <a:t>, an easily learned program for even novice programmers.</a:t>
            </a:r>
          </a:p>
          <a:p>
            <a:pPr lvl="1"/>
            <a:r>
              <a:rPr lang="en-US" dirty="0" smtClean="0"/>
              <a:t>Secret:  </a:t>
            </a:r>
            <a:r>
              <a:rPr lang="en-US" b="1" dirty="0" smtClean="0">
                <a:solidFill>
                  <a:srgbClr val="FF0000"/>
                </a:solidFill>
              </a:rPr>
              <a:t>I have to learn this along with you</a:t>
            </a:r>
            <a:r>
              <a:rPr lang="en-US" dirty="0" smtClean="0"/>
              <a:t>!!!</a:t>
            </a:r>
          </a:p>
          <a:p>
            <a:r>
              <a:rPr lang="en-US" dirty="0" smtClean="0"/>
              <a:t>Appropriate references to tutorials will be provided.</a:t>
            </a:r>
          </a:p>
          <a:p>
            <a:r>
              <a:rPr lang="en-US" dirty="0" smtClean="0"/>
              <a:t>You may use other programs if you wish (Excel, </a:t>
            </a:r>
            <a:r>
              <a:rPr lang="en-US" dirty="0" err="1" smtClean="0"/>
              <a:t>Mathematica</a:t>
            </a:r>
            <a:r>
              <a:rPr lang="en-US" dirty="0" smtClean="0"/>
              <a:t>, Finger Counting ….</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6248400" y="4514850"/>
            <a:ext cx="2114550" cy="2114550"/>
          </a:xfrm>
          <a:prstGeom prst="rect">
            <a:avLst/>
          </a:prstGeom>
          <a:noFill/>
          <a:ln w="9525">
            <a:solidFill>
              <a:schemeClr val="tx1"/>
            </a:solidFill>
            <a:miter lim="800000"/>
            <a:headEnd/>
            <a:tailEnd/>
          </a:ln>
        </p:spPr>
      </p:pic>
      <p:sp>
        <p:nvSpPr>
          <p:cNvPr id="6" name="Right Arrow 5"/>
          <p:cNvSpPr/>
          <p:nvPr/>
        </p:nvSpPr>
        <p:spPr>
          <a:xfrm>
            <a:off x="1905000" y="4800600"/>
            <a:ext cx="41910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Good Reference, NOT required.</a:t>
            </a:r>
          </a:p>
          <a:p>
            <a:pPr algn="ctr"/>
            <a:r>
              <a:rPr lang="en-US" dirty="0" smtClean="0"/>
              <a:t>There is much online material available:</a:t>
            </a:r>
          </a:p>
          <a:p>
            <a:pPr algn="ctr"/>
            <a:r>
              <a:rPr lang="en-US" dirty="0" smtClean="0"/>
              <a:t>www.vpython.org</a:t>
            </a:r>
            <a:endParaRPr lang="en-US" dirty="0"/>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2000" fill="hold"/>
                                        <p:tgtEl>
                                          <p:spTgt spid="2051"/>
                                        </p:tgtEl>
                                        <p:attrNameLst>
                                          <p:attrName>ppt_x</p:attrName>
                                        </p:attrNameLst>
                                      </p:cBhvr>
                                      <p:tavLst>
                                        <p:tav tm="0">
                                          <p:val>
                                            <p:strVal val="1+#ppt_w/2"/>
                                          </p:val>
                                        </p:tav>
                                        <p:tav tm="100000">
                                          <p:val>
                                            <p:strVal val="#ppt_x"/>
                                          </p:val>
                                        </p:tav>
                                      </p:tavLst>
                                    </p:anim>
                                    <p:anim calcmode="lin" valueType="num">
                                      <p:cBhvr additive="base">
                                        <p:cTn id="12" dur="20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66800" y="2057400"/>
          <a:ext cx="6558281" cy="4066032"/>
        </p:xfrm>
        <a:graphic>
          <a:graphicData uri="http://schemas.openxmlformats.org/drawingml/2006/table">
            <a:tbl>
              <a:tblPr/>
              <a:tblGrid>
                <a:gridCol w="2185848"/>
                <a:gridCol w="2185848"/>
                <a:gridCol w="2186585"/>
              </a:tblGrid>
              <a:tr h="298885">
                <a:tc>
                  <a:txBody>
                    <a:bodyPr/>
                    <a:lstStyle/>
                    <a:p>
                      <a:pPr marL="0" marR="0" algn="ctr">
                        <a:lnSpc>
                          <a:spcPct val="115000"/>
                        </a:lnSpc>
                        <a:spcBef>
                          <a:spcPts val="0"/>
                        </a:spcBef>
                        <a:spcAft>
                          <a:spcPts val="1000"/>
                        </a:spcAft>
                      </a:pPr>
                      <a:r>
                        <a:rPr lang="en-US" sz="1800" b="1" dirty="0">
                          <a:latin typeface="Times New Roman"/>
                          <a:ea typeface="Times New Roman"/>
                        </a:rPr>
                        <a:t>EXAMINATION</a:t>
                      </a:r>
                      <a:endParaRPr lang="en-US" sz="1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1000"/>
                        </a:spcAft>
                      </a:pPr>
                      <a:r>
                        <a:rPr lang="en-US" sz="1800" b="1">
                          <a:latin typeface="Times New Roman"/>
                          <a:ea typeface="Times New Roman"/>
                        </a:rPr>
                        <a:t>DATE</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1000"/>
                        </a:spcAft>
                      </a:pPr>
                      <a:r>
                        <a:rPr lang="en-US" sz="1800" b="1">
                          <a:latin typeface="Times New Roman"/>
                          <a:ea typeface="Times New Roman"/>
                        </a:rPr>
                        <a:t>Comment</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98885">
                <a:tc>
                  <a:txBody>
                    <a:bodyPr/>
                    <a:lstStyle/>
                    <a:p>
                      <a:pPr marL="0" marR="0" algn="ctr">
                        <a:lnSpc>
                          <a:spcPct val="115000"/>
                        </a:lnSpc>
                        <a:spcBef>
                          <a:spcPts val="0"/>
                        </a:spcBef>
                        <a:spcAft>
                          <a:spcPts val="1000"/>
                        </a:spcAft>
                      </a:pPr>
                      <a:r>
                        <a:rPr lang="en-US" sz="1800">
                          <a:latin typeface="Times New Roman"/>
                          <a:ea typeface="Times New Roman"/>
                        </a:rPr>
                        <a:t>#1</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latin typeface="Times New Roman"/>
                          <a:ea typeface="Times New Roman"/>
                        </a:rPr>
                        <a:t>September 21st </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885">
                <a:tc>
                  <a:txBody>
                    <a:bodyPr/>
                    <a:lstStyle/>
                    <a:p>
                      <a:pPr marL="0" marR="0" algn="ctr">
                        <a:lnSpc>
                          <a:spcPct val="115000"/>
                        </a:lnSpc>
                        <a:spcBef>
                          <a:spcPts val="0"/>
                        </a:spcBef>
                        <a:spcAft>
                          <a:spcPts val="1000"/>
                        </a:spcAft>
                      </a:pPr>
                      <a:r>
                        <a:rPr lang="en-US" sz="1800">
                          <a:latin typeface="Times New Roman"/>
                          <a:ea typeface="Times New Roman"/>
                        </a:rPr>
                        <a:t>#2</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latin typeface="Times New Roman"/>
                          <a:ea typeface="Times New Roman"/>
                        </a:rPr>
                        <a:t>October 12</a:t>
                      </a:r>
                      <a:r>
                        <a:rPr lang="en-US" sz="1800" baseline="30000">
                          <a:latin typeface="Times New Roman"/>
                          <a:ea typeface="Times New Roman"/>
                        </a:rPr>
                        <a:t>th</a:t>
                      </a:r>
                      <a:r>
                        <a:rPr lang="en-US" sz="1800">
                          <a:latin typeface="Times New Roman"/>
                          <a:ea typeface="Times New Roman"/>
                        </a:rPr>
                        <a:t> </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885">
                <a:tc>
                  <a:txBody>
                    <a:bodyPr/>
                    <a:lstStyle/>
                    <a:p>
                      <a:pPr marL="0" marR="0" algn="ctr">
                        <a:lnSpc>
                          <a:spcPct val="115000"/>
                        </a:lnSpc>
                        <a:spcBef>
                          <a:spcPts val="0"/>
                        </a:spcBef>
                        <a:spcAft>
                          <a:spcPts val="1000"/>
                        </a:spcAft>
                      </a:pPr>
                      <a:r>
                        <a:rPr lang="en-US" sz="1800">
                          <a:latin typeface="Times New Roman"/>
                          <a:ea typeface="Times New Roman"/>
                        </a:rPr>
                        <a:t>#3</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latin typeface="Times New Roman"/>
                          <a:ea typeface="Times New Roman"/>
                        </a:rPr>
                        <a:t>November 9th</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3495">
                <a:tc>
                  <a:txBody>
                    <a:bodyPr/>
                    <a:lstStyle/>
                    <a:p>
                      <a:pPr marL="0" marR="0" algn="ctr">
                        <a:lnSpc>
                          <a:spcPct val="115000"/>
                        </a:lnSpc>
                        <a:spcBef>
                          <a:spcPts val="0"/>
                        </a:spcBef>
                        <a:spcAft>
                          <a:spcPts val="1000"/>
                        </a:spcAft>
                      </a:pPr>
                      <a:r>
                        <a:rPr lang="en-US" sz="1800">
                          <a:latin typeface="Times New Roman"/>
                          <a:ea typeface="Times New Roman"/>
                        </a:rPr>
                        <a:t>#4</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Times New Roman"/>
                          <a:ea typeface="Times New Roman"/>
                        </a:rPr>
                        <a:t>November </a:t>
                      </a:r>
                      <a:r>
                        <a:rPr lang="en-US" sz="1800" dirty="0">
                          <a:latin typeface="Times New Roman"/>
                          <a:ea typeface="Times New Roman"/>
                        </a:rPr>
                        <a:t>28</a:t>
                      </a:r>
                      <a:r>
                        <a:rPr lang="en-US" sz="1800" baseline="30000" dirty="0">
                          <a:latin typeface="Times New Roman"/>
                          <a:ea typeface="Times New Roman"/>
                        </a:rPr>
                        <a:t>th</a:t>
                      </a:r>
                      <a:r>
                        <a:rPr lang="en-US" sz="1800" dirty="0">
                          <a:latin typeface="Times New Roman"/>
                          <a:ea typeface="Times New Roman"/>
                        </a:rPr>
                        <a:t> </a:t>
                      </a:r>
                      <a:endParaRPr lang="en-US" sz="1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i="0" dirty="0">
                          <a:solidFill>
                            <a:srgbClr val="C00000"/>
                          </a:solidFill>
                          <a:latin typeface="Times New Roman"/>
                          <a:ea typeface="Times New Roman"/>
                        </a:rPr>
                        <a:t>The fourth exam may or may not be scheduled, depending on the desires of the class.  If scheduled, it will be during the last week of class and will give students the opportunity to drop the lowest exam grade.</a:t>
                      </a:r>
                      <a:endParaRPr lang="en-US" sz="2400" b="1" i="0" dirty="0">
                        <a:solidFill>
                          <a:srgbClr val="C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7" name="Rectangle 1"/>
          <p:cNvSpPr>
            <a:spLocks noChangeArrowheads="1"/>
          </p:cNvSpPr>
          <p:nvPr/>
        </p:nvSpPr>
        <p:spPr bwMode="auto">
          <a:xfrm>
            <a:off x="762000" y="533400"/>
            <a:ext cx="7188579"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Test Dates: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These dates are subject to change slightly but at least one week’s notice will be provided.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Final Exam: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according to the University Final Exam Schedule.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dissolve/>
    <p:sndAc>
      <p:stSnd>
        <p:snd r:embed="rId2" name="voltage.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a:t>
            </a:r>
            <a:endParaRPr lang="en-US" dirty="0"/>
          </a:p>
        </p:txBody>
      </p:sp>
      <p:graphicFrame>
        <p:nvGraphicFramePr>
          <p:cNvPr id="3" name="Table 2"/>
          <p:cNvGraphicFramePr>
            <a:graphicFrameLocks noGrp="1"/>
          </p:cNvGraphicFramePr>
          <p:nvPr/>
        </p:nvGraphicFramePr>
        <p:xfrm>
          <a:off x="3048000" y="1524000"/>
          <a:ext cx="2968625" cy="3925824"/>
        </p:xfrm>
        <a:graphic>
          <a:graphicData uri="http://schemas.openxmlformats.org/drawingml/2006/table">
            <a:tbl>
              <a:tblPr/>
              <a:tblGrid>
                <a:gridCol w="1539875"/>
                <a:gridCol w="1428750"/>
              </a:tblGrid>
              <a:tr h="0">
                <a:tc>
                  <a:txBody>
                    <a:bodyPr/>
                    <a:lstStyle/>
                    <a:p>
                      <a:pPr marL="0" marR="0" algn="ctr">
                        <a:lnSpc>
                          <a:spcPct val="115000"/>
                        </a:lnSpc>
                        <a:spcBef>
                          <a:spcPts val="0"/>
                        </a:spcBef>
                        <a:spcAft>
                          <a:spcPts val="1000"/>
                        </a:spcAft>
                      </a:pPr>
                      <a:r>
                        <a:rPr lang="en-US" sz="3200">
                          <a:latin typeface="Times New Roman"/>
                          <a:ea typeface="Times New Roman"/>
                        </a:rPr>
                        <a:t>SCORE</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15000"/>
                        </a:lnSpc>
                        <a:spcBef>
                          <a:spcPts val="0"/>
                        </a:spcBef>
                        <a:spcAft>
                          <a:spcPts val="1000"/>
                        </a:spcAft>
                      </a:pPr>
                      <a:r>
                        <a:rPr lang="en-US" sz="3200">
                          <a:latin typeface="Times New Roman"/>
                          <a:ea typeface="Times New Roman"/>
                        </a:rPr>
                        <a:t>GRADE</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0">
                <a:tc>
                  <a:txBody>
                    <a:bodyPr/>
                    <a:lstStyle/>
                    <a:p>
                      <a:pPr marL="0" marR="0" algn="ctr">
                        <a:lnSpc>
                          <a:spcPct val="115000"/>
                        </a:lnSpc>
                        <a:spcBef>
                          <a:spcPts val="0"/>
                        </a:spcBef>
                        <a:spcAft>
                          <a:spcPts val="1000"/>
                        </a:spcAft>
                      </a:pPr>
                      <a:r>
                        <a:rPr lang="en-US" sz="3200">
                          <a:latin typeface="Times New Roman"/>
                          <a:ea typeface="Times New Roman"/>
                        </a:rPr>
                        <a:t>85-100</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3200">
                          <a:latin typeface="Times New Roman"/>
                          <a:ea typeface="Times New Roman"/>
                        </a:rPr>
                        <a:t>A</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3200">
                          <a:latin typeface="Times New Roman"/>
                          <a:ea typeface="Times New Roman"/>
                        </a:rPr>
                        <a:t>75-84</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3200">
                          <a:latin typeface="Times New Roman"/>
                          <a:ea typeface="Times New Roman"/>
                        </a:rPr>
                        <a:t>B</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3200">
                          <a:latin typeface="Times New Roman"/>
                          <a:ea typeface="Times New Roman"/>
                        </a:rPr>
                        <a:t>60-74</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3200">
                          <a:latin typeface="Times New Roman"/>
                          <a:ea typeface="Times New Roman"/>
                        </a:rPr>
                        <a:t>C</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3200">
                          <a:latin typeface="Times New Roman"/>
                          <a:ea typeface="Times New Roman"/>
                        </a:rPr>
                        <a:t>50-59</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3200">
                          <a:latin typeface="Times New Roman"/>
                          <a:ea typeface="Times New Roman"/>
                        </a:rPr>
                        <a:t>D</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3200">
                          <a:latin typeface="Times New Roman"/>
                          <a:ea typeface="Times New Roman"/>
                        </a:rPr>
                        <a:t>&lt;50</a:t>
                      </a:r>
                      <a:endParaRPr lang="en-US" sz="3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3200" dirty="0">
                          <a:latin typeface="Times New Roman"/>
                          <a:ea typeface="Times New Roman"/>
                        </a:rPr>
                        <a:t>F</a:t>
                      </a:r>
                      <a:endParaRPr lang="en-US" sz="3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dissolve/>
    <p:sndAc>
      <p:stSnd>
        <p:snd r:embed="rId2" name="voltage.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Weights – Not </a:t>
            </a:r>
            <a:r>
              <a:rPr lang="en-US" u="sng" dirty="0" smtClean="0"/>
              <a:t>Totally</a:t>
            </a:r>
            <a:r>
              <a:rPr lang="en-US" dirty="0" smtClean="0"/>
              <a:t> Final</a:t>
            </a:r>
            <a:endParaRPr lang="en-US" dirty="0"/>
          </a:p>
        </p:txBody>
      </p:sp>
      <p:graphicFrame>
        <p:nvGraphicFramePr>
          <p:cNvPr id="3" name="Table 2"/>
          <p:cNvGraphicFramePr>
            <a:graphicFrameLocks noGrp="1"/>
          </p:cNvGraphicFramePr>
          <p:nvPr/>
        </p:nvGraphicFramePr>
        <p:xfrm>
          <a:off x="3083560" y="2332037"/>
          <a:ext cx="2976880" cy="3638550"/>
        </p:xfrm>
        <a:graphic>
          <a:graphicData uri="http://schemas.openxmlformats.org/drawingml/2006/table">
            <a:tbl>
              <a:tblPr/>
              <a:tblGrid>
                <a:gridCol w="2383155"/>
                <a:gridCol w="593725"/>
              </a:tblGrid>
              <a:tr h="301625">
                <a:tc>
                  <a:txBody>
                    <a:bodyPr/>
                    <a:lstStyle/>
                    <a:p>
                      <a:pPr marL="0" marR="0" algn="ctr">
                        <a:lnSpc>
                          <a:spcPct val="115000"/>
                        </a:lnSpc>
                        <a:spcBef>
                          <a:spcPts val="0"/>
                        </a:spcBef>
                        <a:spcAft>
                          <a:spcPts val="1000"/>
                        </a:spcAft>
                      </a:pPr>
                      <a:r>
                        <a:rPr lang="en-US" sz="2000" dirty="0">
                          <a:solidFill>
                            <a:srgbClr val="0F243E"/>
                          </a:solidFill>
                          <a:latin typeface="Times New Roman"/>
                          <a:ea typeface="Calibri"/>
                          <a:cs typeface="Times New Roman"/>
                        </a:rPr>
                        <a:t>Item</a:t>
                      </a:r>
                      <a:endParaRPr lang="en-US" sz="2000" dirty="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c>
                  <a:txBody>
                    <a:bodyPr/>
                    <a:lstStyle/>
                    <a:p>
                      <a:pPr marL="0" marR="0" algn="ctr">
                        <a:lnSpc>
                          <a:spcPct val="115000"/>
                        </a:lnSpc>
                        <a:spcBef>
                          <a:spcPts val="0"/>
                        </a:spcBef>
                        <a:spcAft>
                          <a:spcPts val="1000"/>
                        </a:spcAft>
                      </a:pPr>
                      <a:r>
                        <a:rPr lang="en-US" sz="2000" dirty="0">
                          <a:solidFill>
                            <a:srgbClr val="0F243E"/>
                          </a:solidFill>
                          <a:latin typeface="Times New Roman"/>
                          <a:ea typeface="Calibri"/>
                          <a:cs typeface="Times New Roman"/>
                        </a:rPr>
                        <a:t>%</a:t>
                      </a:r>
                      <a:endParaRPr lang="en-US" sz="2000" dirty="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r>
              <a:tr h="318135">
                <a:tc>
                  <a:txBody>
                    <a:bodyPr/>
                    <a:lstStyle/>
                    <a:p>
                      <a:pPr marL="0" marR="0" algn="l">
                        <a:lnSpc>
                          <a:spcPct val="115000"/>
                        </a:lnSpc>
                        <a:spcBef>
                          <a:spcPts val="0"/>
                        </a:spcBef>
                        <a:spcAft>
                          <a:spcPts val="1000"/>
                        </a:spcAft>
                      </a:pPr>
                      <a:r>
                        <a:rPr lang="en-US" sz="2000" dirty="0">
                          <a:solidFill>
                            <a:srgbClr val="0F243E"/>
                          </a:solidFill>
                          <a:latin typeface="Times New Roman"/>
                          <a:ea typeface="Calibri"/>
                          <a:cs typeface="Times New Roman"/>
                        </a:rPr>
                        <a:t>Mid Semester Examinations</a:t>
                      </a:r>
                      <a:endParaRPr lang="en-US" sz="2000" dirty="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c>
                  <a:txBody>
                    <a:bodyPr/>
                    <a:lstStyle/>
                    <a:p>
                      <a:pPr marL="0" marR="0" algn="ctr">
                        <a:lnSpc>
                          <a:spcPct val="115000"/>
                        </a:lnSpc>
                        <a:spcBef>
                          <a:spcPts val="0"/>
                        </a:spcBef>
                        <a:spcAft>
                          <a:spcPts val="1000"/>
                        </a:spcAft>
                      </a:pPr>
                      <a:r>
                        <a:rPr lang="en-US" sz="2000">
                          <a:solidFill>
                            <a:srgbClr val="0F243E"/>
                          </a:solidFill>
                          <a:latin typeface="Times New Roman"/>
                          <a:ea typeface="Calibri"/>
                          <a:cs typeface="Times New Roman"/>
                        </a:rPr>
                        <a:t>30</a:t>
                      </a:r>
                      <a:endParaRPr lang="en-US" sz="200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r>
              <a:tr h="318135">
                <a:tc>
                  <a:txBody>
                    <a:bodyPr/>
                    <a:lstStyle/>
                    <a:p>
                      <a:pPr marL="0" marR="0" algn="l">
                        <a:lnSpc>
                          <a:spcPct val="115000"/>
                        </a:lnSpc>
                        <a:spcBef>
                          <a:spcPts val="0"/>
                        </a:spcBef>
                        <a:spcAft>
                          <a:spcPts val="1000"/>
                        </a:spcAft>
                      </a:pPr>
                      <a:r>
                        <a:rPr lang="en-US" sz="2000">
                          <a:solidFill>
                            <a:srgbClr val="0F243E"/>
                          </a:solidFill>
                          <a:latin typeface="Times New Roman"/>
                          <a:ea typeface="Calibri"/>
                          <a:cs typeface="Times New Roman"/>
                        </a:rPr>
                        <a:t>Final Examination </a:t>
                      </a:r>
                      <a:endParaRPr lang="en-US" sz="200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c>
                  <a:txBody>
                    <a:bodyPr/>
                    <a:lstStyle/>
                    <a:p>
                      <a:pPr marL="0" marR="0" algn="ctr">
                        <a:lnSpc>
                          <a:spcPct val="115000"/>
                        </a:lnSpc>
                        <a:spcBef>
                          <a:spcPts val="0"/>
                        </a:spcBef>
                        <a:spcAft>
                          <a:spcPts val="1000"/>
                        </a:spcAft>
                      </a:pPr>
                      <a:r>
                        <a:rPr lang="en-US" sz="2000">
                          <a:solidFill>
                            <a:srgbClr val="0F243E"/>
                          </a:solidFill>
                          <a:latin typeface="Times New Roman"/>
                          <a:ea typeface="Calibri"/>
                          <a:cs typeface="Times New Roman"/>
                        </a:rPr>
                        <a:t>20</a:t>
                      </a:r>
                      <a:endParaRPr lang="en-US" sz="200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r>
              <a:tr h="318135">
                <a:tc>
                  <a:txBody>
                    <a:bodyPr/>
                    <a:lstStyle/>
                    <a:p>
                      <a:pPr marL="0" marR="0" algn="l">
                        <a:lnSpc>
                          <a:spcPct val="115000"/>
                        </a:lnSpc>
                        <a:spcBef>
                          <a:spcPts val="0"/>
                        </a:spcBef>
                        <a:spcAft>
                          <a:spcPts val="1000"/>
                        </a:spcAft>
                      </a:pPr>
                      <a:r>
                        <a:rPr lang="en-US" sz="2000" dirty="0">
                          <a:solidFill>
                            <a:srgbClr val="0F243E"/>
                          </a:solidFill>
                          <a:latin typeface="Times New Roman"/>
                          <a:ea typeface="Calibri"/>
                          <a:cs typeface="Times New Roman"/>
                        </a:rPr>
                        <a:t>Homework (Subject to change)</a:t>
                      </a:r>
                      <a:endParaRPr lang="en-US" sz="2000" dirty="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c>
                  <a:txBody>
                    <a:bodyPr/>
                    <a:lstStyle/>
                    <a:p>
                      <a:pPr marL="0" marR="0" algn="ctr">
                        <a:lnSpc>
                          <a:spcPct val="115000"/>
                        </a:lnSpc>
                        <a:spcBef>
                          <a:spcPts val="0"/>
                        </a:spcBef>
                        <a:spcAft>
                          <a:spcPts val="1000"/>
                        </a:spcAft>
                      </a:pPr>
                      <a:r>
                        <a:rPr lang="en-US" sz="2000">
                          <a:solidFill>
                            <a:srgbClr val="0F243E"/>
                          </a:solidFill>
                          <a:latin typeface="Times New Roman"/>
                          <a:ea typeface="Calibri"/>
                          <a:cs typeface="Times New Roman"/>
                        </a:rPr>
                        <a:t>10</a:t>
                      </a:r>
                      <a:endParaRPr lang="en-US" sz="200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r>
              <a:tr h="301625">
                <a:tc>
                  <a:txBody>
                    <a:bodyPr/>
                    <a:lstStyle/>
                    <a:p>
                      <a:pPr marL="0" marR="0" algn="l">
                        <a:lnSpc>
                          <a:spcPct val="115000"/>
                        </a:lnSpc>
                        <a:spcBef>
                          <a:spcPts val="0"/>
                        </a:spcBef>
                        <a:spcAft>
                          <a:spcPts val="1000"/>
                        </a:spcAft>
                      </a:pPr>
                      <a:r>
                        <a:rPr lang="en-US" sz="2000" dirty="0">
                          <a:solidFill>
                            <a:srgbClr val="0F243E"/>
                          </a:solidFill>
                          <a:latin typeface="Times New Roman"/>
                          <a:ea typeface="Calibri"/>
                          <a:cs typeface="Times New Roman"/>
                        </a:rPr>
                        <a:t>In Class Quizzes</a:t>
                      </a:r>
                      <a:endParaRPr lang="en-US" sz="2000" dirty="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c>
                  <a:txBody>
                    <a:bodyPr/>
                    <a:lstStyle/>
                    <a:p>
                      <a:pPr marL="0" marR="0" algn="ctr">
                        <a:lnSpc>
                          <a:spcPct val="115000"/>
                        </a:lnSpc>
                        <a:spcBef>
                          <a:spcPts val="0"/>
                        </a:spcBef>
                        <a:spcAft>
                          <a:spcPts val="1000"/>
                        </a:spcAft>
                      </a:pPr>
                      <a:r>
                        <a:rPr lang="en-US" sz="2000">
                          <a:solidFill>
                            <a:srgbClr val="0F243E"/>
                          </a:solidFill>
                          <a:latin typeface="Times New Roman"/>
                          <a:ea typeface="Calibri"/>
                          <a:cs typeface="Times New Roman"/>
                        </a:rPr>
                        <a:t>10</a:t>
                      </a:r>
                      <a:endParaRPr lang="en-US" sz="200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r>
              <a:tr h="318135">
                <a:tc>
                  <a:txBody>
                    <a:bodyPr/>
                    <a:lstStyle/>
                    <a:p>
                      <a:pPr marL="0" marR="0" algn="l">
                        <a:lnSpc>
                          <a:spcPct val="115000"/>
                        </a:lnSpc>
                        <a:spcBef>
                          <a:spcPts val="0"/>
                        </a:spcBef>
                        <a:spcAft>
                          <a:spcPts val="1000"/>
                        </a:spcAft>
                      </a:pPr>
                      <a:r>
                        <a:rPr lang="en-US" sz="2000">
                          <a:solidFill>
                            <a:srgbClr val="0F243E"/>
                          </a:solidFill>
                          <a:latin typeface="Times New Roman"/>
                          <a:ea typeface="Calibri"/>
                          <a:cs typeface="Times New Roman"/>
                        </a:rPr>
                        <a:t>Class Participation (Clicks)</a:t>
                      </a:r>
                      <a:endParaRPr lang="en-US" sz="200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c>
                  <a:txBody>
                    <a:bodyPr/>
                    <a:lstStyle/>
                    <a:p>
                      <a:pPr marL="0" marR="0" algn="ctr">
                        <a:lnSpc>
                          <a:spcPct val="115000"/>
                        </a:lnSpc>
                        <a:spcBef>
                          <a:spcPts val="0"/>
                        </a:spcBef>
                        <a:spcAft>
                          <a:spcPts val="1000"/>
                        </a:spcAft>
                      </a:pPr>
                      <a:r>
                        <a:rPr lang="en-US" sz="2000">
                          <a:solidFill>
                            <a:srgbClr val="0F243E"/>
                          </a:solidFill>
                          <a:latin typeface="Times New Roman"/>
                          <a:ea typeface="Calibri"/>
                          <a:cs typeface="Times New Roman"/>
                        </a:rPr>
                        <a:t>15</a:t>
                      </a:r>
                      <a:endParaRPr lang="en-US" sz="200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r>
              <a:tr h="318135">
                <a:tc>
                  <a:txBody>
                    <a:bodyPr/>
                    <a:lstStyle/>
                    <a:p>
                      <a:pPr marL="0" marR="0" algn="l">
                        <a:lnSpc>
                          <a:spcPct val="115000"/>
                        </a:lnSpc>
                        <a:spcBef>
                          <a:spcPts val="0"/>
                        </a:spcBef>
                        <a:spcAft>
                          <a:spcPts val="1000"/>
                        </a:spcAft>
                      </a:pPr>
                      <a:r>
                        <a:rPr lang="en-US" sz="2000">
                          <a:solidFill>
                            <a:srgbClr val="0F243E"/>
                          </a:solidFill>
                          <a:latin typeface="Times New Roman"/>
                          <a:ea typeface="Calibri"/>
                          <a:cs typeface="Times New Roman"/>
                        </a:rPr>
                        <a:t>Inquiry Component</a:t>
                      </a:r>
                      <a:endParaRPr lang="en-US" sz="200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c>
                  <a:txBody>
                    <a:bodyPr/>
                    <a:lstStyle/>
                    <a:p>
                      <a:pPr marL="0" marR="0" algn="ctr">
                        <a:lnSpc>
                          <a:spcPct val="115000"/>
                        </a:lnSpc>
                        <a:spcBef>
                          <a:spcPts val="0"/>
                        </a:spcBef>
                        <a:spcAft>
                          <a:spcPts val="1000"/>
                        </a:spcAft>
                      </a:pPr>
                      <a:r>
                        <a:rPr lang="en-US" sz="2000" dirty="0">
                          <a:solidFill>
                            <a:srgbClr val="0F243E"/>
                          </a:solidFill>
                          <a:latin typeface="Times New Roman"/>
                          <a:ea typeface="Calibri"/>
                          <a:cs typeface="Times New Roman"/>
                        </a:rPr>
                        <a:t>15</a:t>
                      </a:r>
                      <a:endParaRPr lang="en-US" sz="2000" dirty="0">
                        <a:latin typeface="Times New Roman"/>
                        <a:ea typeface="Calibri"/>
                        <a:cs typeface="Times New Roman"/>
                      </a:endParaRPr>
                    </a:p>
                  </a:txBody>
                  <a:tcPr marL="9525" marR="9525" marT="9525" marB="9525" anchor="ctr">
                    <a:lnL>
                      <a:noFill/>
                    </a:lnL>
                    <a:lnR>
                      <a:noFill/>
                    </a:lnR>
                    <a:lnT>
                      <a:noFill/>
                    </a:lnT>
                    <a:lnB>
                      <a:noFill/>
                    </a:lnB>
                    <a:solidFill>
                      <a:srgbClr val="C6D9F1"/>
                    </a:solidFill>
                  </a:tcPr>
                </a:tc>
              </a:tr>
            </a:tbl>
          </a:graphicData>
        </a:graphic>
      </p:graphicFrame>
    </p:spTree>
  </p:cSld>
  <p:clrMapOvr>
    <a:masterClrMapping/>
  </p:clrMapOvr>
  <p:transition spd="med">
    <p:dissolve/>
    <p:sndAc>
      <p:stSnd>
        <p:snd r:embed="rId2" name="voltage.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Approximate Schedule</a:t>
            </a:r>
            <a:endParaRPr lang="en-US" dirty="0"/>
          </a:p>
        </p:txBody>
      </p:sp>
      <p:graphicFrame>
        <p:nvGraphicFramePr>
          <p:cNvPr id="4" name="Table 3"/>
          <p:cNvGraphicFramePr>
            <a:graphicFrameLocks noGrp="1"/>
          </p:cNvGraphicFramePr>
          <p:nvPr/>
        </p:nvGraphicFramePr>
        <p:xfrm>
          <a:off x="1371600" y="1219200"/>
          <a:ext cx="6248402" cy="5362956"/>
        </p:xfrm>
        <a:graphic>
          <a:graphicData uri="http://schemas.openxmlformats.org/drawingml/2006/table">
            <a:tbl>
              <a:tblPr/>
              <a:tblGrid>
                <a:gridCol w="1495877"/>
                <a:gridCol w="1480295"/>
                <a:gridCol w="3272230"/>
              </a:tblGrid>
              <a:tr h="284450">
                <a:tc>
                  <a:txBody>
                    <a:bodyPr/>
                    <a:lstStyle/>
                    <a:p>
                      <a:pPr marL="0" marR="0" algn="ctr">
                        <a:lnSpc>
                          <a:spcPct val="115000"/>
                        </a:lnSpc>
                        <a:spcBef>
                          <a:spcPts val="0"/>
                        </a:spcBef>
                        <a:spcAft>
                          <a:spcPts val="0"/>
                        </a:spcAft>
                      </a:pPr>
                      <a:r>
                        <a:rPr lang="en-US" sz="1800" b="1">
                          <a:latin typeface="Times New Roman"/>
                          <a:ea typeface="Calibri"/>
                        </a:rPr>
                        <a:t>Week</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US" sz="1800" b="1">
                          <a:latin typeface="Times New Roman"/>
                          <a:ea typeface="Calibri"/>
                        </a:rPr>
                        <a:t>Chapter</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US" sz="1800" b="1">
                          <a:latin typeface="Times New Roman"/>
                          <a:ea typeface="Calibri"/>
                        </a:rPr>
                        <a:t>Topic (s)</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84450">
                <a:tc>
                  <a:txBody>
                    <a:bodyPr/>
                    <a:lstStyle/>
                    <a:p>
                      <a:pPr marL="0" marR="0" algn="ctr">
                        <a:lnSpc>
                          <a:spcPct val="115000"/>
                        </a:lnSpc>
                        <a:spcBef>
                          <a:spcPts val="0"/>
                        </a:spcBef>
                        <a:spcAft>
                          <a:spcPts val="0"/>
                        </a:spcAft>
                      </a:pPr>
                      <a:r>
                        <a:rPr lang="en-US" sz="1800" b="1">
                          <a:latin typeface="Times New Roman"/>
                          <a:ea typeface="Calibri"/>
                        </a:rPr>
                        <a:t>1</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Coulomb’s 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2</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The Electric Field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3</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14,15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Electric Fields &amp; Matter, Charge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4</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Distributed Charges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5</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Electric Potential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6</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The Magnetic Field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7</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Electric Fields &amp;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8</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Circuit Elements (DC Circuits)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9</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Magnetic Forces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10</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21,22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Magnetic Forces, Field Patterns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11</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Field Patterns and Gauss’s 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12</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Faraday’s 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13</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Faraday’s 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14</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Electromagnetic Waves / Optics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15</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rPr>
                        <a:t>Electromagnetic Waves / Optics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0">
                <a:tc>
                  <a:txBody>
                    <a:bodyPr/>
                    <a:lstStyle/>
                    <a:p>
                      <a:pPr marL="0" marR="0" algn="ctr">
                        <a:lnSpc>
                          <a:spcPct val="115000"/>
                        </a:lnSpc>
                        <a:spcBef>
                          <a:spcPts val="0"/>
                        </a:spcBef>
                        <a:spcAft>
                          <a:spcPts val="0"/>
                        </a:spcAft>
                      </a:pPr>
                      <a:r>
                        <a:rPr lang="en-US" sz="1800" b="1">
                          <a:latin typeface="Times New Roman"/>
                          <a:ea typeface="Calibri"/>
                        </a:rPr>
                        <a:t>16</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Times New Roman"/>
                          <a:ea typeface="Calibri"/>
                        </a:rPr>
                        <a:t>ALL</a:t>
                      </a:r>
                      <a:endParaRPr lang="en-US" sz="1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Times New Roman"/>
                          <a:ea typeface="Calibri"/>
                        </a:rPr>
                        <a:t>FINAL EXAMINATION</a:t>
                      </a:r>
                      <a:endParaRPr lang="en-US" sz="1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sz="quarter" idx="1"/>
          </p:nvPr>
        </p:nvSpPr>
        <p:spPr/>
        <p:txBody>
          <a:bodyPr>
            <a:normAutofit lnSpcReduction="10000"/>
          </a:bodyPr>
          <a:lstStyle/>
          <a:p>
            <a:r>
              <a:rPr lang="en-US" sz="3600" dirty="0" smtClean="0"/>
              <a:t>A 30 minute evaluation test (doesn’t count!) to allow us to get a handle on what you know </a:t>
            </a:r>
            <a:r>
              <a:rPr lang="en-US" sz="3600" u="sng" dirty="0" smtClean="0"/>
              <a:t>now</a:t>
            </a:r>
            <a:r>
              <a:rPr lang="en-US" sz="3600" dirty="0" smtClean="0"/>
              <a:t>.</a:t>
            </a:r>
          </a:p>
          <a:p>
            <a:r>
              <a:rPr lang="en-US" sz="3600" dirty="0" smtClean="0"/>
              <a:t>A brief magic show (stolen from YouTube)</a:t>
            </a:r>
          </a:p>
          <a:p>
            <a:r>
              <a:rPr lang="en-US" sz="3600" dirty="0" smtClean="0"/>
              <a:t>A brief discussion about how it was done.</a:t>
            </a:r>
          </a:p>
          <a:p>
            <a:r>
              <a:rPr lang="en-US" sz="3600" b="1" dirty="0" smtClean="0">
                <a:solidFill>
                  <a:srgbClr val="FF0000"/>
                </a:solidFill>
              </a:rPr>
              <a:t>Handout about vectors</a:t>
            </a:r>
            <a:r>
              <a:rPr lang="en-US" sz="3600" dirty="0" smtClean="0"/>
              <a:t>. This is basically what you already know but our textbook uses a slightly different notation:</a:t>
            </a:r>
          </a:p>
          <a:p>
            <a:endParaRPr lang="en-US" sz="3600" dirty="0"/>
          </a:p>
        </p:txBody>
      </p:sp>
      <p:graphicFrame>
        <p:nvGraphicFramePr>
          <p:cNvPr id="5" name="Object 4"/>
          <p:cNvGraphicFramePr>
            <a:graphicFrameLocks noChangeAspect="1"/>
          </p:cNvGraphicFramePr>
          <p:nvPr/>
        </p:nvGraphicFramePr>
        <p:xfrm>
          <a:off x="2667000" y="5715000"/>
          <a:ext cx="4057650" cy="685800"/>
        </p:xfrm>
        <a:graphic>
          <a:graphicData uri="http://schemas.openxmlformats.org/presentationml/2006/ole">
            <p:oleObj spid="_x0000_s1027" name="Equation" r:id="rId4" imgW="901440" imgH="152280" progId="Equation.DSMT4">
              <p:embed/>
            </p:oleObj>
          </a:graphicData>
        </a:graphic>
      </p:graphicFrame>
    </p:spTree>
  </p:cSld>
  <p:clrMapOvr>
    <a:masterClrMapping/>
  </p:clrMapOvr>
  <p:transition spd="med">
    <p:dissolv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26"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Provided that the system works</a:t>
            </a:r>
            <a:endParaRPr lang="en-US" dirty="0"/>
          </a:p>
        </p:txBody>
      </p:sp>
      <p:sp>
        <p:nvSpPr>
          <p:cNvPr id="3" name="Title 2"/>
          <p:cNvSpPr>
            <a:spLocks noGrp="1"/>
          </p:cNvSpPr>
          <p:nvPr>
            <p:ph type="ctrTitle"/>
          </p:nvPr>
        </p:nvSpPr>
        <p:spPr/>
        <p:txBody>
          <a:bodyPr/>
          <a:lstStyle/>
          <a:p>
            <a:r>
              <a:rPr lang="en-US" b="1" u="sng" dirty="0" smtClean="0"/>
              <a:t>Brief</a:t>
            </a:r>
            <a:r>
              <a:rPr lang="en-US" dirty="0" smtClean="0"/>
              <a:t> WebAssign is Due on Wednesday</a:t>
            </a:r>
            <a:endParaRPr lang="en-US" dirty="0"/>
          </a:p>
        </p:txBody>
      </p:sp>
    </p:spTree>
  </p:cSld>
  <p:clrMapOvr>
    <a:masterClrMapping/>
  </p:clrMapOvr>
  <p:transition spd="med">
    <p:dissolve/>
    <p:sndAc>
      <p:stSnd>
        <p:snd r:embed="rId2" name="voltag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Please Note </a:t>
            </a:r>
            <a:endParaRPr lang="en-US" sz="7200" dirty="0"/>
          </a:p>
        </p:txBody>
      </p:sp>
      <p:sp>
        <p:nvSpPr>
          <p:cNvPr id="3" name="Text Placeholder 2"/>
          <p:cNvSpPr>
            <a:spLocks noGrp="1"/>
          </p:cNvSpPr>
          <p:nvPr>
            <p:ph type="body" idx="1"/>
          </p:nvPr>
        </p:nvSpPr>
        <p:spPr>
          <a:xfrm>
            <a:off x="533400" y="2547938"/>
            <a:ext cx="8040687" cy="1338262"/>
          </a:xfrm>
        </p:spPr>
        <p:txBody>
          <a:bodyPr>
            <a:noAutofit/>
          </a:bodyPr>
          <a:lstStyle/>
          <a:p>
            <a:pPr algn="ctr"/>
            <a:r>
              <a:rPr lang="en-US" sz="4000" b="1" dirty="0" smtClean="0">
                <a:solidFill>
                  <a:schemeClr val="accent1">
                    <a:lumMod val="75000"/>
                  </a:schemeClr>
                </a:solidFill>
                <a:latin typeface="Times New Roman" pitchFamily="18" charset="0"/>
                <a:cs typeface="Times New Roman" pitchFamily="18" charset="0"/>
              </a:rPr>
              <a:t>Today’s presentation and iclicker-2 instructions are posted on the class website under week #1.</a:t>
            </a:r>
          </a:p>
          <a:p>
            <a:pPr algn="ctr"/>
            <a:endParaRPr lang="en-US" sz="4000" b="1" dirty="0" smtClean="0">
              <a:solidFill>
                <a:schemeClr val="accent1">
                  <a:lumMod val="75000"/>
                </a:schemeClr>
              </a:solidFill>
              <a:latin typeface="Times New Roman" pitchFamily="18" charset="0"/>
              <a:cs typeface="Times New Roman" pitchFamily="18" charset="0"/>
            </a:endParaRPr>
          </a:p>
          <a:p>
            <a:pPr algn="ctr"/>
            <a:r>
              <a:rPr lang="en-US" sz="4000" b="1" dirty="0" smtClean="0">
                <a:solidFill>
                  <a:schemeClr val="accent1">
                    <a:lumMod val="75000"/>
                  </a:schemeClr>
                </a:solidFill>
                <a:latin typeface="Times New Roman" pitchFamily="18" charset="0"/>
                <a:cs typeface="Times New Roman" pitchFamily="18" charset="0"/>
              </a:rPr>
              <a:t>www.physics.ucf.edu/~bindell</a:t>
            </a:r>
          </a:p>
          <a:p>
            <a:pPr algn="ctr"/>
            <a:r>
              <a:rPr lang="en-US" sz="3200" b="1" i="1" dirty="0" smtClean="0">
                <a:solidFill>
                  <a:srgbClr val="0070C0"/>
                </a:solidFill>
                <a:latin typeface="Times New Roman" pitchFamily="18" charset="0"/>
                <a:cs typeface="Times New Roman" pitchFamily="18" charset="0"/>
              </a:rPr>
              <a:t>(click on our class – top of the list.)</a:t>
            </a:r>
            <a:endParaRPr lang="en-US" sz="3200" b="1" i="1" dirty="0">
              <a:solidFill>
                <a:srgbClr val="0070C0"/>
              </a:solidFill>
              <a:latin typeface="Times New Roman" pitchFamily="18" charset="0"/>
              <a:cs typeface="Times New Roman" pitchFamily="18" charset="0"/>
            </a:endParaRPr>
          </a:p>
        </p:txBody>
      </p:sp>
      <p:pic>
        <p:nvPicPr>
          <p:cNvPr id="57346" name="Picture 2"/>
          <p:cNvPicPr>
            <a:picLocks noChangeAspect="1" noChangeArrowheads="1"/>
          </p:cNvPicPr>
          <p:nvPr/>
        </p:nvPicPr>
        <p:blipFill>
          <a:blip r:embed="rId3" cstate="print"/>
          <a:srcRect/>
          <a:stretch>
            <a:fillRect/>
          </a:stretch>
        </p:blipFill>
        <p:spPr bwMode="auto">
          <a:xfrm>
            <a:off x="5600700" y="1028700"/>
            <a:ext cx="1333500" cy="1333500"/>
          </a:xfrm>
          <a:prstGeom prst="rect">
            <a:avLst/>
          </a:prstGeom>
          <a:noFill/>
          <a:ln w="9525">
            <a:noFill/>
            <a:miter lim="800000"/>
            <a:headEnd/>
            <a:tailEnd/>
          </a:ln>
        </p:spPr>
      </p:pic>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7346"/>
                                        </p:tgtEl>
                                        <p:attrNameLst>
                                          <p:attrName>style.visibility</p:attrName>
                                        </p:attrNameLst>
                                      </p:cBhvr>
                                      <p:to>
                                        <p:strVal val="visible"/>
                                      </p:to>
                                    </p:set>
                                    <p:anim to="" calcmode="lin" valueType="num">
                                      <p:cBhvr>
                                        <p:cTn id="19" dur="1" fill="hold"/>
                                        <p:tgtEl>
                                          <p:spTgt spid="573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Aharoni" pitchFamily="2" charset="-79"/>
                <a:cs typeface="Aharoni" pitchFamily="2" charset="-79"/>
              </a:rPr>
              <a:t>Welcome to SCALE-UP!</a:t>
            </a:r>
            <a:endParaRPr lang="en-US" sz="5400" dirty="0">
              <a:latin typeface="Aharoni" pitchFamily="2" charset="-79"/>
              <a:cs typeface="Aharoni" pitchFamily="2" charset="-79"/>
            </a:endParaRPr>
          </a:p>
        </p:txBody>
      </p:sp>
      <p:sp>
        <p:nvSpPr>
          <p:cNvPr id="3" name="Text Placeholder 2"/>
          <p:cNvSpPr>
            <a:spLocks noGrp="1"/>
          </p:cNvSpPr>
          <p:nvPr>
            <p:ph type="body" idx="1"/>
          </p:nvPr>
        </p:nvSpPr>
        <p:spPr/>
        <p:txBody>
          <a:bodyPr/>
          <a:lstStyle/>
          <a:p>
            <a:endParaRPr lang="en-US"/>
          </a:p>
        </p:txBody>
      </p:sp>
    </p:spTree>
  </p:cSld>
  <p:clrMapOvr>
    <a:masterClrMapping/>
  </p:clrMapOvr>
  <p:transition spd="med">
    <p:dissolve/>
    <p:sndAc>
      <p:stSnd>
        <p:snd r:embed="rId2" name="voltag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contact me??</a:t>
            </a:r>
            <a:endParaRPr lang="en-US" dirty="0"/>
          </a:p>
        </p:txBody>
      </p:sp>
      <p:sp>
        <p:nvSpPr>
          <p:cNvPr id="3" name="Content Placeholder 2"/>
          <p:cNvSpPr>
            <a:spLocks noGrp="1"/>
          </p:cNvSpPr>
          <p:nvPr>
            <p:ph sz="quarter" idx="1"/>
          </p:nvPr>
        </p:nvSpPr>
        <p:spPr/>
        <p:txBody>
          <a:bodyPr>
            <a:normAutofit/>
          </a:bodyPr>
          <a:lstStyle/>
          <a:p>
            <a:r>
              <a:rPr lang="en-US" dirty="0" smtClean="0"/>
              <a:t>email: 	jeffrey.bindell@ucf.edu</a:t>
            </a:r>
          </a:p>
          <a:p>
            <a:r>
              <a:rPr lang="en-US" dirty="0" smtClean="0"/>
              <a:t>Office Phone – I am never there! And, my voicemail is full.</a:t>
            </a:r>
          </a:p>
          <a:p>
            <a:r>
              <a:rPr lang="en-US" dirty="0" smtClean="0"/>
              <a:t>Cell Phone – Private number (Business)</a:t>
            </a:r>
          </a:p>
          <a:p>
            <a:r>
              <a:rPr lang="en-US" dirty="0" smtClean="0"/>
              <a:t>Via WebAssign communication’s section.  Please use WA for any homework extension requests.  Begging is permitted.</a:t>
            </a:r>
          </a:p>
          <a:p>
            <a:endParaRPr lang="en-US" dirty="0" smtClean="0"/>
          </a:p>
          <a:p>
            <a:r>
              <a:rPr lang="en-US" dirty="0" smtClean="0"/>
              <a:t>Note: I check email multiple times a day.  I check WebAssign most evenings.</a:t>
            </a:r>
          </a:p>
          <a:p>
            <a:r>
              <a:rPr lang="en-US" b="1" i="1" u="sng" dirty="0" smtClean="0">
                <a:solidFill>
                  <a:srgbClr val="FF0000"/>
                </a:solidFill>
              </a:rPr>
              <a:t>HELP</a:t>
            </a:r>
            <a:r>
              <a:rPr lang="en-US" dirty="0" smtClean="0"/>
              <a:t>: Saxon Sum – Please email your email address and have it added to myUCF.com.</a:t>
            </a:r>
            <a:endParaRPr lang="en-US" dirty="0"/>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Contact You???</a:t>
            </a:r>
            <a:endParaRPr lang="en-US" dirty="0"/>
          </a:p>
        </p:txBody>
      </p:sp>
      <p:sp>
        <p:nvSpPr>
          <p:cNvPr id="3" name="Content Placeholder 2"/>
          <p:cNvSpPr>
            <a:spLocks noGrp="1"/>
          </p:cNvSpPr>
          <p:nvPr>
            <p:ph sz="quarter" idx="1"/>
          </p:nvPr>
        </p:nvSpPr>
        <p:spPr>
          <a:xfrm>
            <a:off x="914400" y="2362200"/>
            <a:ext cx="7772400" cy="1447800"/>
          </a:xfr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chor="ctr" anchorCtr="0">
            <a:normAutofit/>
          </a:bodyPr>
          <a:lstStyle/>
          <a:p>
            <a:r>
              <a:rPr lang="en-US" sz="3200" dirty="0" smtClean="0"/>
              <a:t>email – only through Knights account</a:t>
            </a:r>
          </a:p>
          <a:p>
            <a:r>
              <a:rPr lang="en-US" sz="3200" dirty="0" smtClean="0"/>
              <a:t>WebAssign Mail or Communications Panel.</a:t>
            </a:r>
            <a:endParaRPr lang="en-US" sz="3200" dirty="0"/>
          </a:p>
        </p:txBody>
      </p:sp>
    </p:spTree>
  </p:cSld>
  <p:clrMapOvr>
    <a:masterClrMapping/>
  </p:clrMapOvr>
  <p:transition spd="med">
    <p:dissolve/>
    <p:sndAc>
      <p:stSnd>
        <p:snd r:embed="rId2" name="voltag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C00000"/>
                </a:solidFill>
              </a:rPr>
              <a:t>NOTE:</a:t>
            </a:r>
            <a:endParaRPr lang="en-US" sz="6000" dirty="0">
              <a:solidFill>
                <a:srgbClr val="C00000"/>
              </a:solidFill>
            </a:endParaRPr>
          </a:p>
        </p:txBody>
      </p:sp>
      <p:sp>
        <p:nvSpPr>
          <p:cNvPr id="3" name="Text Placeholder 2"/>
          <p:cNvSpPr>
            <a:spLocks noGrp="1"/>
          </p:cNvSpPr>
          <p:nvPr>
            <p:ph type="body" idx="1"/>
          </p:nvPr>
        </p:nvSpPr>
        <p:spPr>
          <a:xfrm>
            <a:off x="722313" y="2547938"/>
            <a:ext cx="7772400" cy="1795462"/>
          </a:xfrm>
        </p:spPr>
        <p:txBody>
          <a:bodyPr>
            <a:noAutofit/>
          </a:bodyPr>
          <a:lstStyle/>
          <a:p>
            <a:r>
              <a:rPr lang="en-US" sz="5400" b="1" dirty="0" smtClean="0">
                <a:solidFill>
                  <a:srgbClr val="0070C0"/>
                </a:solidFill>
              </a:rPr>
              <a:t>Feel free to ask questions at ANY time.</a:t>
            </a:r>
            <a:endParaRPr lang="en-US" sz="5400" b="1" dirty="0">
              <a:solidFill>
                <a:srgbClr val="0070C0"/>
              </a:solidFill>
            </a:endParaRPr>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1143000"/>
            <a:ext cx="4343400" cy="5715000"/>
          </a:xfrm>
          <a:prstGeom prst="rect">
            <a:avLst/>
          </a:prstGeom>
          <a:solidFill>
            <a:srgbClr val="3219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57200" y="274638"/>
            <a:ext cx="7467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Lecture Approach</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9"/>
          <p:cNvSpPr txBox="1">
            <a:spLocks/>
          </p:cNvSpPr>
          <p:nvPr/>
        </p:nvSpPr>
        <p:spPr>
          <a:xfrm>
            <a:off x="685800" y="1981200"/>
            <a:ext cx="2895600" cy="3200400"/>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Lecturer Lectures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Student Absorbs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Test Scheduled</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Student Studies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Test</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Etc.</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http://freewebhowto.com/How-to-Draw-a-Portrait-/final.jpg"/>
          <p:cNvPicPr>
            <a:picLocks noChangeAspect="1" noChangeArrowheads="1"/>
          </p:cNvPicPr>
          <p:nvPr/>
        </p:nvPicPr>
        <p:blipFill>
          <a:blip r:embed="rId3" cstate="print"/>
          <a:srcRect b="79850"/>
          <a:stretch>
            <a:fillRect/>
          </a:stretch>
        </p:blipFill>
        <p:spPr bwMode="auto">
          <a:xfrm rot="16641913">
            <a:off x="3970511" y="2465730"/>
            <a:ext cx="2990850" cy="721072"/>
          </a:xfrm>
          <a:prstGeom prst="rect">
            <a:avLst/>
          </a:prstGeom>
          <a:noFill/>
        </p:spPr>
      </p:pic>
      <p:pic>
        <p:nvPicPr>
          <p:cNvPr id="7" name="Picture 2" descr="http://freewebhowto.com/How-to-Draw-a-Portrait-/final.jpg"/>
          <p:cNvPicPr>
            <a:picLocks noChangeAspect="1" noChangeArrowheads="1"/>
          </p:cNvPicPr>
          <p:nvPr/>
        </p:nvPicPr>
        <p:blipFill>
          <a:blip r:embed="rId3" cstate="print"/>
          <a:srcRect t="19085"/>
          <a:stretch>
            <a:fillRect/>
          </a:stretch>
        </p:blipFill>
        <p:spPr bwMode="auto">
          <a:xfrm>
            <a:off x="5086350" y="3733800"/>
            <a:ext cx="2990850" cy="2895600"/>
          </a:xfrm>
          <a:prstGeom prst="rect">
            <a:avLst/>
          </a:prstGeom>
          <a:noFill/>
        </p:spPr>
      </p:pic>
      <p:sp>
        <p:nvSpPr>
          <p:cNvPr id="8" name="Down Arrow 7"/>
          <p:cNvSpPr/>
          <p:nvPr/>
        </p:nvSpPr>
        <p:spPr>
          <a:xfrm>
            <a:off x="5486400" y="1905000"/>
            <a:ext cx="22098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Go</a:t>
            </a:r>
          </a:p>
          <a:p>
            <a:pPr algn="ctr"/>
            <a:r>
              <a:rPr lang="en-US" dirty="0" smtClean="0"/>
              <a:t>Ahead.</a:t>
            </a:r>
            <a:endParaRPr lang="en-US" dirty="0"/>
          </a:p>
          <a:p>
            <a:pPr algn="ctr"/>
            <a:r>
              <a:rPr lang="en-US" dirty="0" smtClean="0"/>
              <a:t>Learn</a:t>
            </a:r>
          </a:p>
          <a:p>
            <a:pPr algn="ctr"/>
            <a:r>
              <a:rPr lang="en-US" dirty="0" smtClean="0"/>
              <a:t>Me.</a:t>
            </a:r>
            <a:endParaRPr lang="en-US" dirty="0"/>
          </a:p>
        </p:txBody>
      </p:sp>
      <p:sp>
        <p:nvSpPr>
          <p:cNvPr id="9" name="Rectangle 8"/>
          <p:cNvSpPr/>
          <p:nvPr/>
        </p:nvSpPr>
        <p:spPr>
          <a:xfrm>
            <a:off x="228600" y="990600"/>
            <a:ext cx="2860078"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Process: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to="" calcmode="lin" valueType="num">
                                      <p:cBhvr>
                                        <p:cTn id="16" dur="1" fill="hold"/>
                                        <p:tgtEl>
                                          <p:spTgt spid="5">
                                            <p:txEl>
                                              <p:pRg st="1" end="1"/>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to="" calcmode="lin" valueType="num">
                                      <p:cBhvr>
                                        <p:cTn id="19" dur="1" fill="hold"/>
                                        <p:tgtEl>
                                          <p:spTgt spid="5">
                                            <p:txEl>
                                              <p:pRg st="2" end="2"/>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to="" calcmode="lin" valueType="num">
                                      <p:cBhvr>
                                        <p:cTn id="25" dur="1" fill="hold"/>
                                        <p:tgtEl>
                                          <p:spTgt spid="5">
                                            <p:txEl>
                                              <p:pRg st="4" end="4"/>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to="" calcmode="lin" valueType="num">
                                      <p:cBhvr>
                                        <p:cTn id="28" dur="1" fill="hold"/>
                                        <p:tgtEl>
                                          <p:spTgt spid="5">
                                            <p:txEl>
                                              <p:pRg st="5" end="5"/>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to="" calcmode="lin" valueType="num">
                                      <p:cBhvr>
                                        <p:cTn id="31" dur="1" fill="hold"/>
                                        <p:tgtEl>
                                          <p:spTgt spid="6"/>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to="" calcmode="lin" valueType="num">
                                      <p:cBhvr>
                                        <p:cTn id="34" dur="1" fill="hold"/>
                                        <p:tgtEl>
                                          <p:spTgt spid="7"/>
                                        </p:tgtEl>
                                        <p:attrNameLst>
                                          <p:attrName/>
                                        </p:attrNameLst>
                                      </p:cBhvr>
                                    </p:anim>
                                  </p:childTnLst>
                                </p:cTn>
                              </p:par>
                            </p:childTnLst>
                          </p:cTn>
                        </p:par>
                        <p:par>
                          <p:cTn id="35" fill="hold">
                            <p:stCondLst>
                              <p:cond delay="0"/>
                            </p:stCondLst>
                            <p:childTnLst>
                              <p:par>
                                <p:cTn id="36" presetID="2" presetClass="entr" presetSubtype="1" fill="hold" grpId="1" nodeType="afterEffect">
                                  <p:stCondLst>
                                    <p:cond delay="10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000" fill="hold"/>
                                        <p:tgtEl>
                                          <p:spTgt spid="8"/>
                                        </p:tgtEl>
                                        <p:attrNameLst>
                                          <p:attrName>ppt_x</p:attrName>
                                        </p:attrNameLst>
                                      </p:cBhvr>
                                      <p:tavLst>
                                        <p:tav tm="0">
                                          <p:val>
                                            <p:strVal val="#ppt_x"/>
                                          </p:val>
                                        </p:tav>
                                        <p:tav tm="100000">
                                          <p:val>
                                            <p:strVal val="#ppt_x"/>
                                          </p:val>
                                        </p:tav>
                                      </p:tavLst>
                                    </p:anim>
                                    <p:anim calcmode="lin" valueType="num">
                                      <p:cBhvr additive="base">
                                        <p:cTn id="39"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allAtOnce"/>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a:t>
            </a:r>
            <a:endParaRPr lang="en-US" dirty="0"/>
          </a:p>
        </p:txBody>
      </p:sp>
      <p:pic>
        <p:nvPicPr>
          <p:cNvPr id="2050" name="Object 2"/>
          <p:cNvPicPr>
            <a:picLocks noChangeArrowheads="1"/>
          </p:cNvPicPr>
          <p:nvPr/>
        </p:nvPicPr>
        <p:blipFill>
          <a:blip r:embed="rId3" cstate="print"/>
          <a:srcRect t="-432" b="-432"/>
          <a:stretch>
            <a:fillRect/>
          </a:stretch>
        </p:blipFill>
        <p:spPr bwMode="auto">
          <a:xfrm>
            <a:off x="533400" y="1371600"/>
            <a:ext cx="8001000" cy="4343400"/>
          </a:xfrm>
          <a:prstGeom prst="rect">
            <a:avLst/>
          </a:prstGeom>
          <a:noFill/>
          <a:ln w="9525">
            <a:solidFill>
              <a:srgbClr val="FF0000"/>
            </a:solidFill>
            <a:miter lim="800000"/>
            <a:headEnd/>
            <a:tailEnd/>
          </a:ln>
        </p:spPr>
      </p:pic>
      <p:sp>
        <p:nvSpPr>
          <p:cNvPr id="7" name="Rectangle 6"/>
          <p:cNvSpPr/>
          <p:nvPr/>
        </p:nvSpPr>
        <p:spPr>
          <a:xfrm>
            <a:off x="4572000" y="1524000"/>
            <a:ext cx="3886200" cy="4114800"/>
          </a:xfrm>
          <a:prstGeom prst="rect">
            <a:avLst/>
          </a:prstGeom>
          <a:solidFill>
            <a:schemeClr val="accent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5867400"/>
            <a:ext cx="6122189" cy="584775"/>
          </a:xfrm>
          <a:prstGeom prst="rect">
            <a:avLst/>
          </a:prstGeom>
          <a:noFill/>
        </p:spPr>
        <p:txBody>
          <a:bodyPr wrap="none" rtlCol="0">
            <a:spAutoFit/>
          </a:bodyPr>
          <a:lstStyle/>
          <a:p>
            <a:r>
              <a:rPr lang="en-US" sz="3200" dirty="0" smtClean="0"/>
              <a:t>The Learning Environment is Important</a:t>
            </a:r>
            <a:endParaRPr lang="en-US" sz="3200" dirty="0"/>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par>
                          <p:cTn id="8" fill="hold">
                            <p:stCondLst>
                              <p:cond delay="2000"/>
                            </p:stCondLst>
                            <p:childTnLst>
                              <p:par>
                                <p:cTn id="9" presetID="5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3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3000" decel="50000" fill="hold">
                                          <p:stCondLst>
                                            <p:cond delay="0"/>
                                          </p:stCondLst>
                                        </p:cTn>
                                        <p:tgtEl>
                                          <p:spTgt spid="5"/>
                                        </p:tgtEl>
                                        <p:attrNameLst>
                                          <p:attrName>ppt_x</p:attrName>
                                          <p:attrName>ppt_y</p:attrName>
                                        </p:attrNameLst>
                                      </p:cBhvr>
                                    </p:animMotion>
                                    <p:animEffect transition="in" filter="fade">
                                      <p:cBhvr>
                                        <p:cTn id="13"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ARE YOU HERE??</a:t>
            </a:r>
            <a:endParaRPr lang="en-US" b="1" dirty="0"/>
          </a:p>
        </p:txBody>
      </p:sp>
      <p:sp>
        <p:nvSpPr>
          <p:cNvPr id="3" name="Content Placeholder 2"/>
          <p:cNvSpPr>
            <a:spLocks noGrp="1"/>
          </p:cNvSpPr>
          <p:nvPr>
            <p:ph sz="quarter" idx="1"/>
          </p:nvPr>
        </p:nvSpPr>
        <p:spPr/>
        <p:txBody>
          <a:bodyPr/>
          <a:lstStyle/>
          <a:p>
            <a:r>
              <a:rPr lang="en-US" dirty="0" smtClean="0"/>
              <a:t>Because this is a required course.</a:t>
            </a:r>
          </a:p>
          <a:p>
            <a:r>
              <a:rPr lang="en-US" dirty="0" smtClean="0"/>
              <a:t>Because you like the schedule.</a:t>
            </a:r>
          </a:p>
          <a:p>
            <a:r>
              <a:rPr lang="en-US" dirty="0" smtClean="0"/>
              <a:t>Because you like the idea of working in a team environment.</a:t>
            </a:r>
          </a:p>
          <a:p>
            <a:r>
              <a:rPr lang="en-US" dirty="0" smtClean="0"/>
              <a:t>Because you want to really learn and </a:t>
            </a:r>
            <a:r>
              <a:rPr lang="en-US" i="1" dirty="0" smtClean="0"/>
              <a:t>understand</a:t>
            </a:r>
            <a:r>
              <a:rPr lang="en-US" dirty="0" smtClean="0"/>
              <a:t> physics.</a:t>
            </a:r>
          </a:p>
          <a:p>
            <a:r>
              <a:rPr lang="en-US" dirty="0" smtClean="0"/>
              <a:t>Because an hour of lecture doesn’t hold your attention.</a:t>
            </a:r>
          </a:p>
          <a:p>
            <a:r>
              <a:rPr lang="en-US" dirty="0" smtClean="0"/>
              <a:t>Because you want a class where you get to know the instructor and the instructor gets to know YOU.</a:t>
            </a:r>
          </a:p>
          <a:p>
            <a:r>
              <a:rPr lang="en-US" dirty="0" smtClean="0"/>
              <a:t>Because you think this would be easier than the standard format of a physics class (Lecture section of 250 students + a 3 hour session with one hour or recitation.) – </a:t>
            </a:r>
            <a:r>
              <a:rPr lang="en-US" i="1" dirty="0" smtClean="0"/>
              <a:t>It isn’t</a:t>
            </a:r>
            <a:r>
              <a:rPr lang="en-US" dirty="0" smtClean="0"/>
              <a:t>.</a:t>
            </a:r>
            <a:endParaRPr lang="en-US" dirty="0"/>
          </a:p>
        </p:txBody>
      </p:sp>
    </p:spTree>
  </p:cSld>
  <p:clrMapOvr>
    <a:masterClrMapping/>
  </p:clrMapOvr>
  <p:transition spd="med">
    <p:dissolv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3274</TotalTime>
  <Words>1259</Words>
  <Application>Microsoft Office PowerPoint</Application>
  <PresentationFormat>On-screen Show (4:3)</PresentationFormat>
  <Paragraphs>244</Paragraphs>
  <Slides>30</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Equity</vt:lpstr>
      <vt:lpstr>1_Equity</vt:lpstr>
      <vt:lpstr>Equation</vt:lpstr>
      <vt:lpstr>Slide 1</vt:lpstr>
      <vt:lpstr>Slide 2</vt:lpstr>
      <vt:lpstr>Please Note </vt:lpstr>
      <vt:lpstr>How do you contact me??</vt:lpstr>
      <vt:lpstr>How Do I Contact You???</vt:lpstr>
      <vt:lpstr>NOTE:</vt:lpstr>
      <vt:lpstr>Slide 7</vt:lpstr>
      <vt:lpstr>WELCOME!</vt:lpstr>
      <vt:lpstr>WHY ARE YOU HERE??</vt:lpstr>
      <vt:lpstr>Round Tables are Better (Sorry)</vt:lpstr>
      <vt:lpstr>Approach to Physics</vt:lpstr>
      <vt:lpstr>How does a typical physics student approach the standard course?</vt:lpstr>
      <vt:lpstr>SCALE-UP is a Different Approach!</vt:lpstr>
      <vt:lpstr>Does it work? (NCSU DATA)</vt:lpstr>
      <vt:lpstr>What will you learn?</vt:lpstr>
      <vt:lpstr>Who is Here???</vt:lpstr>
      <vt:lpstr>Important Course Information</vt:lpstr>
      <vt:lpstr>This course uses a different textbook than does the other PHY-2049 sections.  Specifically, we will be using  Chabay and Sherwood, “Matter and Interactions”, Volume II – Electric and Magnetic Interactions.  3rd Edition, Wiley, (2011).</vt:lpstr>
      <vt:lpstr>You will also need to purchase WebAssign Access. You do not need the Physics 2049 Laboratory Manual or any of the Course Paks in the bookstore. Materials will be provided in class, as needed.  </vt:lpstr>
      <vt:lpstr>You need to purchase an i-clicker2</vt:lpstr>
      <vt:lpstr>Class behavior</vt:lpstr>
      <vt:lpstr>Be Aware of the Snake</vt:lpstr>
      <vt:lpstr>A Small Twist</vt:lpstr>
      <vt:lpstr>Slide 24</vt:lpstr>
      <vt:lpstr>Grades</vt:lpstr>
      <vt:lpstr>Weights – Not Totally Final</vt:lpstr>
      <vt:lpstr>Approximate Schedule</vt:lpstr>
      <vt:lpstr>Today</vt:lpstr>
      <vt:lpstr>Brief WebAssign is Due on Wednesday</vt:lpstr>
      <vt:lpstr>Welcome to SCALE-UP!</vt:lpstr>
    </vt:vector>
  </TitlesOfParts>
  <Company>College of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jbindell</dc:creator>
  <cp:lastModifiedBy>jbindell</cp:lastModifiedBy>
  <cp:revision>267</cp:revision>
  <dcterms:created xsi:type="dcterms:W3CDTF">2011-07-31T19:31:42Z</dcterms:created>
  <dcterms:modified xsi:type="dcterms:W3CDTF">2011-08-19T12:59:11Z</dcterms:modified>
</cp:coreProperties>
</file>