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3" r:id="rId3"/>
    <p:sldId id="279" r:id="rId4"/>
    <p:sldId id="280" r:id="rId5"/>
    <p:sldId id="281" r:id="rId6"/>
    <p:sldId id="282" r:id="rId7"/>
    <p:sldId id="259" r:id="rId8"/>
    <p:sldId id="261" r:id="rId9"/>
    <p:sldId id="277" r:id="rId10"/>
    <p:sldId id="289" r:id="rId11"/>
    <p:sldId id="285" r:id="rId12"/>
    <p:sldId id="286" r:id="rId13"/>
    <p:sldId id="288" r:id="rId14"/>
    <p:sldId id="278" r:id="rId15"/>
    <p:sldId id="292" r:id="rId16"/>
    <p:sldId id="290" r:id="rId17"/>
    <p:sldId id="291" r:id="rId18"/>
    <p:sldId id="293" r:id="rId19"/>
    <p:sldId id="260" r:id="rId20"/>
    <p:sldId id="263" r:id="rId21"/>
    <p:sldId id="296" r:id="rId22"/>
    <p:sldId id="299" r:id="rId23"/>
    <p:sldId id="297" r:id="rId24"/>
    <p:sldId id="298" r:id="rId25"/>
    <p:sldId id="295" r:id="rId26"/>
    <p:sldId id="301" r:id="rId27"/>
    <p:sldId id="264" r:id="rId28"/>
    <p:sldId id="275" r:id="rId29"/>
    <p:sldId id="269" r:id="rId30"/>
    <p:sldId id="270" r:id="rId31"/>
    <p:sldId id="273" r:id="rId32"/>
    <p:sldId id="271" r:id="rId33"/>
    <p:sldId id="274" r:id="rId34"/>
    <p:sldId id="272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A9562-C02E-4D8A-88E6-D3E78BE0027E}" type="datetimeFigureOut">
              <a:rPr lang="en-US" smtClean="0"/>
              <a:t>9/30/2011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5966B-934B-4447-AD43-AE082244C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723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A9562-C02E-4D8A-88E6-D3E78BE0027E}" type="datetimeFigureOut">
              <a:rPr lang="en-US" smtClean="0"/>
              <a:t>9/30/2011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5966B-934B-4447-AD43-AE082244C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149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A9562-C02E-4D8A-88E6-D3E78BE0027E}" type="datetimeFigureOut">
              <a:rPr lang="en-US" smtClean="0"/>
              <a:t>9/30/2011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5966B-934B-4447-AD43-AE082244C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245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A9562-C02E-4D8A-88E6-D3E78BE0027E}" type="datetimeFigureOut">
              <a:rPr lang="en-US" smtClean="0"/>
              <a:t>9/30/2011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5966B-934B-4447-AD43-AE082244C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913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A9562-C02E-4D8A-88E6-D3E78BE0027E}" type="datetimeFigureOut">
              <a:rPr lang="en-US" smtClean="0"/>
              <a:t>9/30/2011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5966B-934B-4447-AD43-AE082244C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654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A9562-C02E-4D8A-88E6-D3E78BE0027E}" type="datetimeFigureOut">
              <a:rPr lang="en-US" smtClean="0"/>
              <a:t>9/30/2011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5966B-934B-4447-AD43-AE082244C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745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A9562-C02E-4D8A-88E6-D3E78BE0027E}" type="datetimeFigureOut">
              <a:rPr lang="en-US" smtClean="0"/>
              <a:t>9/30/2011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5966B-934B-4447-AD43-AE082244C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852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A9562-C02E-4D8A-88E6-D3E78BE0027E}" type="datetimeFigureOut">
              <a:rPr lang="en-US" smtClean="0"/>
              <a:t>9/30/2011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5966B-934B-4447-AD43-AE082244C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282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A9562-C02E-4D8A-88E6-D3E78BE0027E}" type="datetimeFigureOut">
              <a:rPr lang="en-US" smtClean="0"/>
              <a:t>9/30/2011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5966B-934B-4447-AD43-AE082244C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467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A9562-C02E-4D8A-88E6-D3E78BE0027E}" type="datetimeFigureOut">
              <a:rPr lang="en-US" smtClean="0"/>
              <a:t>9/30/2011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5966B-934B-4447-AD43-AE082244C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565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A9562-C02E-4D8A-88E6-D3E78BE0027E}" type="datetimeFigureOut">
              <a:rPr lang="en-US" smtClean="0"/>
              <a:t>9/30/2011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5966B-934B-4447-AD43-AE082244C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93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BA9562-C02E-4D8A-88E6-D3E78BE0027E}" type="datetimeFigureOut">
              <a:rPr lang="en-US" smtClean="0"/>
              <a:t>9/30/2011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95966B-934B-4447-AD43-AE082244C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275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Water in Meteorites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Mike Zolensky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NASA JSC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08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052" name="Picture 4" descr="kaidub d6 chips"/>
          <p:cNvPicPr>
            <a:picLocks noChangeAspect="1" noChangeArrowheads="1"/>
          </p:cNvPicPr>
          <p:nvPr/>
        </p:nvPicPr>
        <p:blipFill>
          <a:blip r:embed="rId2">
            <a:lum bright="2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47650"/>
            <a:ext cx="8610600" cy="645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7239000" y="2971800"/>
            <a:ext cx="762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FF3300"/>
                </a:solidFill>
              </a:rPr>
              <a:t>2</a:t>
            </a: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5867400" y="685800"/>
            <a:ext cx="762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FF3300"/>
                </a:solidFill>
              </a:rPr>
              <a:t>4</a:t>
            </a: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4953000" y="2895600"/>
            <a:ext cx="762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FF3300"/>
                </a:solidFill>
              </a:rPr>
              <a:t>1</a:t>
            </a:r>
          </a:p>
        </p:txBody>
      </p:sp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5943600" y="5486400"/>
            <a:ext cx="762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FF3300"/>
                </a:solidFill>
              </a:rPr>
              <a:t>3</a:t>
            </a:r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1828800" y="2209800"/>
            <a:ext cx="762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FF3300"/>
                </a:solidFill>
              </a:rPr>
              <a:t>9</a:t>
            </a:r>
          </a:p>
        </p:txBody>
      </p:sp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3505200" y="304800"/>
            <a:ext cx="762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FF3300"/>
                </a:solidFill>
              </a:rPr>
              <a:t>6</a:t>
            </a:r>
          </a:p>
        </p:txBody>
      </p:sp>
      <p:sp>
        <p:nvSpPr>
          <p:cNvPr id="2059" name="Text Box 11"/>
          <p:cNvSpPr txBox="1">
            <a:spLocks noChangeArrowheads="1"/>
          </p:cNvSpPr>
          <p:nvPr/>
        </p:nvSpPr>
        <p:spPr bwMode="auto">
          <a:xfrm>
            <a:off x="3657600" y="1066800"/>
            <a:ext cx="762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FF3300"/>
                </a:solidFill>
              </a:rPr>
              <a:t>7</a:t>
            </a:r>
          </a:p>
        </p:txBody>
      </p:sp>
      <p:sp>
        <p:nvSpPr>
          <p:cNvPr id="2060" name="Text Box 12"/>
          <p:cNvSpPr txBox="1">
            <a:spLocks noChangeArrowheads="1"/>
          </p:cNvSpPr>
          <p:nvPr/>
        </p:nvSpPr>
        <p:spPr bwMode="auto">
          <a:xfrm>
            <a:off x="2362200" y="838200"/>
            <a:ext cx="762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FF3300"/>
                </a:solidFill>
              </a:rPr>
              <a:t>5</a:t>
            </a:r>
          </a:p>
        </p:txBody>
      </p:sp>
      <p:sp>
        <p:nvSpPr>
          <p:cNvPr id="2061" name="Text Box 13"/>
          <p:cNvSpPr txBox="1">
            <a:spLocks noChangeArrowheads="1"/>
          </p:cNvSpPr>
          <p:nvPr/>
        </p:nvSpPr>
        <p:spPr bwMode="auto">
          <a:xfrm>
            <a:off x="4038600" y="2057400"/>
            <a:ext cx="762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FF3300"/>
                </a:solidFill>
              </a:rPr>
              <a:t>8</a:t>
            </a:r>
          </a:p>
        </p:txBody>
      </p:sp>
      <p:sp>
        <p:nvSpPr>
          <p:cNvPr id="2062" name="Text Box 14"/>
          <p:cNvSpPr txBox="1">
            <a:spLocks noChangeArrowheads="1"/>
          </p:cNvSpPr>
          <p:nvPr/>
        </p:nvSpPr>
        <p:spPr bwMode="auto">
          <a:xfrm>
            <a:off x="1219200" y="3657600"/>
            <a:ext cx="762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FF3300"/>
                </a:solidFill>
              </a:rPr>
              <a:t>10</a:t>
            </a:r>
          </a:p>
        </p:txBody>
      </p:sp>
      <p:sp>
        <p:nvSpPr>
          <p:cNvPr id="2063" name="Text Box 15"/>
          <p:cNvSpPr txBox="1">
            <a:spLocks noChangeArrowheads="1"/>
          </p:cNvSpPr>
          <p:nvPr/>
        </p:nvSpPr>
        <p:spPr bwMode="auto">
          <a:xfrm>
            <a:off x="2514600" y="5410200"/>
            <a:ext cx="762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FF3300"/>
                </a:solidFill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30950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G:\Zolensky Mike Common file\Kaidun O isotopes\6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27063"/>
            <a:ext cx="7620000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2" descr="G:\Zolensky Mike Common file\Kaidun O isotopes\6 closeup 1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2171700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1905000" y="1752600"/>
            <a:ext cx="1066800" cy="762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6" name="TextBox 6"/>
          <p:cNvSpPr txBox="1">
            <a:spLocks noChangeArrowheads="1"/>
          </p:cNvSpPr>
          <p:nvPr/>
        </p:nvSpPr>
        <p:spPr bwMode="auto">
          <a:xfrm>
            <a:off x="1295400" y="5410200"/>
            <a:ext cx="2438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C000"/>
                </a:solidFill>
              </a:rPr>
              <a:t>Diopside, Augite, Anorthite, Ilmenite,</a:t>
            </a:r>
          </a:p>
          <a:p>
            <a:pPr eaLnBrk="1" hangingPunct="1"/>
            <a:r>
              <a:rPr lang="en-US" b="1">
                <a:solidFill>
                  <a:srgbClr val="FFC000"/>
                </a:solidFill>
              </a:rPr>
              <a:t>Actinolite, all Verified by EBSD</a:t>
            </a:r>
          </a:p>
        </p:txBody>
      </p:sp>
    </p:spTree>
    <p:extLst>
      <p:ext uri="{BB962C8B-B14F-4D97-AF65-F5344CB8AC3E}">
        <p14:creationId xmlns:p14="http://schemas.microsoft.com/office/powerpoint/2010/main" val="136294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G:\Zolensky Mike Common file\Kaidun O isotopes\7 part 1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981200"/>
            <a:ext cx="4343400" cy="347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3" descr="G:\Zolensky Mike Common file\Kaidun O isotopes\7 part 2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09600"/>
            <a:ext cx="4319588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Box 4"/>
          <p:cNvSpPr txBox="1">
            <a:spLocks noChangeArrowheads="1"/>
          </p:cNvSpPr>
          <p:nvPr/>
        </p:nvSpPr>
        <p:spPr bwMode="auto">
          <a:xfrm>
            <a:off x="5791200" y="685800"/>
            <a:ext cx="2438400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Calcite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b="1" dirty="0" err="1">
                <a:solidFill>
                  <a:schemeClr val="tx2">
                    <a:lumMod val="75000"/>
                  </a:schemeClr>
                </a:solidFill>
              </a:rPr>
              <a:t>Anorthite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b="1" dirty="0" err="1">
                <a:solidFill>
                  <a:schemeClr val="tx2">
                    <a:lumMod val="75000"/>
                  </a:schemeClr>
                </a:solidFill>
              </a:rPr>
              <a:t>Heideite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b="1" dirty="0" err="1">
                <a:solidFill>
                  <a:schemeClr val="tx2">
                    <a:lumMod val="75000"/>
                  </a:schemeClr>
                </a:solidFill>
              </a:rPr>
              <a:t>Ilmenite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, Non-crystalline phase with Enstatite composition, Silica (indexes as either </a:t>
            </a:r>
            <a:r>
              <a:rPr lang="en-US" b="1" dirty="0" err="1">
                <a:solidFill>
                  <a:schemeClr val="tx2">
                    <a:lumMod val="75000"/>
                  </a:schemeClr>
                </a:solidFill>
              </a:rPr>
              <a:t>cristobalite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 and </a:t>
            </a:r>
            <a:r>
              <a:rPr lang="en-US" b="1" dirty="0" err="1">
                <a:solidFill>
                  <a:schemeClr val="tx2">
                    <a:lumMod val="75000"/>
                  </a:schemeClr>
                </a:solidFill>
              </a:rPr>
              <a:t>tridymite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)</a:t>
            </a:r>
          </a:p>
          <a:p>
            <a:pPr eaLnBrk="1" hangingPunct="1"/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All Verified by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EBSD</a:t>
            </a:r>
          </a:p>
          <a:p>
            <a:pPr eaLnBrk="1" hangingPunct="1"/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  <a:p>
            <a:pPr eaLnBrk="1" hangingPunct="1"/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Aqueously altered Enstatite chondrite or </a:t>
            </a:r>
            <a:r>
              <a:rPr lang="en-US" b="1" dirty="0" err="1">
                <a:solidFill>
                  <a:schemeClr val="tx2">
                    <a:lumMod val="75000"/>
                  </a:schemeClr>
                </a:solidFill>
              </a:rPr>
              <a:t>Achondrite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  <a:p>
            <a:pPr eaLnBrk="1" hangingPunct="1"/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  <a:p>
            <a:pPr eaLnBrk="1" hangingPunct="1"/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58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7"/>
          <p:cNvPicPr>
            <a:picLocks noChangeAspect="1" noChangeArrowheads="1"/>
          </p:cNvPicPr>
          <p:nvPr/>
        </p:nvPicPr>
        <p:blipFill>
          <a:blip r:embed="rId2">
            <a:lum bright="2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7788"/>
            <a:ext cx="8229600" cy="658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7927" y="6212020"/>
            <a:ext cx="434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C000"/>
                </a:solidFill>
              </a:rPr>
              <a:t>Resembles a hot spring deposit</a:t>
            </a:r>
            <a:endParaRPr lang="en-US" sz="2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031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Foreign Clasts in Meteorites</a:t>
            </a:r>
            <a:endParaRPr lang="en-US" dirty="0"/>
          </a:p>
        </p:txBody>
      </p:sp>
      <p:pic>
        <p:nvPicPr>
          <p:cNvPr id="4" name="Picture 4" descr="H:\Zolensky Mike Common file\Zolensky_May18_2011\M3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3000"/>
            <a:ext cx="6705600" cy="536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391400" y="4191000"/>
            <a:ext cx="1447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Maribo</a:t>
            </a:r>
            <a:r>
              <a:rPr lang="en-US" sz="2800" b="1" dirty="0" smtClean="0">
                <a:solidFill>
                  <a:srgbClr val="FF0000"/>
                </a:solidFill>
              </a:rPr>
              <a:t> CM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18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Foreign Clasts in Meteorites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Most prevalent in HEDs, OC, CCs</a:t>
            </a:r>
            <a:endParaRPr lang="en-US" dirty="0"/>
          </a:p>
        </p:txBody>
      </p:sp>
      <p:pic>
        <p:nvPicPr>
          <p:cNvPr id="4098" name="Picture 2" descr="C:\Users\Mike\Desktop\Water on Asteroids\Jodzie CM clast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1" y="2362200"/>
            <a:ext cx="3804136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43000" y="5036127"/>
            <a:ext cx="3498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Jodzie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Howardite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4099" name="Picture 3" descr="C:\Users\Mike\Desktop\Water on Asteroids\Y74450 EUC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362200"/>
            <a:ext cx="3505200" cy="2779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105400" y="5276955"/>
            <a:ext cx="3498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Y7740 Eucrite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30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ike\Desktop\Water on Asteroids\Untitled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5900"/>
            <a:ext cx="8458200" cy="6484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8772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ike\Desktop\Water on Asteroids\Untitled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5900"/>
            <a:ext cx="8458200" cy="6484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62000" y="1828800"/>
            <a:ext cx="226429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effectLst/>
              </a:rPr>
              <a:t>X</a:t>
            </a:r>
            <a:endParaRPr lang="en-US" sz="40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85781" y="2209800"/>
            <a:ext cx="226429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effectLst/>
              </a:rPr>
              <a:t>X</a:t>
            </a:r>
            <a:endParaRPr lang="en-US" sz="40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53000" y="685800"/>
            <a:ext cx="226429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effectLst/>
              </a:rPr>
              <a:t>X</a:t>
            </a:r>
            <a:endParaRPr lang="en-US" sz="40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574909" y="685800"/>
            <a:ext cx="226429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effectLst/>
              </a:rPr>
              <a:t>X</a:t>
            </a:r>
            <a:endParaRPr lang="en-US" sz="40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effectLst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79709" y="1039743"/>
            <a:ext cx="226429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effectLst/>
              </a:rPr>
              <a:t>X</a:t>
            </a:r>
            <a:endParaRPr lang="en-US" sz="40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effectLst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74909" y="1393686"/>
            <a:ext cx="226429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effectLst/>
              </a:rPr>
              <a:t>X</a:t>
            </a:r>
            <a:endParaRPr lang="en-US" sz="40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79709" y="1752600"/>
            <a:ext cx="226429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effectLst/>
              </a:rPr>
              <a:t>X</a:t>
            </a:r>
            <a:endParaRPr lang="en-US" sz="40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effectLst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52999" y="1981200"/>
            <a:ext cx="226429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effectLst/>
              </a:rPr>
              <a:t>X</a:t>
            </a:r>
            <a:endParaRPr lang="en-US" sz="40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effectLst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53000" y="3458210"/>
            <a:ext cx="1752600" cy="2104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691745" y="4114800"/>
            <a:ext cx="1752600" cy="2104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145909" y="2057400"/>
            <a:ext cx="226429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effectLst/>
              </a:rPr>
              <a:t>X</a:t>
            </a:r>
            <a:endParaRPr lang="en-US" sz="40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effectLst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553200" y="2106543"/>
            <a:ext cx="226429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effectLst/>
              </a:rPr>
              <a:t>X</a:t>
            </a:r>
            <a:endParaRPr lang="en-US" sz="40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436981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Foreign Clasts in Meteorites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Most prevalent in HEDs, OC, CCs</a:t>
            </a:r>
          </a:p>
          <a:p>
            <a:r>
              <a:rPr lang="en-US" dirty="0" smtClean="0"/>
              <a:t>We have analyzed these in over 75 different meteorites</a:t>
            </a:r>
          </a:p>
          <a:p>
            <a:r>
              <a:rPr lang="en-US" dirty="0" smtClean="0"/>
              <a:t>Most are “water”-bearing</a:t>
            </a:r>
          </a:p>
          <a:p>
            <a:r>
              <a:rPr lang="en-US" dirty="0" smtClean="0"/>
              <a:t>The PRA 04401 </a:t>
            </a:r>
            <a:r>
              <a:rPr lang="en-US" dirty="0" err="1" smtClean="0"/>
              <a:t>Howardite</a:t>
            </a:r>
            <a:r>
              <a:rPr lang="en-US" dirty="0"/>
              <a:t> </a:t>
            </a:r>
            <a:r>
              <a:rPr lang="en-US" dirty="0" smtClean="0"/>
              <a:t>contains ~40% CM chondrite, suggesting </a:t>
            </a:r>
            <a:r>
              <a:rPr lang="en-US" dirty="0"/>
              <a:t>~ 1 </a:t>
            </a:r>
            <a:r>
              <a:rPr lang="en-US" dirty="0" err="1" smtClean="0"/>
              <a:t>wt</a:t>
            </a:r>
            <a:r>
              <a:rPr lang="en-US" dirty="0" smtClean="0"/>
              <a:t> % “water” content in this HED meteorite</a:t>
            </a:r>
          </a:p>
          <a:p>
            <a:r>
              <a:rPr lang="en-US" dirty="0" smtClean="0"/>
              <a:t>This much water might be visible from orbit, if not directly then by leveraging the 0.7 um ferrous/ferric feature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65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Alteration Location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85800" y="1524000"/>
            <a:ext cx="80010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/>
              <a:t>1) </a:t>
            </a:r>
            <a:r>
              <a:rPr lang="en-US" dirty="0" smtClean="0"/>
              <a:t>Reaction </a:t>
            </a:r>
            <a:r>
              <a:rPr lang="en-US" dirty="0"/>
              <a:t>of anhydrous, high-temperature </a:t>
            </a:r>
            <a:r>
              <a:rPr lang="en-US" dirty="0" smtClean="0"/>
              <a:t>condensates with </a:t>
            </a:r>
            <a:r>
              <a:rPr lang="en-US" dirty="0"/>
              <a:t>water vapor as the solar nebula </a:t>
            </a:r>
            <a:r>
              <a:rPr lang="en-US" dirty="0" smtClean="0"/>
              <a:t>cooled to </a:t>
            </a:r>
            <a:r>
              <a:rPr lang="en-US" dirty="0"/>
              <a:t>the condensation temperature of water ice </a:t>
            </a:r>
            <a:r>
              <a:rPr lang="en-US" dirty="0" smtClean="0"/>
              <a:t>(~</a:t>
            </a:r>
            <a:r>
              <a:rPr lang="en-US" dirty="0"/>
              <a:t>160 K at P </a:t>
            </a:r>
            <a:r>
              <a:rPr lang="en-US" dirty="0" smtClean="0"/>
              <a:t>~10–6 </a:t>
            </a:r>
            <a:r>
              <a:rPr lang="en-US" dirty="0"/>
              <a:t>bar, e.g</a:t>
            </a:r>
            <a:r>
              <a:rPr lang="en-US" dirty="0" smtClean="0"/>
              <a:t>., Cyr </a:t>
            </a:r>
            <a:r>
              <a:rPr lang="en-US" dirty="0"/>
              <a:t>et </a:t>
            </a:r>
            <a:r>
              <a:rPr lang="en-US" dirty="0" smtClean="0"/>
              <a:t>al., 1998; Drake 2005)</a:t>
            </a:r>
          </a:p>
          <a:p>
            <a:endParaRPr lang="en-US" dirty="0" smtClean="0"/>
          </a:p>
          <a:p>
            <a:r>
              <a:rPr lang="en-US" dirty="0" smtClean="0"/>
              <a:t>(</a:t>
            </a:r>
            <a:r>
              <a:rPr lang="en-US" dirty="0"/>
              <a:t>2) </a:t>
            </a:r>
            <a:r>
              <a:rPr lang="en-US" dirty="0" smtClean="0"/>
              <a:t>Hydration </a:t>
            </a:r>
            <a:r>
              <a:rPr lang="en-US" dirty="0"/>
              <a:t>of </a:t>
            </a:r>
            <a:r>
              <a:rPr lang="en-US" dirty="0" smtClean="0"/>
              <a:t>silicate dust </a:t>
            </a:r>
            <a:r>
              <a:rPr lang="en-US" dirty="0"/>
              <a:t>in the solar nebula during the passage of shock waves</a:t>
            </a:r>
          </a:p>
          <a:p>
            <a:r>
              <a:rPr lang="en-US" dirty="0"/>
              <a:t>through regions of elevated ice/dust ratios (</a:t>
            </a:r>
            <a:r>
              <a:rPr lang="en-US" dirty="0" err="1"/>
              <a:t>Ciesla</a:t>
            </a:r>
            <a:r>
              <a:rPr lang="en-US" dirty="0"/>
              <a:t> et al</a:t>
            </a:r>
            <a:r>
              <a:rPr lang="en-US" dirty="0" smtClean="0"/>
              <a:t>., 2003)</a:t>
            </a:r>
          </a:p>
          <a:p>
            <a:endParaRPr lang="en-US" dirty="0"/>
          </a:p>
          <a:p>
            <a:r>
              <a:rPr lang="en-US" dirty="0" smtClean="0"/>
              <a:t>(</a:t>
            </a:r>
            <a:r>
              <a:rPr lang="en-US" dirty="0"/>
              <a:t>3) </a:t>
            </a:r>
            <a:r>
              <a:rPr lang="en-US" dirty="0" smtClean="0"/>
              <a:t>Alteration </a:t>
            </a:r>
            <a:r>
              <a:rPr lang="en-US" dirty="0"/>
              <a:t>within small </a:t>
            </a:r>
            <a:r>
              <a:rPr lang="en-US" dirty="0" smtClean="0"/>
              <a:t>water-bearing </a:t>
            </a:r>
            <a:r>
              <a:rPr lang="en-US" dirty="0" err="1"/>
              <a:t>protoplanetary</a:t>
            </a:r>
            <a:r>
              <a:rPr lang="en-US" dirty="0"/>
              <a:t> bodies that were later </a:t>
            </a:r>
            <a:r>
              <a:rPr lang="en-US" dirty="0" smtClean="0"/>
              <a:t>disrupted and their altered </a:t>
            </a:r>
            <a:r>
              <a:rPr lang="en-US" dirty="0"/>
              <a:t>components dispersed and then accreted with </a:t>
            </a:r>
            <a:r>
              <a:rPr lang="en-US" dirty="0" smtClean="0"/>
              <a:t>unaltered materials </a:t>
            </a:r>
            <a:r>
              <a:rPr lang="en-US" dirty="0"/>
              <a:t>into the final asteroidal </a:t>
            </a:r>
            <a:r>
              <a:rPr lang="en-US" dirty="0" smtClean="0"/>
              <a:t>s </a:t>
            </a:r>
            <a:r>
              <a:rPr lang="en-US" dirty="0"/>
              <a:t>(</a:t>
            </a:r>
            <a:r>
              <a:rPr lang="en-US" dirty="0" err="1" smtClean="0"/>
              <a:t>preaccretionary</a:t>
            </a:r>
            <a:r>
              <a:rPr lang="en-US" dirty="0"/>
              <a:t> </a:t>
            </a:r>
            <a:r>
              <a:rPr lang="en-US" dirty="0" smtClean="0"/>
              <a:t>alteration) </a:t>
            </a:r>
            <a:r>
              <a:rPr lang="en-US" dirty="0"/>
              <a:t>(e.g., Metzler et al., 1992; Bischoff, 1998)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(4</a:t>
            </a:r>
            <a:r>
              <a:rPr lang="en-US" dirty="0"/>
              <a:t>) </a:t>
            </a:r>
            <a:r>
              <a:rPr lang="en-US" dirty="0" smtClean="0"/>
              <a:t>Parent-</a:t>
            </a:r>
            <a:r>
              <a:rPr lang="en-US" dirty="0"/>
              <a:t> </a:t>
            </a:r>
            <a:r>
              <a:rPr lang="en-US" dirty="0" smtClean="0"/>
              <a:t>body </a:t>
            </a:r>
            <a:r>
              <a:rPr lang="en-US" dirty="0"/>
              <a:t>alteration model </a:t>
            </a:r>
            <a:r>
              <a:rPr lang="en-US" dirty="0" smtClean="0"/>
              <a:t>in </a:t>
            </a:r>
            <a:r>
              <a:rPr lang="en-US" dirty="0"/>
              <a:t>which aqueous alteration occurs </a:t>
            </a:r>
            <a:r>
              <a:rPr lang="en-US" dirty="0" smtClean="0"/>
              <a:t>entirely </a:t>
            </a:r>
            <a:r>
              <a:rPr lang="en-US" dirty="0" smtClean="0"/>
              <a:t>during and/or after </a:t>
            </a:r>
            <a:r>
              <a:rPr lang="en-US" dirty="0"/>
              <a:t>asteroidal </a:t>
            </a:r>
            <a:r>
              <a:rPr lang="en-US" dirty="0" smtClean="0"/>
              <a:t>accretion (</a:t>
            </a:r>
            <a:r>
              <a:rPr lang="en-US" dirty="0" err="1" smtClean="0"/>
              <a:t>DuFresne</a:t>
            </a:r>
            <a:r>
              <a:rPr lang="en-US" dirty="0" smtClean="0"/>
              <a:t> </a:t>
            </a:r>
            <a:r>
              <a:rPr lang="en-US" dirty="0"/>
              <a:t>and Anders, </a:t>
            </a:r>
            <a:r>
              <a:rPr lang="en-US" dirty="0" smtClean="0"/>
              <a:t>1962; </a:t>
            </a:r>
            <a:r>
              <a:rPr lang="en-US" dirty="0" err="1" smtClean="0"/>
              <a:t>Kerridge</a:t>
            </a:r>
            <a:r>
              <a:rPr lang="en-US" dirty="0" smtClean="0"/>
              <a:t> </a:t>
            </a:r>
            <a:r>
              <a:rPr lang="en-US" dirty="0"/>
              <a:t>and Bunch, 1979; </a:t>
            </a:r>
            <a:r>
              <a:rPr lang="da-DK" dirty="0" smtClean="0"/>
              <a:t>Zolensky </a:t>
            </a:r>
            <a:r>
              <a:rPr lang="da-DK" dirty="0"/>
              <a:t>and </a:t>
            </a:r>
            <a:r>
              <a:rPr lang="da-DK" dirty="0" smtClean="0"/>
              <a:t>McSween, 1988</a:t>
            </a:r>
            <a:r>
              <a:rPr lang="en-US" dirty="0" smtClean="0"/>
              <a:t>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63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4083399"/>
              </p:ext>
            </p:extLst>
          </p:nvPr>
        </p:nvGraphicFramePr>
        <p:xfrm>
          <a:off x="381000" y="457200"/>
          <a:ext cx="8077200" cy="63279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4900"/>
                <a:gridCol w="1104900"/>
                <a:gridCol w="990600"/>
                <a:gridCol w="1371600"/>
                <a:gridCol w="1027367"/>
                <a:gridCol w="1106233"/>
                <a:gridCol w="1371600"/>
              </a:tblGrid>
              <a:tr h="469047">
                <a:tc>
                  <a:txBody>
                    <a:bodyPr/>
                    <a:lstStyle/>
                    <a:p>
                      <a:r>
                        <a:rPr lang="en-US" dirty="0" smtClean="0"/>
                        <a:t>CI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CB/CH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Tagish Lake</a:t>
                      </a:r>
                      <a:endParaRPr lang="en-US" dirty="0"/>
                    </a:p>
                  </a:txBody>
                  <a:tcPr/>
                </a:tc>
              </a:tr>
              <a:tr h="1512153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Serpentines </a:t>
                      </a:r>
                      <a:r>
                        <a:rPr lang="en-US" sz="1400" b="1" dirty="0" err="1" smtClean="0"/>
                        <a:t>Saponite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Serpentines              Chlorite Vermiculite Garnets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smtClean="0"/>
                        <a:t>Serpentine</a:t>
                      </a:r>
                      <a:r>
                        <a:rPr lang="en-US" sz="1400" b="1" baseline="0" smtClean="0"/>
                        <a:t> </a:t>
                      </a:r>
                      <a:r>
                        <a:rPr lang="en-US" sz="1400" b="1" smtClean="0"/>
                        <a:t>Chlorite</a:t>
                      </a:r>
                      <a:endParaRPr lang="en-US" sz="1400" b="1" dirty="0" smtClean="0"/>
                    </a:p>
                    <a:p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/>
                        <a:t>Serpentines Chlorite  Micas  Amphiboles Garnets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err="1" smtClean="0"/>
                        <a:t>Fayalite</a:t>
                      </a:r>
                      <a:r>
                        <a:rPr lang="en-US" sz="1400" b="1" dirty="0" smtClean="0"/>
                        <a:t> </a:t>
                      </a:r>
                      <a:r>
                        <a:rPr lang="en-US" sz="1400" b="1" dirty="0" err="1" smtClean="0"/>
                        <a:t>Hedenbergite</a:t>
                      </a:r>
                      <a:endParaRPr lang="en-US" sz="1400" b="1" dirty="0" smtClean="0"/>
                    </a:p>
                    <a:p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/>
                        <a:t>Serpentine</a:t>
                      </a:r>
                    </a:p>
                    <a:p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/>
                        <a:t>Serpentine  </a:t>
                      </a:r>
                      <a:r>
                        <a:rPr lang="en-US" sz="1400" b="1" dirty="0" err="1" smtClean="0"/>
                        <a:t>Saponite</a:t>
                      </a:r>
                      <a:endParaRPr lang="en-US" sz="1400" b="1" dirty="0" smtClean="0"/>
                    </a:p>
                    <a:p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Serpentine </a:t>
                      </a:r>
                      <a:r>
                        <a:rPr lang="en-US" sz="1400" b="1" dirty="0" err="1" smtClean="0"/>
                        <a:t>Saponite</a:t>
                      </a:r>
                      <a:endParaRPr lang="en-US" sz="1400" b="1" dirty="0"/>
                    </a:p>
                  </a:txBody>
                  <a:tcPr/>
                </a:tc>
              </a:tr>
              <a:tr h="469047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Calcite Dolomite </a:t>
                      </a:r>
                      <a:r>
                        <a:rPr lang="en-US" sz="1400" b="1" dirty="0" err="1" smtClean="0"/>
                        <a:t>Breunnerite</a:t>
                      </a:r>
                      <a:r>
                        <a:rPr lang="en-US" sz="1400" b="1" dirty="0" smtClean="0"/>
                        <a:t> Siderite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Calcite Dolomite</a:t>
                      </a:r>
                      <a:r>
                        <a:rPr lang="en-US" sz="1400" b="1" baseline="0" dirty="0" smtClean="0"/>
                        <a:t> Aragonite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Calcite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Calcite Dolomite </a:t>
                      </a:r>
                      <a:r>
                        <a:rPr lang="en-US" sz="1400" b="1" dirty="0" err="1" smtClean="0"/>
                        <a:t>Breunnerite</a:t>
                      </a:r>
                      <a:r>
                        <a:rPr lang="en-US" sz="1400" b="1" dirty="0" smtClean="0"/>
                        <a:t> Siderite</a:t>
                      </a:r>
                    </a:p>
                    <a:p>
                      <a:r>
                        <a:rPr lang="en-US" sz="1400" b="1" dirty="0" err="1" smtClean="0"/>
                        <a:t>Magnesite</a:t>
                      </a:r>
                      <a:endParaRPr lang="en-US" sz="1400" b="1" dirty="0"/>
                    </a:p>
                  </a:txBody>
                  <a:tcPr/>
                </a:tc>
              </a:tr>
              <a:tr h="469047">
                <a:tc>
                  <a:txBody>
                    <a:bodyPr/>
                    <a:lstStyle/>
                    <a:p>
                      <a:r>
                        <a:rPr lang="en-US" sz="1400" b="1" dirty="0" err="1" smtClean="0"/>
                        <a:t>Pyrrhotite</a:t>
                      </a:r>
                      <a:r>
                        <a:rPr lang="en-US" sz="1400" b="1" dirty="0" smtClean="0"/>
                        <a:t> </a:t>
                      </a:r>
                      <a:r>
                        <a:rPr lang="en-US" sz="1400" b="1" dirty="0" err="1" smtClean="0"/>
                        <a:t>Pentlandite</a:t>
                      </a:r>
                      <a:r>
                        <a:rPr lang="en-US" sz="1400" b="1" dirty="0" smtClean="0"/>
                        <a:t> </a:t>
                      </a:r>
                      <a:r>
                        <a:rPr lang="en-US" sz="1400" b="1" dirty="0" err="1" smtClean="0"/>
                        <a:t>Cubanite</a:t>
                      </a:r>
                      <a:r>
                        <a:rPr lang="en-US" sz="1400" b="1" baseline="0" dirty="0" smtClean="0"/>
                        <a:t> 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err="1" smtClean="0"/>
                        <a:t>Pyrrhotite</a:t>
                      </a:r>
                      <a:r>
                        <a:rPr lang="en-US" sz="1400" b="1" dirty="0" smtClean="0"/>
                        <a:t> </a:t>
                      </a:r>
                      <a:r>
                        <a:rPr lang="en-US" sz="1400" b="1" dirty="0" err="1" smtClean="0"/>
                        <a:t>Pentlandite</a:t>
                      </a:r>
                      <a:endParaRPr lang="en-US" sz="1400" b="1" dirty="0" smtClean="0"/>
                    </a:p>
                    <a:p>
                      <a:r>
                        <a:rPr lang="en-US" sz="1400" b="1" dirty="0" err="1" smtClean="0"/>
                        <a:t>Tochlinite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err="1" smtClean="0"/>
                        <a:t>Pyrrhotite</a:t>
                      </a:r>
                      <a:r>
                        <a:rPr lang="en-US" sz="1400" b="1" baseline="0" dirty="0" smtClean="0"/>
                        <a:t> </a:t>
                      </a:r>
                      <a:r>
                        <a:rPr lang="en-US" sz="1400" b="1" baseline="0" dirty="0" err="1" smtClean="0"/>
                        <a:t>Pentlandite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err="1" smtClean="0"/>
                        <a:t>Pyrrhotite</a:t>
                      </a:r>
                      <a:r>
                        <a:rPr lang="en-US" sz="1400" b="1" dirty="0" smtClean="0"/>
                        <a:t> </a:t>
                      </a:r>
                      <a:r>
                        <a:rPr lang="en-US" sz="1400" b="1" dirty="0" err="1" smtClean="0"/>
                        <a:t>Pentlandite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err="1" smtClean="0"/>
                        <a:t>Pyrrhotite</a:t>
                      </a:r>
                      <a:r>
                        <a:rPr lang="en-US" sz="1400" b="1" dirty="0" smtClean="0"/>
                        <a:t> </a:t>
                      </a:r>
                      <a:r>
                        <a:rPr lang="en-US" sz="1400" b="1" dirty="0" err="1" smtClean="0"/>
                        <a:t>Pentlandite</a:t>
                      </a:r>
                      <a:endParaRPr lang="en-US" sz="1400" b="1" dirty="0"/>
                    </a:p>
                  </a:txBody>
                  <a:tcPr/>
                </a:tc>
              </a:tr>
              <a:tr h="384393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Sulfur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err="1" smtClean="0"/>
                        <a:t>Awaruite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/>
                    </a:p>
                  </a:txBody>
                  <a:tcPr/>
                </a:tc>
              </a:tr>
              <a:tr h="469047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Apatite </a:t>
                      </a:r>
                      <a:r>
                        <a:rPr lang="en-US" sz="1400" b="1" dirty="0" err="1" smtClean="0"/>
                        <a:t>Merrilite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/>
                    </a:p>
                  </a:txBody>
                  <a:tcPr/>
                </a:tc>
              </a:tr>
              <a:tr h="33528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Magnetite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Magnetite 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Magnetite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Magnetite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Magnetite</a:t>
                      </a:r>
                      <a:endParaRPr lang="en-US" sz="1400" b="1" dirty="0"/>
                    </a:p>
                  </a:txBody>
                  <a:tcPr/>
                </a:tc>
              </a:tr>
              <a:tr h="469047">
                <a:tc>
                  <a:txBody>
                    <a:bodyPr/>
                    <a:lstStyle/>
                    <a:p>
                      <a:endParaRPr lang="en-US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err="1" smtClean="0"/>
                        <a:t>Brucite</a:t>
                      </a:r>
                      <a:r>
                        <a:rPr lang="en-US" sz="1400" b="1" dirty="0" smtClean="0"/>
                        <a:t> </a:t>
                      </a:r>
                      <a:r>
                        <a:rPr lang="en-US" sz="1400" b="1" dirty="0" err="1" smtClean="0"/>
                        <a:t>Tochilinite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/>
                    </a:p>
                  </a:txBody>
                  <a:tcPr/>
                </a:tc>
              </a:tr>
              <a:tr h="314979">
                <a:tc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Halite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/>
                </a:tc>
              </a:tr>
              <a:tr h="313254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Sulfates???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Sulfates???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NO SULFATES</a:t>
                      </a:r>
                      <a:endParaRPr lang="en-US" sz="14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563562"/>
          </a:xfrm>
        </p:spPr>
        <p:txBody>
          <a:bodyPr>
            <a:noAutofit/>
          </a:bodyPr>
          <a:lstStyle/>
          <a:p>
            <a:r>
              <a:rPr lang="en-US" sz="2800" dirty="0" smtClean="0"/>
              <a:t>Aqueous alteration </a:t>
            </a:r>
            <a:r>
              <a:rPr lang="en-US" sz="2800" dirty="0"/>
              <a:t>phases found in </a:t>
            </a:r>
            <a:r>
              <a:rPr lang="en-US" sz="2800" dirty="0" smtClean="0"/>
              <a:t>C Chondrites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4066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Evidence for Parent Body Alteration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800" b="1" dirty="0" smtClean="0"/>
              <a:t>Mineral Textures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2400" dirty="0" smtClean="0"/>
              <a:t>Veins of aqueous alteration products require a parent body origin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7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472" y="0"/>
            <a:ext cx="8229600" cy="6556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Veins</a:t>
            </a:r>
            <a:endParaRPr lang="en-US" dirty="0"/>
          </a:p>
        </p:txBody>
      </p:sp>
      <p:pic>
        <p:nvPicPr>
          <p:cNvPr id="8194" name="Picture 2" descr="C:\Users\Mike\Desktop\Water on Asteroids\EET9200500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4098076" cy="2785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Mike\Desktop\Water on Asteroids\Kaidun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517" y="533400"/>
            <a:ext cx="3797655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Mike\Desktop\Water on Asteroids\nogoya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64" y="3624179"/>
            <a:ext cx="4166724" cy="284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77326" y="6334780"/>
            <a:ext cx="2422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Nogoya</a:t>
            </a:r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CM2</a:t>
            </a: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81200" y="3210580"/>
            <a:ext cx="2566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EET 92005 CM2</a:t>
            </a: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86600" y="3124200"/>
            <a:ext cx="1821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Kaidun</a:t>
            </a: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197" name="Picture 5" descr="C:\Users\Mike\Desktop\Water on Asteroids\Allende vein0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099" y="3661274"/>
            <a:ext cx="4077086" cy="280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324600" y="6342128"/>
            <a:ext cx="2362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Allende CV3</a:t>
            </a: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71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458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Subsequent Thermal Metamorphism can obscure the alteration record</a:t>
            </a:r>
            <a:endParaRPr lang="en-US" dirty="0"/>
          </a:p>
        </p:txBody>
      </p:sp>
      <p:pic>
        <p:nvPicPr>
          <p:cNvPr id="10242" name="Picture 2" descr="C:\Users\Mike\Desktop\Water on Asteroids\Allende 5a2 DI00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95400"/>
            <a:ext cx="3167887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Mike\Desktop\Water on Asteroids\Allende 5a2 DI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143000"/>
            <a:ext cx="3352800" cy="561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Mike\Desktop\Water on Asteroids\Allende 5a2 DI0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958895"/>
            <a:ext cx="3848100" cy="279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3505200" y="2514600"/>
            <a:ext cx="1752600" cy="762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948055" y="3505200"/>
            <a:ext cx="0" cy="45369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905000" y="5096065"/>
            <a:ext cx="18218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Allende CV3</a:t>
            </a: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74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Evidence for Parent Body Alteration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800" b="1" dirty="0" smtClean="0"/>
              <a:t>Mineral Textures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2400" dirty="0" smtClean="0"/>
              <a:t>Veins of aqueous alteration products require a parent body origin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Fe-rich aureoles around some metal grains, carbonates, chondrules, </a:t>
            </a:r>
            <a:r>
              <a:rPr lang="en-US" sz="2400" dirty="0" err="1" smtClean="0"/>
              <a:t>etc</a:t>
            </a:r>
            <a:r>
              <a:rPr lang="en-US" sz="2400" dirty="0" smtClean="0"/>
              <a:t>, that incorporate nearby objects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65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Rims</a:t>
            </a:r>
            <a:endParaRPr lang="en-US" dirty="0"/>
          </a:p>
        </p:txBody>
      </p:sp>
      <p:pic>
        <p:nvPicPr>
          <p:cNvPr id="9218" name="Picture 2" descr="C:\Users\Mike\Desktop\Water on Asteroids\Y75273 LL3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219200"/>
            <a:ext cx="41910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408389" y="2546866"/>
            <a:ext cx="20778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Y75273 (LL3)</a:t>
            </a: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Picture 2" descr="C:\Users\Mike\Desktop\Water on Asteroids\EET92005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753" y="3581400"/>
            <a:ext cx="4770247" cy="324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81200" y="5458313"/>
            <a:ext cx="2566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EET 92005 CM2</a:t>
            </a: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8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Evidence for Parent Body Alteration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3800" b="1" dirty="0" smtClean="0"/>
              <a:t>Mineral Textures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Veins of aqueous alteration products require a parent body origin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Fe-rich aureoles around some metal grains, carbonates, chondrules, </a:t>
            </a:r>
            <a:r>
              <a:rPr lang="en-US" dirty="0" err="1" smtClean="0"/>
              <a:t>etc</a:t>
            </a:r>
            <a:r>
              <a:rPr lang="en-US" dirty="0" smtClean="0"/>
              <a:t>, that incorporate nearby objects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Similarities of bulk compositions of matrix and </a:t>
            </a:r>
            <a:r>
              <a:rPr lang="en-US" dirty="0" err="1" smtClean="0"/>
              <a:t>chondrule</a:t>
            </a:r>
            <a:r>
              <a:rPr lang="en-US" dirty="0" smtClean="0"/>
              <a:t> rims in the same meteorite are most consistent with a parent body origin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Presence of aqueous fluid inclusions is most indicative of large quantities of liquid water relatively long periods of time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Fluid inclusion-bearing halides (halite/</a:t>
            </a:r>
            <a:r>
              <a:rPr lang="en-US" dirty="0" err="1" smtClean="0"/>
              <a:t>sylvite</a:t>
            </a:r>
            <a:r>
              <a:rPr lang="en-US" dirty="0" smtClean="0"/>
              <a:t>) require leaching 	of large quantities of rock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28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haliteb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80812"/>
            <a:ext cx="8915400" cy="6663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02021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Evidence for Parent Body Alteration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3800" b="1" dirty="0" smtClean="0"/>
              <a:t>CI chondrite bulk composition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Similarity of the bulk composition of CI chondrites to bulk solar values suggests closed system alteration, which is most compatible with a parent body location (</a:t>
            </a:r>
            <a:r>
              <a:rPr lang="en-US" i="1" dirty="0"/>
              <a:t>Anders and </a:t>
            </a:r>
            <a:r>
              <a:rPr lang="en-US" i="1" dirty="0" err="1"/>
              <a:t>Grevesse</a:t>
            </a:r>
            <a:r>
              <a:rPr lang="en-US" i="1" dirty="0"/>
              <a:t>, </a:t>
            </a:r>
            <a:r>
              <a:rPr lang="en-US" dirty="0"/>
              <a:t>1989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Refractory and </a:t>
            </a:r>
            <a:r>
              <a:rPr lang="en-US" dirty="0" smtClean="0"/>
              <a:t>moderately volatile </a:t>
            </a:r>
            <a:r>
              <a:rPr lang="en-US" dirty="0"/>
              <a:t>alkalis and alkali earths such as K, Na, </a:t>
            </a:r>
            <a:r>
              <a:rPr lang="en-US" dirty="0" err="1"/>
              <a:t>Ca</a:t>
            </a:r>
            <a:r>
              <a:rPr lang="en-US" dirty="0"/>
              <a:t>, </a:t>
            </a:r>
            <a:r>
              <a:rPr lang="en-US" dirty="0" err="1"/>
              <a:t>Rb</a:t>
            </a:r>
            <a:r>
              <a:rPr lang="en-US" dirty="0"/>
              <a:t>, </a:t>
            </a:r>
            <a:r>
              <a:rPr lang="en-US" dirty="0" smtClean="0"/>
              <a:t>and </a:t>
            </a:r>
            <a:r>
              <a:rPr lang="en-US" dirty="0" err="1" smtClean="0"/>
              <a:t>Sr</a:t>
            </a:r>
            <a:r>
              <a:rPr lang="en-US" dirty="0"/>
              <a:t>, as well as the rare earth elements, have variable </a:t>
            </a:r>
            <a:r>
              <a:rPr lang="en-US" dirty="0" err="1" smtClean="0"/>
              <a:t>solubilities</a:t>
            </a:r>
            <a:r>
              <a:rPr lang="en-US" dirty="0"/>
              <a:t> </a:t>
            </a:r>
            <a:r>
              <a:rPr lang="en-US" dirty="0" smtClean="0"/>
              <a:t>in </a:t>
            </a:r>
            <a:r>
              <a:rPr lang="en-US" dirty="0"/>
              <a:t>aqueous fluids </a:t>
            </a:r>
            <a:r>
              <a:rPr lang="en-US" dirty="0" smtClean="0"/>
              <a:t>and </a:t>
            </a:r>
            <a:r>
              <a:rPr lang="en-US" dirty="0"/>
              <a:t>are </a:t>
            </a:r>
            <a:r>
              <a:rPr lang="en-US" dirty="0" smtClean="0"/>
              <a:t>leached </a:t>
            </a:r>
            <a:r>
              <a:rPr lang="en-US" dirty="0"/>
              <a:t>at different rates from carbonaceous </a:t>
            </a:r>
            <a:r>
              <a:rPr lang="en-US" dirty="0" smtClean="0"/>
              <a:t>chondrites, so alteration </a:t>
            </a:r>
            <a:r>
              <a:rPr lang="en-US" dirty="0"/>
              <a:t>in </a:t>
            </a:r>
            <a:r>
              <a:rPr lang="en-US" dirty="0" smtClean="0"/>
              <a:t>anything other </a:t>
            </a:r>
            <a:r>
              <a:rPr lang="en-US" dirty="0"/>
              <a:t>than a closed system on an asteroidal </a:t>
            </a:r>
            <a:r>
              <a:rPr lang="en-US" dirty="0" smtClean="0"/>
              <a:t>parent body </a:t>
            </a:r>
            <a:r>
              <a:rPr lang="en-US" dirty="0"/>
              <a:t>would invariably cause fractionation of these </a:t>
            </a:r>
            <a:r>
              <a:rPr lang="en-US" dirty="0" smtClean="0"/>
              <a:t>elements from </a:t>
            </a:r>
            <a:r>
              <a:rPr lang="en-US" dirty="0"/>
              <a:t>one another, as well as from less-soluble </a:t>
            </a:r>
            <a:r>
              <a:rPr lang="en-US" dirty="0" smtClean="0"/>
              <a:t>elements such </a:t>
            </a:r>
            <a:r>
              <a:rPr lang="en-US" dirty="0"/>
              <a:t>as Ti and Al.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60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Timing of alteration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Early.  In the first 20my of solar system history</a:t>
            </a:r>
          </a:p>
          <a:p>
            <a:endParaRPr lang="en-US" dirty="0"/>
          </a:p>
          <a:p>
            <a:r>
              <a:rPr lang="en-US" dirty="0" smtClean="0"/>
              <a:t>Mineralogy tells us that the alteration was episodic</a:t>
            </a:r>
          </a:p>
          <a:p>
            <a:endParaRPr lang="en-US" dirty="0"/>
          </a:p>
          <a:p>
            <a:r>
              <a:rPr lang="en-US" dirty="0" smtClean="0"/>
              <a:t>The effects of aqueous alteration were sometimes erased by subsequent thermal metamorphism, so the alteration occurred during the pro-grade phase of thermal metamorphism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69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CONDITIONS OF</a:t>
            </a:r>
            <a:br>
              <a:rPr lang="en-US" b="1" dirty="0"/>
            </a:br>
            <a:r>
              <a:rPr lang="en-US" b="1" dirty="0"/>
              <a:t>AQUEOUS ALTERATION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 smtClean="0"/>
                  <a:t>fO2</a:t>
                </a:r>
              </a:p>
              <a:p>
                <a:pPr lvl="1"/>
                <a:r>
                  <a:rPr lang="en-US" dirty="0" smtClean="0"/>
                  <a:t>Many calculations have been made based on the assumption that sulfates are indigenous, so these calculations are probably  </a:t>
                </a:r>
                <a:r>
                  <a:rPr lang="en-US" b="1" dirty="0" smtClean="0">
                    <a:solidFill>
                      <a:srgbClr val="FF0000"/>
                    </a:solidFill>
                  </a:rPr>
                  <a:t>Wrong</a:t>
                </a:r>
              </a:p>
              <a:p>
                <a:r>
                  <a:rPr lang="en-US" dirty="0" smtClean="0"/>
                  <a:t>Temperatures based upon mineralogy:</a:t>
                </a:r>
              </a:p>
              <a:p>
                <a:pPr lvl="1"/>
                <a:r>
                  <a:rPr lang="en-US" dirty="0" smtClean="0"/>
                  <a:t>CI: 50-150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°</m:t>
                    </m:r>
                  </m:oMath>
                </a14:m>
                <a:r>
                  <a:rPr lang="en-US" dirty="0" smtClean="0"/>
                  <a:t>C</a:t>
                </a:r>
              </a:p>
              <a:p>
                <a:pPr lvl="1"/>
                <a:r>
                  <a:rPr lang="en-US" dirty="0" smtClean="0"/>
                  <a:t>CM: 0-120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°</m:t>
                    </m:r>
                  </m:oMath>
                </a14:m>
                <a:r>
                  <a:rPr lang="en-US" dirty="0"/>
                  <a:t>C</a:t>
                </a:r>
              </a:p>
              <a:p>
                <a:pPr lvl="1"/>
                <a:r>
                  <a:rPr lang="en-US" dirty="0" smtClean="0"/>
                  <a:t>CV: 50-350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°</m:t>
                    </m:r>
                  </m:oMath>
                </a14:m>
                <a:r>
                  <a:rPr lang="en-US" dirty="0"/>
                  <a:t>C</a:t>
                </a:r>
              </a:p>
              <a:p>
                <a:pPr lvl="1"/>
                <a:r>
                  <a:rPr lang="en-US" dirty="0" smtClean="0"/>
                  <a:t>LL: &lt;260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°</m:t>
                    </m:r>
                  </m:oMath>
                </a14:m>
                <a:r>
                  <a:rPr lang="en-US" dirty="0"/>
                  <a:t>C</a:t>
                </a:r>
                <a:endParaRPr lang="en-US" dirty="0" smtClean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630" t="-2830" r="-2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5484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84238"/>
          </a:xfrm>
        </p:spPr>
        <p:txBody>
          <a:bodyPr/>
          <a:lstStyle/>
          <a:p>
            <a:r>
              <a:rPr lang="en-US" dirty="0" smtClean="0"/>
              <a:t>Silicates</a:t>
            </a:r>
            <a:endParaRPr lang="en-US" dirty="0"/>
          </a:p>
        </p:txBody>
      </p:sp>
      <p:pic>
        <p:nvPicPr>
          <p:cNvPr id="1026" name="Picture 2" descr="C:\Users\Mike\Desktop\Water on Asteroids\Essebi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85800"/>
            <a:ext cx="3886200" cy="262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" y="3200400"/>
            <a:ext cx="381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Serpentine in </a:t>
            </a:r>
            <a:r>
              <a:rPr lang="en-US" sz="2800" b="1" dirty="0" err="1" smtClean="0">
                <a:solidFill>
                  <a:srgbClr val="FF0000"/>
                </a:solidFill>
              </a:rPr>
              <a:t>Essebi</a:t>
            </a:r>
            <a:r>
              <a:rPr lang="en-US" sz="2800" b="1" dirty="0" smtClean="0">
                <a:solidFill>
                  <a:srgbClr val="FF0000"/>
                </a:solidFill>
              </a:rPr>
              <a:t> C2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027" name="Picture 3" descr="C:\Users\Mike\Desktop\Water on Asteroids\Kaidun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685800"/>
            <a:ext cx="3657287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945395" y="3200400"/>
            <a:ext cx="29794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Saponite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in </a:t>
            </a:r>
            <a:r>
              <a:rPr lang="en-US" sz="2800" b="1" dirty="0" err="1" smtClean="0">
                <a:solidFill>
                  <a:srgbClr val="FF0000"/>
                </a:solidFill>
              </a:rPr>
              <a:t>Kaidun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8" name="Picture 3" descr="H:\Zolensky Mike Common file\Zolensky_May18_2011\M1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318" y="3657600"/>
            <a:ext cx="3516427" cy="2813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09600" y="6324600"/>
            <a:ext cx="43357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Serpentine in </a:t>
            </a:r>
            <a:r>
              <a:rPr lang="en-US" sz="2800" b="1" dirty="0" err="1" smtClean="0">
                <a:solidFill>
                  <a:srgbClr val="FF0000"/>
                </a:solidFill>
              </a:rPr>
              <a:t>Maribo</a:t>
            </a:r>
            <a:r>
              <a:rPr lang="en-US" sz="2800" b="1" dirty="0" smtClean="0">
                <a:solidFill>
                  <a:srgbClr val="FF0000"/>
                </a:solidFill>
              </a:rPr>
              <a:t> CM2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029" name="Picture 5" descr="C:\Users\Mike\Desktop\Water on Asteroids\Kaidun0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657600"/>
            <a:ext cx="3657287" cy="264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883727" y="6324600"/>
            <a:ext cx="3498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Garnet in </a:t>
            </a:r>
            <a:r>
              <a:rPr lang="en-US" sz="2800" b="1" dirty="0" err="1" smtClean="0">
                <a:solidFill>
                  <a:srgbClr val="FF0000"/>
                </a:solidFill>
              </a:rPr>
              <a:t>Kaidun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45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CONDITIONS OF</a:t>
            </a:r>
            <a:br>
              <a:rPr lang="en-US" b="1" dirty="0"/>
            </a:br>
            <a:r>
              <a:rPr lang="en-US" b="1" dirty="0"/>
              <a:t>AQUEOUS ALTERATION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Water-rock ratios</a:t>
            </a:r>
          </a:p>
          <a:p>
            <a:pPr lvl="1"/>
            <a:r>
              <a:rPr lang="en-US" dirty="0" smtClean="0"/>
              <a:t>Calculations are generally in the range 0.1-1</a:t>
            </a:r>
          </a:p>
          <a:p>
            <a:r>
              <a:rPr lang="en-US" dirty="0" smtClean="0"/>
              <a:t>pH</a:t>
            </a:r>
          </a:p>
          <a:p>
            <a:pPr lvl="1"/>
            <a:r>
              <a:rPr lang="en-US" dirty="0" smtClean="0"/>
              <a:t>All are alkaline: 7-12, mainly owing to the formation of serpentine and </a:t>
            </a:r>
            <a:r>
              <a:rPr lang="en-US" dirty="0" err="1" smtClean="0"/>
              <a:t>saponite</a:t>
            </a:r>
            <a:r>
              <a:rPr lang="en-US" dirty="0" smtClean="0"/>
              <a:t> from precursor silicates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93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water samples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</a:t>
            </a:r>
            <a:r>
              <a:rPr lang="en-US" sz="2800" dirty="0" smtClean="0"/>
              <a:t>queous fluid inclusions were reported in the 1970s in an ordinary chondrites (Jilin) by Ed </a:t>
            </a:r>
            <a:r>
              <a:rPr lang="en-US" sz="2800" dirty="0" err="1" smtClean="0"/>
              <a:t>Roedder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/>
              <a:t>But there was zero work on these inclusions, which were subsequently lost and consumed for chronological analyses (here in Paris!)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6873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water samples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458200" cy="4525963"/>
          </a:xfrm>
        </p:spPr>
        <p:txBody>
          <a:bodyPr/>
          <a:lstStyle/>
          <a:p>
            <a:r>
              <a:rPr lang="en-US" dirty="0" smtClean="0"/>
              <a:t>We have aqueous fluid inclusions in carbonates in CI1 (</a:t>
            </a:r>
            <a:r>
              <a:rPr lang="en-US" dirty="0" err="1" smtClean="0"/>
              <a:t>Ivuna</a:t>
            </a:r>
            <a:r>
              <a:rPr lang="en-US" dirty="0" smtClean="0"/>
              <a:t>) and CM2 (Murray, </a:t>
            </a:r>
            <a:r>
              <a:rPr lang="en-US" dirty="0" err="1" smtClean="0"/>
              <a:t>Sayama</a:t>
            </a:r>
            <a:r>
              <a:rPr lang="en-US" dirty="0" smtClean="0"/>
              <a:t>)</a:t>
            </a:r>
          </a:p>
          <a:p>
            <a:r>
              <a:rPr lang="en-US" dirty="0" smtClean="0"/>
              <a:t>But there is no work on these inclusions to date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824529"/>
            <a:ext cx="7030408" cy="4033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038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water samples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08575"/>
            <a:ext cx="8915400" cy="4525963"/>
          </a:xfrm>
        </p:spPr>
        <p:txBody>
          <a:bodyPr>
            <a:noAutofit/>
          </a:bodyPr>
          <a:lstStyle/>
          <a:p>
            <a:r>
              <a:rPr lang="en-US" sz="2400" dirty="0" smtClean="0"/>
              <a:t>We have aqueous fluid inclusions in halite in two H chondrites (</a:t>
            </a:r>
            <a:r>
              <a:rPr lang="en-US" sz="2400" dirty="0" err="1" smtClean="0"/>
              <a:t>Monahans</a:t>
            </a:r>
            <a:r>
              <a:rPr lang="en-US" sz="2400" dirty="0" smtClean="0"/>
              <a:t>  H5 and </a:t>
            </a:r>
            <a:r>
              <a:rPr lang="en-US" sz="2400" dirty="0" err="1" smtClean="0"/>
              <a:t>Zag</a:t>
            </a:r>
            <a:r>
              <a:rPr lang="en-US" sz="2400" dirty="0" smtClean="0"/>
              <a:t> H3-5)</a:t>
            </a:r>
            <a:endParaRPr lang="en-US" sz="2400" dirty="0"/>
          </a:p>
          <a:p>
            <a:r>
              <a:rPr lang="en-US" sz="2400" dirty="0" smtClean="0"/>
              <a:t>We have trapping temperatures (~25C)</a:t>
            </a:r>
          </a:p>
          <a:p>
            <a:r>
              <a:rPr lang="en-US" sz="2400" dirty="0" smtClean="0"/>
              <a:t>We have O and H isotopic measurements of the water (Yurimoto-san’s talk)</a:t>
            </a:r>
          </a:p>
          <a:p>
            <a:r>
              <a:rPr lang="en-US" sz="2400" dirty="0" smtClean="0"/>
              <a:t>We have mineralogical analyses of associated solid inclusions (reported at </a:t>
            </a:r>
            <a:r>
              <a:rPr lang="en-US" sz="2400" dirty="0" err="1" smtClean="0"/>
              <a:t>MetSoc</a:t>
            </a:r>
            <a:r>
              <a:rPr lang="en-US" sz="2400" dirty="0" smtClean="0"/>
              <a:t> 2011)</a:t>
            </a:r>
          </a:p>
          <a:p>
            <a:r>
              <a:rPr lang="en-US" sz="2400" dirty="0" smtClean="0"/>
              <a:t>We will soon have trace                                                                   element compositions of the                                                          halides (by ICPMS</a:t>
            </a:r>
            <a:endParaRPr lang="en-US" sz="2400" dirty="0"/>
          </a:p>
          <a:p>
            <a:r>
              <a:rPr lang="en-US" sz="2400" dirty="0" smtClean="0"/>
              <a:t>These data all tell us that these                                                         halite crystals </a:t>
            </a:r>
            <a:r>
              <a:rPr lang="en-US" sz="2400" b="1" dirty="0" smtClean="0"/>
              <a:t>did not </a:t>
            </a:r>
            <a:r>
              <a:rPr lang="en-US" sz="2400" dirty="0" smtClean="0"/>
              <a:t>derive                                                               from the H5 parent asteroid(s)</a:t>
            </a:r>
            <a:endParaRPr lang="en-US" sz="2400" dirty="0"/>
          </a:p>
          <a:p>
            <a:r>
              <a:rPr lang="en-US" sz="2400" dirty="0" smtClean="0"/>
              <a:t>So, where did they come from?</a:t>
            </a:r>
            <a:endParaRPr lang="en-US" sz="2400" dirty="0"/>
          </a:p>
        </p:txBody>
      </p:sp>
      <p:pic>
        <p:nvPicPr>
          <p:cNvPr id="5122" name="Picture 2" descr="C:\Users\Mike\Desktop\Water on Asteroids\Monahans 2ndary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657600"/>
            <a:ext cx="4191000" cy="3027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05400" y="5867400"/>
            <a:ext cx="243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Fluid Inclusions in </a:t>
            </a:r>
            <a:r>
              <a:rPr lang="en-US" sz="2400" b="1" dirty="0" err="1" smtClean="0"/>
              <a:t>Zag</a:t>
            </a:r>
            <a:r>
              <a:rPr lang="en-US" sz="2400" b="1" dirty="0" smtClean="0"/>
              <a:t> (H3-5) halite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61420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Maybe </a:t>
            </a:r>
            <a:r>
              <a:rPr lang="en-US" dirty="0" err="1" smtClean="0"/>
              <a:t>Cryovolcanism</a:t>
            </a:r>
            <a:r>
              <a:rPr lang="en-US" dirty="0" smtClean="0"/>
              <a:t> involving brines?</a:t>
            </a:r>
            <a:endParaRPr lang="en-US" dirty="0"/>
          </a:p>
        </p:txBody>
      </p:sp>
      <p:pic>
        <p:nvPicPr>
          <p:cNvPr id="12291" name="Picture 3" descr="H:\PHOTOS\2011\aug 2011\IMG_77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09800"/>
            <a:ext cx="4405086" cy="3303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Mike\Desktop\Del Laptop Files\enceladus plum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24200" y="1447799"/>
            <a:ext cx="54102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45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84238"/>
          </a:xfrm>
        </p:spPr>
        <p:txBody>
          <a:bodyPr/>
          <a:lstStyle/>
          <a:p>
            <a:r>
              <a:rPr lang="en-US" dirty="0" smtClean="0"/>
              <a:t>Carbonates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32004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Aragonite in </a:t>
            </a:r>
            <a:r>
              <a:rPr lang="en-US" sz="2800" b="1" dirty="0" err="1" smtClean="0">
                <a:solidFill>
                  <a:srgbClr val="FF0000"/>
                </a:solidFill>
              </a:rPr>
              <a:t>Boroskino</a:t>
            </a:r>
            <a:r>
              <a:rPr lang="en-US" sz="2800" b="1" dirty="0" smtClean="0">
                <a:solidFill>
                  <a:srgbClr val="FF0000"/>
                </a:solidFill>
              </a:rPr>
              <a:t> CM2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45395" y="3200400"/>
            <a:ext cx="32821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Calcite </a:t>
            </a:r>
            <a:r>
              <a:rPr lang="en-US" sz="2800" b="1" dirty="0">
                <a:solidFill>
                  <a:srgbClr val="FF0000"/>
                </a:solidFill>
              </a:rPr>
              <a:t>in </a:t>
            </a:r>
            <a:r>
              <a:rPr lang="en-US" sz="2800" b="1" dirty="0" smtClean="0">
                <a:solidFill>
                  <a:srgbClr val="FF0000"/>
                </a:solidFill>
              </a:rPr>
              <a:t>Al </a:t>
            </a:r>
            <a:r>
              <a:rPr lang="en-US" sz="2800" b="1" dirty="0" err="1" smtClean="0">
                <a:solidFill>
                  <a:srgbClr val="FF0000"/>
                </a:solidFill>
              </a:rPr>
              <a:t>Rais</a:t>
            </a:r>
            <a:r>
              <a:rPr lang="en-US" sz="2800" b="1" dirty="0" smtClean="0">
                <a:solidFill>
                  <a:srgbClr val="FF0000"/>
                </a:solidFill>
              </a:rPr>
              <a:t> CR2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0600" y="6324600"/>
            <a:ext cx="3498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Calcite in </a:t>
            </a:r>
            <a:r>
              <a:rPr lang="en-US" sz="2800" b="1" dirty="0" err="1" smtClean="0">
                <a:solidFill>
                  <a:srgbClr val="FF0000"/>
                </a:solidFill>
              </a:rPr>
              <a:t>Maribo</a:t>
            </a:r>
            <a:r>
              <a:rPr lang="en-US" sz="2800" b="1" dirty="0" smtClean="0">
                <a:solidFill>
                  <a:srgbClr val="FF0000"/>
                </a:solidFill>
              </a:rPr>
              <a:t> CM2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83727" y="6324600"/>
            <a:ext cx="3498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Calcite in </a:t>
            </a:r>
            <a:r>
              <a:rPr lang="en-US" sz="2800" b="1" dirty="0" err="1" smtClean="0">
                <a:solidFill>
                  <a:srgbClr val="FF0000"/>
                </a:solidFill>
              </a:rPr>
              <a:t>Kaidun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Mike\Desktop\Water on Asteroids\Boriskino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758103"/>
            <a:ext cx="3107718" cy="249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H:\Zolensky Mike Common file\Zolensky_May18_2011\M10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622963"/>
            <a:ext cx="3551065" cy="2840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ike\Desktop\Water on Asteroids\al rais DI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771958"/>
            <a:ext cx="3630569" cy="245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7"/>
          <p:cNvPicPr>
            <a:picLocks noChangeAspect="1" noChangeArrowheads="1"/>
          </p:cNvPicPr>
          <p:nvPr/>
        </p:nvPicPr>
        <p:blipFill>
          <a:blip r:embed="rId5" cstate="print">
            <a:lum bright="2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727" y="3627438"/>
            <a:ext cx="3546499" cy="2836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203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84238"/>
          </a:xfrm>
        </p:spPr>
        <p:txBody>
          <a:bodyPr/>
          <a:lstStyle/>
          <a:p>
            <a:r>
              <a:rPr lang="en-US" dirty="0" smtClean="0"/>
              <a:t>Sulfides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34291" y="2821753"/>
            <a:ext cx="3962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Pyrrhotite</a:t>
            </a:r>
            <a:r>
              <a:rPr lang="en-US" sz="2800" b="1" dirty="0" smtClean="0">
                <a:solidFill>
                  <a:srgbClr val="FF0000"/>
                </a:solidFill>
              </a:rPr>
              <a:t>/</a:t>
            </a:r>
            <a:r>
              <a:rPr lang="en-US" sz="2800" b="1" dirty="0" err="1" smtClean="0">
                <a:solidFill>
                  <a:srgbClr val="FF0000"/>
                </a:solidFill>
              </a:rPr>
              <a:t>Pentlandite</a:t>
            </a:r>
            <a:r>
              <a:rPr lang="en-US" sz="2800" b="1" dirty="0" smtClean="0">
                <a:solidFill>
                  <a:srgbClr val="FF0000"/>
                </a:solidFill>
              </a:rPr>
              <a:t>  in Y82162  Meta CI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45395" y="3200400"/>
            <a:ext cx="42816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Pyrrhotite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in </a:t>
            </a:r>
            <a:r>
              <a:rPr lang="en-US" sz="2800" b="1" dirty="0" smtClean="0">
                <a:solidFill>
                  <a:srgbClr val="FF0000"/>
                </a:solidFill>
              </a:rPr>
              <a:t>Tagish Lake C2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3400" y="6324600"/>
            <a:ext cx="41632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Tochilinite</a:t>
            </a:r>
            <a:r>
              <a:rPr lang="en-US" sz="2800" b="1" dirty="0" smtClean="0">
                <a:solidFill>
                  <a:srgbClr val="FF0000"/>
                </a:solidFill>
              </a:rPr>
              <a:t> in </a:t>
            </a:r>
            <a:r>
              <a:rPr lang="en-US" sz="2800" b="1" dirty="0" err="1" smtClean="0">
                <a:solidFill>
                  <a:srgbClr val="FF0000"/>
                </a:solidFill>
              </a:rPr>
              <a:t>Maribo</a:t>
            </a:r>
            <a:r>
              <a:rPr lang="en-US" sz="2800" b="1" dirty="0" smtClean="0">
                <a:solidFill>
                  <a:srgbClr val="FF0000"/>
                </a:solidFill>
              </a:rPr>
              <a:t> CM2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83726" y="6324600"/>
            <a:ext cx="4184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Pyrrhotite</a:t>
            </a:r>
            <a:r>
              <a:rPr lang="en-US" sz="2800" b="1" dirty="0" smtClean="0">
                <a:solidFill>
                  <a:srgbClr val="FF0000"/>
                </a:solidFill>
              </a:rPr>
              <a:t> in Y75273 LL3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C:\Users\Mike\Desktop\Water on Asteroids\Y82162 pyrrhotite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09" y="739776"/>
            <a:ext cx="2709472" cy="2225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Mike\Desktop\Water on Asteroids\Tagish Lake sulfides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436" y="746703"/>
            <a:ext cx="3241964" cy="2552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:\Zolensky Mike Common file\Zolensky_May18_2011\M20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09" y="3723620"/>
            <a:ext cx="3330070" cy="266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ike\Desktop\Water on Asteroids\Y75273 LL30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394" y="3738899"/>
            <a:ext cx="3665205" cy="246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281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073" y="0"/>
            <a:ext cx="8229600" cy="7318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Various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9168" y="3182871"/>
            <a:ext cx="48691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Apatite </a:t>
            </a:r>
            <a:r>
              <a:rPr lang="en-US" sz="2000" b="1" dirty="0" smtClean="0">
                <a:solidFill>
                  <a:srgbClr val="FF0000"/>
                </a:solidFill>
              </a:rPr>
              <a:t>and</a:t>
            </a:r>
            <a:r>
              <a:rPr lang="en-US" sz="2800" b="1" dirty="0" smtClean="0">
                <a:solidFill>
                  <a:srgbClr val="FF0000"/>
                </a:solidFill>
              </a:rPr>
              <a:t> Magnetite </a:t>
            </a:r>
            <a:r>
              <a:rPr lang="en-US" sz="2000" b="1" dirty="0" smtClean="0">
                <a:solidFill>
                  <a:srgbClr val="FF0000"/>
                </a:solidFill>
              </a:rPr>
              <a:t>in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Maribo</a:t>
            </a:r>
            <a:r>
              <a:rPr lang="en-US" sz="2800" b="1" dirty="0" smtClean="0">
                <a:solidFill>
                  <a:srgbClr val="FF0000"/>
                </a:solidFill>
              </a:rPr>
              <a:t> CM2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0600" y="6324600"/>
            <a:ext cx="3498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Gypsum in </a:t>
            </a:r>
            <a:r>
              <a:rPr lang="en-US" sz="2800" b="1" dirty="0" err="1" smtClean="0">
                <a:solidFill>
                  <a:srgbClr val="FF0000"/>
                </a:solidFill>
              </a:rPr>
              <a:t>Alais</a:t>
            </a:r>
            <a:r>
              <a:rPr lang="en-US" sz="2800" b="1" dirty="0" smtClean="0">
                <a:solidFill>
                  <a:srgbClr val="FF0000"/>
                </a:solidFill>
              </a:rPr>
              <a:t> CI1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029" name="Picture 5" descr="C:\Users\Mike\Desktop\Water on Asteroids\Kaidun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657600"/>
            <a:ext cx="3657287" cy="264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883727" y="6324600"/>
            <a:ext cx="3498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Awaruite</a:t>
            </a:r>
            <a:r>
              <a:rPr lang="en-US" sz="2800" b="1" dirty="0" smtClean="0">
                <a:solidFill>
                  <a:srgbClr val="FF0000"/>
                </a:solidFill>
              </a:rPr>
              <a:t> in </a:t>
            </a:r>
            <a:r>
              <a:rPr lang="en-US" sz="2800" b="1" dirty="0" err="1" smtClean="0">
                <a:solidFill>
                  <a:srgbClr val="FF0000"/>
                </a:solidFill>
              </a:rPr>
              <a:t>Kaidun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1" name="Picture 4" descr="H:\Zolensky Mike Common file\Zolensky_May18_2011\M3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85" y="613756"/>
            <a:ext cx="3276600" cy="262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Mike\Desktop\Water on Asteroids\alais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72" y="3730547"/>
            <a:ext cx="3135427" cy="271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ike\Desktop\Water on Asteroids\Monahans 0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109" y="613756"/>
            <a:ext cx="3669652" cy="252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645727" y="3134380"/>
            <a:ext cx="3498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Halite in </a:t>
            </a:r>
            <a:r>
              <a:rPr lang="en-US" sz="2800" b="1" dirty="0" err="1" smtClean="0">
                <a:solidFill>
                  <a:srgbClr val="FF0000"/>
                </a:solidFill>
              </a:rPr>
              <a:t>Zag</a:t>
            </a:r>
            <a:r>
              <a:rPr lang="en-US" sz="2800" b="1" dirty="0" smtClean="0">
                <a:solidFill>
                  <a:srgbClr val="FF0000"/>
                </a:solidFill>
              </a:rPr>
              <a:t> H3-5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13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05831295"/>
              </p:ext>
            </p:extLst>
          </p:nvPr>
        </p:nvGraphicFramePr>
        <p:xfrm>
          <a:off x="381000" y="457200"/>
          <a:ext cx="8077200" cy="63279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4900"/>
                <a:gridCol w="1104900"/>
                <a:gridCol w="990600"/>
                <a:gridCol w="1371600"/>
                <a:gridCol w="1027367"/>
                <a:gridCol w="1106233"/>
                <a:gridCol w="1371600"/>
              </a:tblGrid>
              <a:tr h="469047">
                <a:tc>
                  <a:txBody>
                    <a:bodyPr/>
                    <a:lstStyle/>
                    <a:p>
                      <a:r>
                        <a:rPr lang="en-US" dirty="0" smtClean="0"/>
                        <a:t>CI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CB/CH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Tagish Lake</a:t>
                      </a:r>
                      <a:endParaRPr lang="en-US" dirty="0"/>
                    </a:p>
                  </a:txBody>
                  <a:tcPr/>
                </a:tc>
              </a:tr>
              <a:tr h="1512153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Serpentines </a:t>
                      </a:r>
                      <a:r>
                        <a:rPr lang="en-US" sz="1400" b="1" dirty="0" err="1" smtClean="0"/>
                        <a:t>Saponite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Serpentines              Chlorite Vermiculite Garnets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smtClean="0"/>
                        <a:t>Serpentine</a:t>
                      </a:r>
                      <a:r>
                        <a:rPr lang="en-US" sz="1400" b="1" baseline="0" smtClean="0"/>
                        <a:t> </a:t>
                      </a:r>
                      <a:r>
                        <a:rPr lang="en-US" sz="1400" b="1" smtClean="0"/>
                        <a:t>Chlorite</a:t>
                      </a:r>
                      <a:endParaRPr lang="en-US" sz="1400" b="1" dirty="0" smtClean="0"/>
                    </a:p>
                    <a:p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/>
                        <a:t>Serpentines Chlorite  Micas  Amphiboles Garnets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err="1" smtClean="0"/>
                        <a:t>Fayalite</a:t>
                      </a:r>
                      <a:r>
                        <a:rPr lang="en-US" sz="1400" b="1" dirty="0" smtClean="0"/>
                        <a:t> </a:t>
                      </a:r>
                      <a:r>
                        <a:rPr lang="en-US" sz="1400" b="1" dirty="0" err="1" smtClean="0"/>
                        <a:t>Hedenbergite</a:t>
                      </a:r>
                      <a:endParaRPr lang="en-US" sz="1400" b="1" dirty="0" smtClean="0"/>
                    </a:p>
                    <a:p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/>
                        <a:t>Serpentine</a:t>
                      </a:r>
                    </a:p>
                    <a:p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/>
                        <a:t>Serpentine  </a:t>
                      </a:r>
                      <a:r>
                        <a:rPr lang="en-US" sz="1400" b="1" dirty="0" err="1" smtClean="0"/>
                        <a:t>Saponite</a:t>
                      </a:r>
                      <a:endParaRPr lang="en-US" sz="1400" b="1" dirty="0" smtClean="0"/>
                    </a:p>
                    <a:p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Serpentine </a:t>
                      </a:r>
                      <a:r>
                        <a:rPr lang="en-US" sz="1400" b="1" dirty="0" err="1" smtClean="0"/>
                        <a:t>Saponite</a:t>
                      </a:r>
                      <a:endParaRPr lang="en-US" sz="1400" b="1" dirty="0"/>
                    </a:p>
                  </a:txBody>
                  <a:tcPr/>
                </a:tc>
              </a:tr>
              <a:tr h="469047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Calcite Dolomite </a:t>
                      </a:r>
                      <a:r>
                        <a:rPr lang="en-US" sz="1400" b="1" dirty="0" err="1" smtClean="0"/>
                        <a:t>Breunnerite</a:t>
                      </a:r>
                      <a:r>
                        <a:rPr lang="en-US" sz="1400" b="1" dirty="0" smtClean="0"/>
                        <a:t> Siderite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Calcite Dolomite</a:t>
                      </a:r>
                      <a:r>
                        <a:rPr lang="en-US" sz="1400" b="1" baseline="0" dirty="0" smtClean="0"/>
                        <a:t> Aragonite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Calcite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Calcite Dolomite </a:t>
                      </a:r>
                      <a:r>
                        <a:rPr lang="en-US" sz="1400" b="1" dirty="0" err="1" smtClean="0"/>
                        <a:t>Breunnerite</a:t>
                      </a:r>
                      <a:r>
                        <a:rPr lang="en-US" sz="1400" b="1" dirty="0" smtClean="0"/>
                        <a:t> Siderite</a:t>
                      </a:r>
                    </a:p>
                    <a:p>
                      <a:r>
                        <a:rPr lang="en-US" sz="1400" b="1" dirty="0" err="1" smtClean="0"/>
                        <a:t>Magnesite</a:t>
                      </a:r>
                      <a:endParaRPr lang="en-US" sz="1400" b="1" dirty="0"/>
                    </a:p>
                  </a:txBody>
                  <a:tcPr/>
                </a:tc>
              </a:tr>
              <a:tr h="469047">
                <a:tc>
                  <a:txBody>
                    <a:bodyPr/>
                    <a:lstStyle/>
                    <a:p>
                      <a:r>
                        <a:rPr lang="en-US" sz="1400" b="1" dirty="0" err="1" smtClean="0"/>
                        <a:t>Pyrrhotite</a:t>
                      </a:r>
                      <a:r>
                        <a:rPr lang="en-US" sz="1400" b="1" dirty="0" smtClean="0"/>
                        <a:t> </a:t>
                      </a:r>
                      <a:r>
                        <a:rPr lang="en-US" sz="1400" b="1" dirty="0" err="1" smtClean="0"/>
                        <a:t>Pentlandite</a:t>
                      </a:r>
                      <a:r>
                        <a:rPr lang="en-US" sz="1400" b="1" dirty="0" smtClean="0"/>
                        <a:t> </a:t>
                      </a:r>
                      <a:r>
                        <a:rPr lang="en-US" sz="1400" b="1" dirty="0" err="1" smtClean="0"/>
                        <a:t>Cubanite</a:t>
                      </a:r>
                      <a:r>
                        <a:rPr lang="en-US" sz="1400" b="1" baseline="0" dirty="0" smtClean="0"/>
                        <a:t> 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err="1" smtClean="0"/>
                        <a:t>Pyrrhotite</a:t>
                      </a:r>
                      <a:r>
                        <a:rPr lang="en-US" sz="1400" b="1" dirty="0" smtClean="0"/>
                        <a:t> </a:t>
                      </a:r>
                      <a:r>
                        <a:rPr lang="en-US" sz="1400" b="1" dirty="0" err="1" smtClean="0"/>
                        <a:t>Pentlandite</a:t>
                      </a:r>
                      <a:endParaRPr lang="en-US" sz="1400" b="1" dirty="0" smtClean="0"/>
                    </a:p>
                    <a:p>
                      <a:r>
                        <a:rPr lang="en-US" sz="1400" b="1" dirty="0" err="1" smtClean="0"/>
                        <a:t>Tochlinite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err="1" smtClean="0"/>
                        <a:t>Pyrrhotite</a:t>
                      </a:r>
                      <a:r>
                        <a:rPr lang="en-US" sz="1400" b="1" baseline="0" dirty="0" smtClean="0"/>
                        <a:t> </a:t>
                      </a:r>
                      <a:r>
                        <a:rPr lang="en-US" sz="1400" b="1" baseline="0" dirty="0" err="1" smtClean="0"/>
                        <a:t>Pentlandite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err="1" smtClean="0"/>
                        <a:t>Pyrrhotite</a:t>
                      </a:r>
                      <a:r>
                        <a:rPr lang="en-US" sz="1400" b="1" dirty="0" smtClean="0"/>
                        <a:t> </a:t>
                      </a:r>
                      <a:r>
                        <a:rPr lang="en-US" sz="1400" b="1" dirty="0" err="1" smtClean="0"/>
                        <a:t>Pentlandite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err="1" smtClean="0"/>
                        <a:t>Pyrrhotite</a:t>
                      </a:r>
                      <a:r>
                        <a:rPr lang="en-US" sz="1400" b="1" dirty="0" smtClean="0"/>
                        <a:t> </a:t>
                      </a:r>
                      <a:r>
                        <a:rPr lang="en-US" sz="1400" b="1" dirty="0" err="1" smtClean="0"/>
                        <a:t>Pentlandite</a:t>
                      </a:r>
                      <a:endParaRPr lang="en-US" sz="1400" b="1" dirty="0"/>
                    </a:p>
                  </a:txBody>
                  <a:tcPr/>
                </a:tc>
              </a:tr>
              <a:tr h="384393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Sulfur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err="1" smtClean="0"/>
                        <a:t>Awaruite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/>
                    </a:p>
                  </a:txBody>
                  <a:tcPr/>
                </a:tc>
              </a:tr>
              <a:tr h="469047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Apatite </a:t>
                      </a:r>
                      <a:r>
                        <a:rPr lang="en-US" sz="1400" b="1" dirty="0" err="1" smtClean="0"/>
                        <a:t>Merrilite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/>
                    </a:p>
                  </a:txBody>
                  <a:tcPr/>
                </a:tc>
              </a:tr>
              <a:tr h="33528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Magnetite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Magnetite 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Magnetite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Magnetite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Magnetite</a:t>
                      </a:r>
                      <a:endParaRPr lang="en-US" sz="1400" b="1" dirty="0"/>
                    </a:p>
                  </a:txBody>
                  <a:tcPr/>
                </a:tc>
              </a:tr>
              <a:tr h="469047">
                <a:tc>
                  <a:txBody>
                    <a:bodyPr/>
                    <a:lstStyle/>
                    <a:p>
                      <a:endParaRPr lang="en-US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err="1" smtClean="0"/>
                        <a:t>Brucite</a:t>
                      </a:r>
                      <a:r>
                        <a:rPr lang="en-US" sz="1400" b="1" dirty="0" smtClean="0"/>
                        <a:t> </a:t>
                      </a:r>
                      <a:r>
                        <a:rPr lang="en-US" sz="1400" b="1" dirty="0" err="1" smtClean="0"/>
                        <a:t>Tochilinite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/>
                    </a:p>
                  </a:txBody>
                  <a:tcPr/>
                </a:tc>
              </a:tr>
              <a:tr h="314979">
                <a:tc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Halite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/>
                </a:tc>
              </a:tr>
              <a:tr h="313254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Sulfates???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Sulfates???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NO SULFATES</a:t>
                      </a:r>
                      <a:endParaRPr lang="en-US" sz="14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563562"/>
          </a:xfrm>
        </p:spPr>
        <p:txBody>
          <a:bodyPr>
            <a:noAutofit/>
          </a:bodyPr>
          <a:lstStyle/>
          <a:p>
            <a:r>
              <a:rPr lang="en-US" sz="2800" dirty="0" smtClean="0"/>
              <a:t>Aqueous alteration </a:t>
            </a:r>
            <a:r>
              <a:rPr lang="en-US" sz="2800" dirty="0"/>
              <a:t>phases found in </a:t>
            </a:r>
            <a:r>
              <a:rPr lang="en-US" sz="2800" dirty="0" smtClean="0"/>
              <a:t>C Chondrites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1411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077595"/>
              </p:ext>
            </p:extLst>
          </p:nvPr>
        </p:nvGraphicFramePr>
        <p:xfrm>
          <a:off x="990600" y="762000"/>
          <a:ext cx="7162800" cy="47294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200"/>
                <a:gridCol w="1295400"/>
                <a:gridCol w="1219200"/>
                <a:gridCol w="1219200"/>
                <a:gridCol w="1828800"/>
              </a:tblGrid>
              <a:tr h="469047">
                <a:tc>
                  <a:txBody>
                    <a:bodyPr/>
                    <a:lstStyle/>
                    <a:p>
                      <a:r>
                        <a:rPr lang="en-US" dirty="0" smtClean="0"/>
                        <a:t>Hydrous </a:t>
                      </a:r>
                      <a:r>
                        <a:rPr lang="en-US" dirty="0" err="1" smtClean="0"/>
                        <a:t>Chondritic</a:t>
                      </a:r>
                      <a:r>
                        <a:rPr lang="en-US" dirty="0" smtClean="0"/>
                        <a:t> IDPs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Chondritic</a:t>
                      </a:r>
                      <a:r>
                        <a:rPr lang="en-US" baseline="0" dirty="0" smtClean="0"/>
                        <a:t> Micro-meteorites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Ureilites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LL, H</a:t>
                      </a:r>
                      <a:endParaRPr lang="en-US" dirty="0"/>
                    </a:p>
                  </a:txBody>
                  <a:tcPr/>
                </a:tc>
              </a:tr>
              <a:tr h="120735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/>
                        <a:t>Serpentines </a:t>
                      </a:r>
                      <a:r>
                        <a:rPr lang="en-US" sz="1400" b="1" dirty="0" err="1" smtClean="0"/>
                        <a:t>Saponite</a:t>
                      </a:r>
                      <a:endParaRPr lang="en-US" sz="1400" b="1" dirty="0" smtClean="0"/>
                    </a:p>
                    <a:p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/>
                        <a:t>Serpentines </a:t>
                      </a:r>
                      <a:r>
                        <a:rPr lang="en-US" sz="1400" b="1" dirty="0" err="1" smtClean="0"/>
                        <a:t>Saponite</a:t>
                      </a:r>
                      <a:endParaRPr lang="en-US" sz="1400" b="1" dirty="0" smtClean="0"/>
                    </a:p>
                    <a:p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/>
                        <a:t> </a:t>
                      </a:r>
                    </a:p>
                    <a:p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Serpentine </a:t>
                      </a:r>
                      <a:r>
                        <a:rPr lang="en-US" sz="1400" b="1" dirty="0" err="1" smtClean="0"/>
                        <a:t>Saponite</a:t>
                      </a:r>
                      <a:r>
                        <a:rPr lang="en-US" sz="1400" b="1" dirty="0" smtClean="0"/>
                        <a:t> Amphiboles Silica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err="1" smtClean="0"/>
                        <a:t>Smectite</a:t>
                      </a:r>
                      <a:endParaRPr lang="en-US" sz="1400" b="1" dirty="0"/>
                    </a:p>
                  </a:txBody>
                  <a:tcPr/>
                </a:tc>
              </a:tr>
              <a:tr h="469047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Carbonates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Carbonates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Calcite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Calcite</a:t>
                      </a:r>
                      <a:endParaRPr lang="en-US" sz="1400" b="1" dirty="0"/>
                    </a:p>
                  </a:txBody>
                  <a:tcPr/>
                </a:tc>
              </a:tr>
              <a:tr h="46904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err="1" smtClean="0"/>
                        <a:t>Pyrrhotite</a:t>
                      </a:r>
                      <a:r>
                        <a:rPr lang="en-US" sz="1400" b="1" baseline="0" dirty="0" smtClean="0"/>
                        <a:t> </a:t>
                      </a:r>
                      <a:r>
                        <a:rPr lang="en-US" sz="1400" b="1" baseline="0" dirty="0" err="1" smtClean="0"/>
                        <a:t>Pentlandite</a:t>
                      </a:r>
                      <a:endParaRPr lang="en-US" sz="1400" b="1" dirty="0" smtClean="0"/>
                    </a:p>
                    <a:p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err="1" smtClean="0"/>
                        <a:t>Pyrrhotite</a:t>
                      </a:r>
                      <a:r>
                        <a:rPr lang="en-US" sz="1400" b="1" baseline="0" dirty="0" smtClean="0"/>
                        <a:t> </a:t>
                      </a:r>
                      <a:r>
                        <a:rPr lang="en-US" sz="1400" b="1" baseline="0" dirty="0" err="1" smtClean="0"/>
                        <a:t>Pentlandite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err="1" smtClean="0"/>
                        <a:t>Pyrrhotite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err="1" smtClean="0"/>
                        <a:t>Pyrrhotite</a:t>
                      </a:r>
                      <a:r>
                        <a:rPr lang="en-US" sz="1400" b="1" dirty="0" smtClean="0"/>
                        <a:t> </a:t>
                      </a:r>
                      <a:r>
                        <a:rPr lang="en-US" sz="1400" b="1" dirty="0" err="1" smtClean="0"/>
                        <a:t>Pentlandite</a:t>
                      </a:r>
                      <a:endParaRPr lang="en-US" sz="1400" b="1" dirty="0"/>
                    </a:p>
                  </a:txBody>
                  <a:tcPr/>
                </a:tc>
              </a:tr>
              <a:tr h="469047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Magnetite?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Magnetite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Magnetite</a:t>
                      </a:r>
                      <a:endParaRPr lang="en-US" sz="1400" b="1" dirty="0"/>
                    </a:p>
                  </a:txBody>
                  <a:tcPr/>
                </a:tc>
              </a:tr>
              <a:tr h="469047">
                <a:tc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Phosphates</a:t>
                      </a:r>
                      <a:endParaRPr lang="en-US" sz="1400" b="1" dirty="0"/>
                    </a:p>
                  </a:txBody>
                  <a:tcPr/>
                </a:tc>
              </a:tr>
              <a:tr h="469047">
                <a:tc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Halite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39762"/>
          </a:xfrm>
        </p:spPr>
        <p:txBody>
          <a:bodyPr>
            <a:noAutofit/>
          </a:bodyPr>
          <a:lstStyle/>
          <a:p>
            <a:r>
              <a:rPr lang="en-US" sz="2800" dirty="0" smtClean="0"/>
              <a:t>Aqueous alteration </a:t>
            </a:r>
            <a:r>
              <a:rPr lang="en-US" sz="2800" dirty="0"/>
              <a:t>phases found </a:t>
            </a:r>
            <a:r>
              <a:rPr lang="en-US" sz="2800" dirty="0" smtClean="0"/>
              <a:t>elsewhere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0894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C:\Users\Mike\Desktop\Water on Asteroids\D3 fine grained mosai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1508"/>
            <a:ext cx="7860625" cy="6719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638800" y="131508"/>
            <a:ext cx="3048000" cy="1143000"/>
          </a:xfrm>
        </p:spPr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Kaidun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0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</TotalTime>
  <Words>1176</Words>
  <Application>Microsoft Office PowerPoint</Application>
  <PresentationFormat>On-screen Show (4:3)</PresentationFormat>
  <Paragraphs>251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Water in Meteorites</vt:lpstr>
      <vt:lpstr>Aqueous alteration phases found in C Chondrites </vt:lpstr>
      <vt:lpstr>Silicates</vt:lpstr>
      <vt:lpstr>Carbonates</vt:lpstr>
      <vt:lpstr>Sulfides</vt:lpstr>
      <vt:lpstr>Various</vt:lpstr>
      <vt:lpstr>Aqueous alteration phases found in C Chondrites </vt:lpstr>
      <vt:lpstr>Aqueous alteration phases found elsewhere</vt:lpstr>
      <vt:lpstr>Kaidun</vt:lpstr>
      <vt:lpstr>PowerPoint Presentation</vt:lpstr>
      <vt:lpstr>PowerPoint Presentation</vt:lpstr>
      <vt:lpstr>PowerPoint Presentation</vt:lpstr>
      <vt:lpstr>PowerPoint Presentation</vt:lpstr>
      <vt:lpstr>Foreign Clasts in Meteorites</vt:lpstr>
      <vt:lpstr>Foreign Clasts in Meteorites</vt:lpstr>
      <vt:lpstr>PowerPoint Presentation</vt:lpstr>
      <vt:lpstr>PowerPoint Presentation</vt:lpstr>
      <vt:lpstr>Foreign Clasts in Meteorites</vt:lpstr>
      <vt:lpstr>Alteration Location</vt:lpstr>
      <vt:lpstr>Evidence for Parent Body Alteration</vt:lpstr>
      <vt:lpstr>Veins</vt:lpstr>
      <vt:lpstr>Subsequent Thermal Metamorphism can obscure the alteration record</vt:lpstr>
      <vt:lpstr>Evidence for Parent Body Alteration</vt:lpstr>
      <vt:lpstr>Rims</vt:lpstr>
      <vt:lpstr>Evidence for Parent Body Alteration</vt:lpstr>
      <vt:lpstr>PowerPoint Presentation</vt:lpstr>
      <vt:lpstr>Evidence for Parent Body Alteration</vt:lpstr>
      <vt:lpstr>Timing of alteration</vt:lpstr>
      <vt:lpstr>CONDITIONS OF AQUEOUS ALTERATION</vt:lpstr>
      <vt:lpstr>CONDITIONS OF AQUEOUS ALTERATION</vt:lpstr>
      <vt:lpstr>Direct water samples</vt:lpstr>
      <vt:lpstr>Direct water samples</vt:lpstr>
      <vt:lpstr>Direct water samples</vt:lpstr>
      <vt:lpstr>Maybe Cryovolcanism involving brines?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</dc:creator>
  <cp:lastModifiedBy>Mike</cp:lastModifiedBy>
  <cp:revision>49</cp:revision>
  <dcterms:created xsi:type="dcterms:W3CDTF">2011-09-27T21:15:47Z</dcterms:created>
  <dcterms:modified xsi:type="dcterms:W3CDTF">2011-09-30T09:02:41Z</dcterms:modified>
</cp:coreProperties>
</file>