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slides/slide17.xml" ContentType="application/vnd.openxmlformats-officedocument.presentationml.slide+xml"/>
  <Default Extension="xls" ContentType="application/vnd.ms-exce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40" r:id="rId1"/>
  </p:sldMasterIdLst>
  <p:sldIdLst>
    <p:sldId id="256" r:id="rId2"/>
    <p:sldId id="265" r:id="rId3"/>
    <p:sldId id="266" r:id="rId4"/>
    <p:sldId id="259" r:id="rId5"/>
    <p:sldId id="258" r:id="rId6"/>
    <p:sldId id="270" r:id="rId7"/>
    <p:sldId id="271" r:id="rId8"/>
    <p:sldId id="269" r:id="rId9"/>
    <p:sldId id="273" r:id="rId10"/>
    <p:sldId id="272" r:id="rId11"/>
    <p:sldId id="257" r:id="rId12"/>
    <p:sldId id="260" r:id="rId13"/>
    <p:sldId id="264" r:id="rId14"/>
    <p:sldId id="267" r:id="rId15"/>
    <p:sldId id="261" r:id="rId16"/>
    <p:sldId id="262" r:id="rId17"/>
    <p:sldId id="276" r:id="rId18"/>
    <p:sldId id="274" r:id="rId19"/>
    <p:sldId id="263" r:id="rId2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2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D3B2-B009-664E-989C-B2D1BA9B6CAB}" type="datetimeFigureOut">
              <a:rPr lang="it-IT" smtClean="0"/>
              <a:pPr/>
              <a:t>29-09-2011</a:t>
            </a:fld>
            <a:endParaRPr lang="en-US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‹n.›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D3B2-B009-664E-989C-B2D1BA9B6CAB}" type="datetimeFigureOut">
              <a:rPr lang="it-IT" smtClean="0"/>
              <a:pPr/>
              <a:t>29-09-2011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71F4-1C64-E64F-8E4E-35A509423202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D3B2-B009-664E-989C-B2D1BA9B6CAB}" type="datetimeFigureOut">
              <a:rPr lang="it-IT" smtClean="0"/>
              <a:pPr/>
              <a:t>29-09-2011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71F4-1C64-E64F-8E4E-35A509423202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D3B2-B009-664E-989C-B2D1BA9B6CAB}" type="datetimeFigureOut">
              <a:rPr lang="it-IT" smtClean="0"/>
              <a:pPr/>
              <a:t>29-09-2011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71F4-1C64-E64F-8E4E-35A509423202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828B-7CC3-45C2-A6E2-84E4D1484058}" type="datetime1">
              <a:rPr lang="it-IT" smtClean="0"/>
              <a:pPr/>
              <a:t>29-09-2011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604A-DDD4-4BE5-9F0F-C50D317D165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D3B2-B009-664E-989C-B2D1BA9B6CAB}" type="datetimeFigureOut">
              <a:rPr lang="it-IT" smtClean="0"/>
              <a:pPr/>
              <a:t>29-09-2011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71F4-1C64-E64F-8E4E-35A509423202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D3B2-B009-664E-989C-B2D1BA9B6CAB}" type="datetimeFigureOut">
              <a:rPr lang="it-IT" smtClean="0"/>
              <a:pPr/>
              <a:t>29-09-2011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71F4-1C64-E64F-8E4E-35A509423202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D3B2-B009-664E-989C-B2D1BA9B6CAB}" type="datetimeFigureOut">
              <a:rPr lang="it-IT" smtClean="0"/>
              <a:pPr/>
              <a:t>29-09-2011</a:t>
            </a:fld>
            <a:endParaRPr lang="en-US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D371F4-1C64-E64F-8E4E-35A509423202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D3B2-B009-664E-989C-B2D1BA9B6CAB}" type="datetimeFigureOut">
              <a:rPr lang="it-IT" smtClean="0"/>
              <a:pPr/>
              <a:t>29-09-2011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71F4-1C64-E64F-8E4E-35A509423202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D3B2-B009-664E-989C-B2D1BA9B6CAB}" type="datetimeFigureOut">
              <a:rPr lang="it-IT" smtClean="0"/>
              <a:pPr/>
              <a:t>29-09-2011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7D371F4-1C64-E64F-8E4E-35A509423202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E83D3B2-B009-664E-989C-B2D1BA9B6CAB}" type="datetimeFigureOut">
              <a:rPr lang="it-IT" smtClean="0"/>
              <a:pPr/>
              <a:t>29-09-2011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71F4-1C64-E64F-8E4E-35A509423202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E83D3B2-B009-664E-989C-B2D1BA9B6CAB}" type="datetimeFigureOut">
              <a:rPr lang="it-IT" smtClean="0"/>
              <a:pPr/>
              <a:t>29-09-2011</a:t>
            </a:fld>
            <a:endParaRPr lang="en-US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7D371F4-1C64-E64F-8E4E-35A509423202}" type="slidenum">
              <a:rPr lang="en-US" smtClean="0"/>
              <a:pPr/>
              <a:t>‹n.›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tiff"/><Relationship Id="rId3" Type="http://schemas.openxmlformats.org/officeDocument/2006/relationships/image" Target="../media/image14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Foglio_di_lavoro_di_Excel_97_-_20041.xls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457363" y="768775"/>
            <a:ext cx="2876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0000FF"/>
                </a:solidFill>
              </a:rPr>
              <a:t>Water in </a:t>
            </a:r>
            <a:r>
              <a:rPr lang="it-IT" sz="2400" dirty="0" err="1" smtClean="0">
                <a:solidFill>
                  <a:srgbClr val="0000FF"/>
                </a:solidFill>
              </a:rPr>
              <a:t>Laboratory</a:t>
            </a:r>
            <a:endParaRPr lang="it-IT" sz="2400" baseline="-25000" dirty="0" smtClean="0">
              <a:solidFill>
                <a:srgbClr val="0000FF"/>
              </a:solidFill>
            </a:endParaRPr>
          </a:p>
          <a:p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4731" y="1870075"/>
            <a:ext cx="7444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J.R.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Brucato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	INAF-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Arcetri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Astrophysical Observatory, Firenze Italy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		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jbrucato@arcetri.astro.it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049989" y="6488668"/>
            <a:ext cx="4745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Water in Asteroids and Meteorites Paris 29-30 Sept. 2011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1" name="Immagine 10" descr="apparatu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58" y="2610402"/>
            <a:ext cx="4024618" cy="3449672"/>
          </a:xfrm>
          <a:prstGeom prst="rect">
            <a:avLst/>
          </a:prstGeom>
        </p:spPr>
      </p:pic>
      <p:pic>
        <p:nvPicPr>
          <p:cNvPr id="6" name="Picture 9" descr="inaf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8774" y="434273"/>
            <a:ext cx="1204349" cy="116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H+CO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772" y="1178519"/>
            <a:ext cx="4394283" cy="4725511"/>
          </a:xfrm>
          <a:prstGeom prst="rect">
            <a:avLst/>
          </a:prstGeom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1784326" y="152400"/>
            <a:ext cx="5320366" cy="1026119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+mj-cs"/>
              </a:rPr>
              <a:t>Water formation by ice irradiation</a:t>
            </a:r>
            <a:endParaRPr kumimoji="0" lang="it-IT" sz="24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988569" y="6165997"/>
            <a:ext cx="14764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Brucato</a:t>
            </a:r>
            <a:r>
              <a:rPr lang="en-US" sz="1200" dirty="0" smtClean="0"/>
              <a:t> et al. 1997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40843" y="1288352"/>
            <a:ext cx="488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 + 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it-IT" dirty="0" smtClean="0">
                <a:solidFill>
                  <a:srgbClr val="6EA0B0"/>
                </a:solidFill>
                <a:sym typeface="Wingdings"/>
              </a:rPr>
              <a:t></a:t>
            </a:r>
            <a:r>
              <a:rPr lang="it-IT" dirty="0" smtClean="0">
                <a:sym typeface="Wingdings"/>
              </a:rPr>
              <a:t> HO</a:t>
            </a:r>
            <a:r>
              <a:rPr lang="it-IT" baseline="-25000" dirty="0" smtClean="0">
                <a:sym typeface="Wingdings"/>
              </a:rPr>
              <a:t>2 </a:t>
            </a:r>
            <a:r>
              <a:rPr lang="it-IT" dirty="0" smtClean="0">
                <a:sym typeface="Wingdings"/>
              </a:rPr>
              <a:t> </a:t>
            </a:r>
            <a:r>
              <a:rPr lang="it-IT" dirty="0" smtClean="0">
                <a:solidFill>
                  <a:srgbClr val="6EA0B0"/>
                </a:solidFill>
                <a:sym typeface="Wingdings"/>
              </a:rPr>
              <a:t></a:t>
            </a:r>
            <a:r>
              <a:rPr lang="it-IT" dirty="0" smtClean="0">
                <a:sym typeface="Wingdings"/>
              </a:rPr>
              <a:t> H</a:t>
            </a:r>
            <a:r>
              <a:rPr lang="it-IT" baseline="-25000" dirty="0" smtClean="0">
                <a:sym typeface="Wingdings"/>
              </a:rPr>
              <a:t>2</a:t>
            </a:r>
            <a:r>
              <a:rPr lang="it-IT" dirty="0" smtClean="0">
                <a:sym typeface="Wingdings"/>
              </a:rPr>
              <a:t>O</a:t>
            </a:r>
            <a:r>
              <a:rPr lang="it-IT" baseline="-25000" dirty="0" smtClean="0">
                <a:sym typeface="Wingdings"/>
              </a:rPr>
              <a:t>2</a:t>
            </a:r>
            <a:r>
              <a:rPr lang="it-IT" dirty="0" smtClean="0">
                <a:sym typeface="Wingdings"/>
              </a:rPr>
              <a:t> </a:t>
            </a:r>
            <a:r>
              <a:rPr lang="it-IT" dirty="0" smtClean="0">
                <a:solidFill>
                  <a:srgbClr val="6EA0B0"/>
                </a:solidFill>
                <a:sym typeface="Wingdings"/>
              </a:rPr>
              <a:t></a:t>
            </a:r>
            <a:r>
              <a:rPr lang="it-IT" dirty="0" smtClean="0">
                <a:sym typeface="Wingdings"/>
              </a:rPr>
              <a:t> H</a:t>
            </a:r>
            <a:r>
              <a:rPr lang="it-IT" baseline="-25000" dirty="0" smtClean="0">
                <a:sym typeface="Wingdings"/>
              </a:rPr>
              <a:t>2</a:t>
            </a:r>
            <a:r>
              <a:rPr lang="it-IT" dirty="0" smtClean="0">
                <a:sym typeface="Wingdings"/>
              </a:rPr>
              <a:t>O + OH </a:t>
            </a:r>
            <a:r>
              <a:rPr lang="it-IT" dirty="0" smtClean="0">
                <a:solidFill>
                  <a:srgbClr val="6EA0B0"/>
                </a:solidFill>
                <a:sym typeface="Wingdings"/>
              </a:rPr>
              <a:t></a:t>
            </a:r>
            <a:r>
              <a:rPr lang="it-IT" dirty="0" smtClean="0">
                <a:sym typeface="Wingdings"/>
              </a:rPr>
              <a:t> H</a:t>
            </a:r>
            <a:r>
              <a:rPr lang="it-IT" baseline="-25000" dirty="0" smtClean="0">
                <a:sym typeface="Wingdings"/>
              </a:rPr>
              <a:t>2</a:t>
            </a:r>
            <a:r>
              <a:rPr lang="it-IT" dirty="0" smtClean="0">
                <a:sym typeface="Wingdings"/>
              </a:rPr>
              <a:t>O </a:t>
            </a:r>
            <a:endParaRPr lang="en-US" baseline="-25000" dirty="0"/>
          </a:p>
        </p:txBody>
      </p:sp>
      <p:sp>
        <p:nvSpPr>
          <p:cNvPr id="5" name="Freccia curva 4"/>
          <p:cNvSpPr/>
          <p:nvPr/>
        </p:nvSpPr>
        <p:spPr>
          <a:xfrm rot="2568988" flipV="1">
            <a:off x="1795387" y="823381"/>
            <a:ext cx="352256" cy="346584"/>
          </a:xfrm>
          <a:prstGeom prst="bentArrow">
            <a:avLst>
              <a:gd name="adj1" fmla="val 7623"/>
              <a:gd name="adj2" fmla="val 9520"/>
              <a:gd name="adj3" fmla="val 36269"/>
              <a:gd name="adj4" fmla="val 49109"/>
            </a:avLst>
          </a:prstGeom>
          <a:solidFill>
            <a:srgbClr val="FFFFFF"/>
          </a:solidFill>
          <a:ln>
            <a:noFill/>
          </a:ln>
          <a:effectLst>
            <a:glow>
              <a:schemeClr val="accent1">
                <a:tint val="30000"/>
                <a:shade val="95000"/>
                <a:satMod val="300000"/>
                <a:alpha val="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867124" y="380519"/>
            <a:ext cx="35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7" name="Freccia curva 6"/>
          <p:cNvSpPr/>
          <p:nvPr/>
        </p:nvSpPr>
        <p:spPr>
          <a:xfrm rot="2568988" flipV="1">
            <a:off x="2651634" y="801997"/>
            <a:ext cx="352256" cy="346584"/>
          </a:xfrm>
          <a:prstGeom prst="bentArrow">
            <a:avLst>
              <a:gd name="adj1" fmla="val 7623"/>
              <a:gd name="adj2" fmla="val 9520"/>
              <a:gd name="adj3" fmla="val 36269"/>
              <a:gd name="adj4" fmla="val 49109"/>
            </a:avLst>
          </a:prstGeom>
          <a:solidFill>
            <a:srgbClr val="FFFFFF"/>
          </a:solidFill>
          <a:ln>
            <a:noFill/>
          </a:ln>
          <a:effectLst>
            <a:glow>
              <a:schemeClr val="accent1">
                <a:tint val="30000"/>
                <a:shade val="95000"/>
                <a:satMod val="300000"/>
                <a:alpha val="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723371" y="359135"/>
            <a:ext cx="35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9" name="Freccia curva 8"/>
          <p:cNvSpPr/>
          <p:nvPr/>
        </p:nvSpPr>
        <p:spPr>
          <a:xfrm rot="2568988" flipV="1">
            <a:off x="3445698" y="807349"/>
            <a:ext cx="352256" cy="346584"/>
          </a:xfrm>
          <a:prstGeom prst="bentArrow">
            <a:avLst>
              <a:gd name="adj1" fmla="val 7623"/>
              <a:gd name="adj2" fmla="val 9520"/>
              <a:gd name="adj3" fmla="val 36269"/>
              <a:gd name="adj4" fmla="val 49109"/>
            </a:avLst>
          </a:prstGeom>
          <a:solidFill>
            <a:srgbClr val="FFFFFF"/>
          </a:solidFill>
          <a:ln>
            <a:noFill/>
          </a:ln>
          <a:effectLst>
            <a:glow>
              <a:schemeClr val="accent1">
                <a:tint val="30000"/>
                <a:shade val="95000"/>
                <a:satMod val="300000"/>
                <a:alpha val="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517435" y="364487"/>
            <a:ext cx="35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1" name="Freccia curva 10"/>
          <p:cNvSpPr/>
          <p:nvPr/>
        </p:nvSpPr>
        <p:spPr>
          <a:xfrm rot="2568988" flipV="1">
            <a:off x="4876074" y="834085"/>
            <a:ext cx="352256" cy="346584"/>
          </a:xfrm>
          <a:prstGeom prst="bentArrow">
            <a:avLst>
              <a:gd name="adj1" fmla="val 7623"/>
              <a:gd name="adj2" fmla="val 9520"/>
              <a:gd name="adj3" fmla="val 36269"/>
              <a:gd name="adj4" fmla="val 49109"/>
            </a:avLst>
          </a:prstGeom>
          <a:solidFill>
            <a:srgbClr val="FFFFFF"/>
          </a:solidFill>
          <a:ln>
            <a:noFill/>
          </a:ln>
          <a:effectLst>
            <a:glow>
              <a:schemeClr val="accent1">
                <a:tint val="30000"/>
                <a:shade val="95000"/>
                <a:satMod val="300000"/>
                <a:alpha val="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947811" y="391223"/>
            <a:ext cx="35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81263" y="1288352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1)</a:t>
            </a:r>
            <a:endParaRPr lang="en-US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929283" y="1349907"/>
            <a:ext cx="2280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err="1" smtClean="0"/>
              <a:t>Ioppolo</a:t>
            </a:r>
            <a:r>
              <a:rPr lang="en-US" sz="1400" dirty="0" smtClean="0"/>
              <a:t> et al. 2008, 2010)</a:t>
            </a:r>
            <a:endParaRPr lang="en-US" sz="14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040843" y="3048000"/>
            <a:ext cx="3956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 + 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it-IT" dirty="0" smtClean="0">
                <a:solidFill>
                  <a:srgbClr val="6EA0B0"/>
                </a:solidFill>
                <a:sym typeface="Wingdings"/>
              </a:rPr>
              <a:t></a:t>
            </a:r>
            <a:r>
              <a:rPr lang="it-IT" dirty="0" smtClean="0">
                <a:sym typeface="Wingdings"/>
              </a:rPr>
              <a:t> O</a:t>
            </a:r>
            <a:r>
              <a:rPr lang="it-IT" baseline="-25000" dirty="0" smtClean="0">
                <a:sym typeface="Wingdings"/>
              </a:rPr>
              <a:t>3</a:t>
            </a:r>
            <a:r>
              <a:rPr lang="it-IT" dirty="0" smtClean="0">
                <a:sym typeface="Wingdings"/>
              </a:rPr>
              <a:t> </a:t>
            </a:r>
            <a:r>
              <a:rPr lang="it-IT" dirty="0" smtClean="0">
                <a:solidFill>
                  <a:srgbClr val="6EA0B0"/>
                </a:solidFill>
                <a:sym typeface="Wingdings"/>
              </a:rPr>
              <a:t></a:t>
            </a:r>
            <a:r>
              <a:rPr lang="it-IT" dirty="0" smtClean="0">
                <a:sym typeface="Wingdings"/>
              </a:rPr>
              <a:t> O</a:t>
            </a:r>
            <a:r>
              <a:rPr lang="it-IT" baseline="-25000" dirty="0" smtClean="0">
                <a:sym typeface="Wingdings"/>
              </a:rPr>
              <a:t>2</a:t>
            </a:r>
            <a:r>
              <a:rPr lang="it-IT" dirty="0" smtClean="0">
                <a:sym typeface="Wingdings"/>
              </a:rPr>
              <a:t> + OH </a:t>
            </a:r>
            <a:r>
              <a:rPr lang="it-IT" dirty="0" smtClean="0">
                <a:solidFill>
                  <a:srgbClr val="6EA0B0"/>
                </a:solidFill>
                <a:sym typeface="Wingdings"/>
              </a:rPr>
              <a:t></a:t>
            </a:r>
            <a:r>
              <a:rPr lang="it-IT" dirty="0" smtClean="0">
                <a:sym typeface="Wingdings"/>
              </a:rPr>
              <a:t> H</a:t>
            </a:r>
            <a:r>
              <a:rPr lang="it-IT" baseline="-25000" dirty="0" smtClean="0">
                <a:sym typeface="Wingdings"/>
              </a:rPr>
              <a:t>2</a:t>
            </a:r>
            <a:r>
              <a:rPr lang="it-IT" dirty="0" smtClean="0">
                <a:sym typeface="Wingdings"/>
              </a:rPr>
              <a:t>O + H</a:t>
            </a:r>
            <a:endParaRPr lang="en-US" dirty="0"/>
          </a:p>
        </p:txBody>
      </p:sp>
      <p:sp>
        <p:nvSpPr>
          <p:cNvPr id="17" name="Freccia curva 16"/>
          <p:cNvSpPr/>
          <p:nvPr/>
        </p:nvSpPr>
        <p:spPr>
          <a:xfrm rot="2568988" flipV="1">
            <a:off x="2441736" y="2627887"/>
            <a:ext cx="352256" cy="346584"/>
          </a:xfrm>
          <a:prstGeom prst="bentArrow">
            <a:avLst>
              <a:gd name="adj1" fmla="val 7623"/>
              <a:gd name="adj2" fmla="val 9520"/>
              <a:gd name="adj3" fmla="val 36269"/>
              <a:gd name="adj4" fmla="val 49109"/>
            </a:avLst>
          </a:prstGeom>
          <a:solidFill>
            <a:srgbClr val="FFFFFF"/>
          </a:solidFill>
          <a:ln>
            <a:noFill/>
          </a:ln>
          <a:effectLst>
            <a:glow>
              <a:schemeClr val="accent1">
                <a:tint val="30000"/>
                <a:shade val="95000"/>
                <a:satMod val="300000"/>
                <a:alpha val="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513473" y="2185025"/>
            <a:ext cx="35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9" name="Freccia curva 18"/>
          <p:cNvSpPr/>
          <p:nvPr/>
        </p:nvSpPr>
        <p:spPr>
          <a:xfrm rot="2568988" flipV="1">
            <a:off x="3588281" y="2627888"/>
            <a:ext cx="352256" cy="346584"/>
          </a:xfrm>
          <a:prstGeom prst="bentArrow">
            <a:avLst>
              <a:gd name="adj1" fmla="val 7623"/>
              <a:gd name="adj2" fmla="val 9520"/>
              <a:gd name="adj3" fmla="val 36269"/>
              <a:gd name="adj4" fmla="val 49109"/>
            </a:avLst>
          </a:prstGeom>
          <a:solidFill>
            <a:srgbClr val="FFFFFF"/>
          </a:solidFill>
          <a:ln>
            <a:noFill/>
          </a:ln>
          <a:effectLst>
            <a:glow>
              <a:schemeClr val="accent1">
                <a:tint val="30000"/>
                <a:shade val="95000"/>
                <a:satMod val="300000"/>
                <a:alpha val="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660018" y="2185026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481263" y="3048002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2)</a:t>
            </a:r>
            <a:endParaRPr lang="en-US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5929283" y="3109555"/>
            <a:ext cx="2074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err="1" smtClean="0"/>
              <a:t>Tielens</a:t>
            </a:r>
            <a:r>
              <a:rPr lang="en-US" sz="1400" dirty="0" smtClean="0"/>
              <a:t> &amp; Hagen 1982)</a:t>
            </a:r>
            <a:endParaRPr lang="en-US" sz="14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1193243" y="4697300"/>
            <a:ext cx="2259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 + O </a:t>
            </a:r>
            <a:r>
              <a:rPr lang="it-IT" dirty="0" smtClean="0">
                <a:solidFill>
                  <a:srgbClr val="6EA0B0"/>
                </a:solidFill>
                <a:sym typeface="Wingdings"/>
              </a:rPr>
              <a:t></a:t>
            </a:r>
            <a:r>
              <a:rPr lang="it-IT" dirty="0" smtClean="0">
                <a:sym typeface="Wingdings"/>
              </a:rPr>
              <a:t> OH</a:t>
            </a:r>
            <a:r>
              <a:rPr lang="it-IT" baseline="-25000" dirty="0" smtClean="0">
                <a:sym typeface="Wingdings"/>
              </a:rPr>
              <a:t> </a:t>
            </a:r>
            <a:r>
              <a:rPr lang="it-IT" dirty="0" smtClean="0">
                <a:solidFill>
                  <a:srgbClr val="6EA0B0"/>
                </a:solidFill>
                <a:sym typeface="Wingdings"/>
              </a:rPr>
              <a:t></a:t>
            </a:r>
            <a:r>
              <a:rPr lang="it-IT" dirty="0" smtClean="0">
                <a:sym typeface="Wingdings"/>
              </a:rPr>
              <a:t> H</a:t>
            </a:r>
            <a:r>
              <a:rPr lang="it-IT" baseline="-25000" dirty="0" smtClean="0">
                <a:sym typeface="Wingdings"/>
              </a:rPr>
              <a:t>2</a:t>
            </a:r>
            <a:r>
              <a:rPr lang="it-IT" dirty="0" smtClean="0">
                <a:sym typeface="Wingdings"/>
              </a:rPr>
              <a:t>O</a:t>
            </a:r>
            <a:endParaRPr lang="en-US" dirty="0"/>
          </a:p>
        </p:txBody>
      </p:sp>
      <p:sp>
        <p:nvSpPr>
          <p:cNvPr id="24" name="Freccia curva 23"/>
          <p:cNvSpPr/>
          <p:nvPr/>
        </p:nvSpPr>
        <p:spPr>
          <a:xfrm rot="2568988" flipV="1">
            <a:off x="2584319" y="4277187"/>
            <a:ext cx="352256" cy="346584"/>
          </a:xfrm>
          <a:prstGeom prst="bentArrow">
            <a:avLst>
              <a:gd name="adj1" fmla="val 7623"/>
              <a:gd name="adj2" fmla="val 9520"/>
              <a:gd name="adj3" fmla="val 36269"/>
              <a:gd name="adj4" fmla="val 49109"/>
            </a:avLst>
          </a:prstGeom>
          <a:solidFill>
            <a:srgbClr val="FFFFFF"/>
          </a:solidFill>
          <a:ln>
            <a:noFill/>
          </a:ln>
          <a:effectLst>
            <a:glow>
              <a:schemeClr val="accent1">
                <a:tint val="30000"/>
                <a:shade val="95000"/>
                <a:satMod val="300000"/>
                <a:alpha val="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656056" y="3834325"/>
            <a:ext cx="35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5929283" y="4758855"/>
            <a:ext cx="1701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err="1" smtClean="0"/>
              <a:t>Dulieu</a:t>
            </a:r>
            <a:r>
              <a:rPr lang="en-US" sz="1400" dirty="0" smtClean="0"/>
              <a:t> et al. 2010)</a:t>
            </a:r>
            <a:endParaRPr lang="en-US" sz="14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481263" y="46973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3)</a:t>
            </a:r>
            <a:endParaRPr lang="en-US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656362" y="5477887"/>
            <a:ext cx="7909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argues that species formed by these </a:t>
            </a:r>
            <a:r>
              <a:rPr lang="en-US" dirty="0" err="1" smtClean="0"/>
              <a:t>exotermic</a:t>
            </a:r>
            <a:r>
              <a:rPr lang="en-US" dirty="0" smtClean="0"/>
              <a:t> reactions will immediately </a:t>
            </a:r>
            <a:r>
              <a:rPr lang="en-US" dirty="0" err="1" smtClean="0"/>
              <a:t>desorb</a:t>
            </a:r>
            <a:r>
              <a:rPr lang="en-US" dirty="0" smtClean="0"/>
              <a:t> (</a:t>
            </a:r>
            <a:r>
              <a:rPr lang="en-US" dirty="0" err="1" smtClean="0"/>
              <a:t>Paoupular</a:t>
            </a:r>
            <a:r>
              <a:rPr lang="en-US" dirty="0" smtClean="0"/>
              <a:t> 2005). However, models predicts that most (99.1%) of OH and H</a:t>
            </a:r>
            <a:r>
              <a:rPr lang="en-US" baseline="-25000" dirty="0" smtClean="0"/>
              <a:t>2</a:t>
            </a:r>
            <a:r>
              <a:rPr lang="en-US" dirty="0" smtClean="0"/>
              <a:t>O formed remain on surfaces (Cupper and </a:t>
            </a:r>
            <a:r>
              <a:rPr lang="en-US" dirty="0" err="1" smtClean="0"/>
              <a:t>Herbst</a:t>
            </a:r>
            <a:r>
              <a:rPr lang="en-US" dirty="0" smtClean="0"/>
              <a:t> 2007).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2693987" y="381000"/>
            <a:ext cx="248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Surface catalysis</a:t>
            </a:r>
          </a:p>
        </p:txBody>
      </p:sp>
      <p:grpSp>
        <p:nvGrpSpPr>
          <p:cNvPr id="42" name="Group 47"/>
          <p:cNvGrpSpPr>
            <a:grpSpLocks/>
          </p:cNvGrpSpPr>
          <p:nvPr/>
        </p:nvGrpSpPr>
        <p:grpSpPr bwMode="auto">
          <a:xfrm>
            <a:off x="2286000" y="2819400"/>
            <a:ext cx="5111750" cy="1250950"/>
            <a:chOff x="1152" y="2256"/>
            <a:chExt cx="3220" cy="788"/>
          </a:xfrm>
        </p:grpSpPr>
        <p:sp>
          <p:nvSpPr>
            <p:cNvPr id="43" name="Freeform 11"/>
            <p:cNvSpPr>
              <a:spLocks/>
            </p:cNvSpPr>
            <p:nvPr/>
          </p:nvSpPr>
          <p:spPr bwMode="auto">
            <a:xfrm>
              <a:off x="3168" y="2680"/>
              <a:ext cx="816" cy="200"/>
            </a:xfrm>
            <a:custGeom>
              <a:avLst/>
              <a:gdLst>
                <a:gd name="T0" fmla="*/ 0 w 816"/>
                <a:gd name="T1" fmla="*/ 152 h 200"/>
                <a:gd name="T2" fmla="*/ 48 w 816"/>
                <a:gd name="T3" fmla="*/ 56 h 200"/>
                <a:gd name="T4" fmla="*/ 192 w 816"/>
                <a:gd name="T5" fmla="*/ 8 h 200"/>
                <a:gd name="T6" fmla="*/ 432 w 816"/>
                <a:gd name="T7" fmla="*/ 8 h 200"/>
                <a:gd name="T8" fmla="*/ 624 w 816"/>
                <a:gd name="T9" fmla="*/ 56 h 200"/>
                <a:gd name="T10" fmla="*/ 672 w 816"/>
                <a:gd name="T11" fmla="*/ 152 h 200"/>
                <a:gd name="T12" fmla="*/ 768 w 816"/>
                <a:gd name="T13" fmla="*/ 152 h 200"/>
                <a:gd name="T14" fmla="*/ 816 w 816"/>
                <a:gd name="T15" fmla="*/ 200 h 2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6"/>
                <a:gd name="T25" fmla="*/ 0 h 200"/>
                <a:gd name="T26" fmla="*/ 816 w 816"/>
                <a:gd name="T27" fmla="*/ 200 h 2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6" h="200">
                  <a:moveTo>
                    <a:pt x="0" y="152"/>
                  </a:moveTo>
                  <a:cubicBezTo>
                    <a:pt x="8" y="116"/>
                    <a:pt x="16" y="80"/>
                    <a:pt x="48" y="56"/>
                  </a:cubicBezTo>
                  <a:cubicBezTo>
                    <a:pt x="80" y="32"/>
                    <a:pt x="128" y="16"/>
                    <a:pt x="192" y="8"/>
                  </a:cubicBezTo>
                  <a:cubicBezTo>
                    <a:pt x="256" y="0"/>
                    <a:pt x="360" y="0"/>
                    <a:pt x="432" y="8"/>
                  </a:cubicBezTo>
                  <a:cubicBezTo>
                    <a:pt x="504" y="16"/>
                    <a:pt x="584" y="32"/>
                    <a:pt x="624" y="56"/>
                  </a:cubicBezTo>
                  <a:cubicBezTo>
                    <a:pt x="664" y="80"/>
                    <a:pt x="648" y="136"/>
                    <a:pt x="672" y="152"/>
                  </a:cubicBezTo>
                  <a:cubicBezTo>
                    <a:pt x="696" y="168"/>
                    <a:pt x="744" y="144"/>
                    <a:pt x="768" y="152"/>
                  </a:cubicBezTo>
                  <a:cubicBezTo>
                    <a:pt x="792" y="160"/>
                    <a:pt x="808" y="192"/>
                    <a:pt x="816" y="200"/>
                  </a:cubicBezTo>
                </a:path>
              </a:pathLst>
            </a:custGeom>
            <a:noFill/>
            <a:ln w="12700" cap="sq">
              <a:solidFill>
                <a:srgbClr val="000000"/>
              </a:solidFill>
              <a:round/>
              <a:headEnd/>
              <a:tailEnd/>
            </a:ln>
            <a:effectLst>
              <a:glow rad="101600">
                <a:schemeClr val="accent2">
                  <a:alpha val="75000"/>
                </a:schemeClr>
              </a:glo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Oval 12"/>
            <p:cNvSpPr>
              <a:spLocks noChangeArrowheads="1"/>
            </p:cNvSpPr>
            <p:nvPr/>
          </p:nvSpPr>
          <p:spPr bwMode="auto">
            <a:xfrm>
              <a:off x="3408" y="2448"/>
              <a:ext cx="48" cy="48"/>
            </a:xfrm>
            <a:prstGeom prst="ellipse">
              <a:avLst/>
            </a:prstGeom>
            <a:solidFill>
              <a:srgbClr val="FFFF66"/>
            </a:solidFill>
            <a:ln w="127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Oval 13"/>
            <p:cNvSpPr>
              <a:spLocks noChangeArrowheads="1"/>
            </p:cNvSpPr>
            <p:nvPr/>
          </p:nvSpPr>
          <p:spPr bwMode="auto">
            <a:xfrm>
              <a:off x="3552" y="2640"/>
              <a:ext cx="48" cy="48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Line 16"/>
            <p:cNvSpPr>
              <a:spLocks noChangeShapeType="1"/>
            </p:cNvSpPr>
            <p:nvPr/>
          </p:nvSpPr>
          <p:spPr bwMode="auto">
            <a:xfrm>
              <a:off x="3456" y="2496"/>
              <a:ext cx="96" cy="144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Oval 21"/>
            <p:cNvSpPr>
              <a:spLocks noChangeArrowheads="1"/>
            </p:cNvSpPr>
            <p:nvPr/>
          </p:nvSpPr>
          <p:spPr bwMode="auto">
            <a:xfrm>
              <a:off x="3792" y="2400"/>
              <a:ext cx="48" cy="48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Oval 22"/>
            <p:cNvSpPr>
              <a:spLocks noChangeArrowheads="1"/>
            </p:cNvSpPr>
            <p:nvPr/>
          </p:nvSpPr>
          <p:spPr bwMode="auto">
            <a:xfrm>
              <a:off x="3744" y="2400"/>
              <a:ext cx="48" cy="48"/>
            </a:xfrm>
            <a:prstGeom prst="ellipse">
              <a:avLst/>
            </a:prstGeom>
            <a:solidFill>
              <a:srgbClr val="FFFF66"/>
            </a:solidFill>
            <a:ln w="127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 flipV="1">
              <a:off x="3600" y="2448"/>
              <a:ext cx="192" cy="192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Rectangle 30"/>
            <p:cNvSpPr>
              <a:spLocks noChangeArrowheads="1"/>
            </p:cNvSpPr>
            <p:nvPr/>
          </p:nvSpPr>
          <p:spPr bwMode="auto">
            <a:xfrm>
              <a:off x="1152" y="2496"/>
              <a:ext cx="16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GB" sz="18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</a:rPr>
                <a:t>Eley-Rideal</a:t>
              </a:r>
              <a:r>
                <a:rPr kumimoji="1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mechanism</a:t>
              </a:r>
            </a:p>
          </p:txBody>
        </p:sp>
        <p:sp>
          <p:nvSpPr>
            <p:cNvPr id="51" name="Text Box 32"/>
            <p:cNvSpPr txBox="1">
              <a:spLocks noChangeArrowheads="1"/>
            </p:cNvSpPr>
            <p:nvPr/>
          </p:nvSpPr>
          <p:spPr bwMode="auto">
            <a:xfrm>
              <a:off x="3792" y="2400"/>
              <a:ext cx="5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Desorption</a:t>
              </a:r>
            </a:p>
          </p:txBody>
        </p:sp>
        <p:sp>
          <p:nvSpPr>
            <p:cNvPr id="52" name="Text Box 33"/>
            <p:cNvSpPr txBox="1">
              <a:spLocks noChangeArrowheads="1"/>
            </p:cNvSpPr>
            <p:nvPr/>
          </p:nvSpPr>
          <p:spPr bwMode="auto">
            <a:xfrm>
              <a:off x="3312" y="2688"/>
              <a:ext cx="49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Reaction</a:t>
              </a:r>
            </a:p>
          </p:txBody>
        </p:sp>
        <p:sp>
          <p:nvSpPr>
            <p:cNvPr id="53" name="Text Box 35"/>
            <p:cNvSpPr txBox="1">
              <a:spLocks noChangeArrowheads="1"/>
            </p:cNvSpPr>
            <p:nvPr/>
          </p:nvSpPr>
          <p:spPr bwMode="auto">
            <a:xfrm>
              <a:off x="2832" y="2400"/>
              <a:ext cx="5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Adsorption</a:t>
              </a:r>
            </a:p>
          </p:txBody>
        </p:sp>
        <p:sp>
          <p:nvSpPr>
            <p:cNvPr id="54" name="Text Box 39"/>
            <p:cNvSpPr txBox="1">
              <a:spLocks noChangeArrowheads="1"/>
            </p:cNvSpPr>
            <p:nvPr/>
          </p:nvSpPr>
          <p:spPr bwMode="auto">
            <a:xfrm>
              <a:off x="3024" y="2256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55" name="Text Box 41"/>
            <p:cNvSpPr txBox="1">
              <a:spLocks noChangeArrowheads="1"/>
            </p:cNvSpPr>
            <p:nvPr/>
          </p:nvSpPr>
          <p:spPr bwMode="auto">
            <a:xfrm>
              <a:off x="3456" y="2832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56" name="Text Box 42"/>
            <p:cNvSpPr txBox="1">
              <a:spLocks noChangeArrowheads="1"/>
            </p:cNvSpPr>
            <p:nvPr/>
          </p:nvSpPr>
          <p:spPr bwMode="auto">
            <a:xfrm>
              <a:off x="3936" y="2256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</a:rPr>
                <a:t>3</a:t>
              </a:r>
            </a:p>
          </p:txBody>
        </p:sp>
      </p:grpSp>
      <p:grpSp>
        <p:nvGrpSpPr>
          <p:cNvPr id="57" name="Group 46"/>
          <p:cNvGrpSpPr>
            <a:grpSpLocks/>
          </p:cNvGrpSpPr>
          <p:nvPr/>
        </p:nvGrpSpPr>
        <p:grpSpPr bwMode="auto">
          <a:xfrm>
            <a:off x="914400" y="4419600"/>
            <a:ext cx="6483350" cy="1327150"/>
            <a:chOff x="288" y="3264"/>
            <a:chExt cx="4084" cy="836"/>
          </a:xfrm>
          <a:effectLst/>
        </p:grpSpPr>
        <p:grpSp>
          <p:nvGrpSpPr>
            <p:cNvPr id="58" name="Group 3"/>
            <p:cNvGrpSpPr>
              <a:grpSpLocks/>
            </p:cNvGrpSpPr>
            <p:nvPr/>
          </p:nvGrpSpPr>
          <p:grpSpPr bwMode="auto">
            <a:xfrm>
              <a:off x="2976" y="3648"/>
              <a:ext cx="816" cy="240"/>
              <a:chOff x="3936" y="3120"/>
              <a:chExt cx="816" cy="240"/>
            </a:xfrm>
          </p:grpSpPr>
          <p:sp>
            <p:nvSpPr>
              <p:cNvPr id="73" name="Freeform 4"/>
              <p:cNvSpPr>
                <a:spLocks/>
              </p:cNvSpPr>
              <p:nvPr/>
            </p:nvSpPr>
            <p:spPr bwMode="auto">
              <a:xfrm>
                <a:off x="3936" y="3168"/>
                <a:ext cx="816" cy="192"/>
              </a:xfrm>
              <a:custGeom>
                <a:avLst/>
                <a:gdLst>
                  <a:gd name="T0" fmla="*/ 0 w 816"/>
                  <a:gd name="T1" fmla="*/ 129 h 200"/>
                  <a:gd name="T2" fmla="*/ 48 w 816"/>
                  <a:gd name="T3" fmla="*/ 48 h 200"/>
                  <a:gd name="T4" fmla="*/ 192 w 816"/>
                  <a:gd name="T5" fmla="*/ 8 h 200"/>
                  <a:gd name="T6" fmla="*/ 432 w 816"/>
                  <a:gd name="T7" fmla="*/ 8 h 200"/>
                  <a:gd name="T8" fmla="*/ 624 w 816"/>
                  <a:gd name="T9" fmla="*/ 48 h 200"/>
                  <a:gd name="T10" fmla="*/ 672 w 816"/>
                  <a:gd name="T11" fmla="*/ 129 h 200"/>
                  <a:gd name="T12" fmla="*/ 768 w 816"/>
                  <a:gd name="T13" fmla="*/ 129 h 200"/>
                  <a:gd name="T14" fmla="*/ 816 w 816"/>
                  <a:gd name="T15" fmla="*/ 170 h 2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16"/>
                  <a:gd name="T25" fmla="*/ 0 h 200"/>
                  <a:gd name="T26" fmla="*/ 816 w 816"/>
                  <a:gd name="T27" fmla="*/ 200 h 2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16" h="200">
                    <a:moveTo>
                      <a:pt x="0" y="152"/>
                    </a:moveTo>
                    <a:cubicBezTo>
                      <a:pt x="8" y="116"/>
                      <a:pt x="16" y="80"/>
                      <a:pt x="48" y="56"/>
                    </a:cubicBezTo>
                    <a:cubicBezTo>
                      <a:pt x="80" y="32"/>
                      <a:pt x="128" y="16"/>
                      <a:pt x="192" y="8"/>
                    </a:cubicBezTo>
                    <a:cubicBezTo>
                      <a:pt x="256" y="0"/>
                      <a:pt x="360" y="0"/>
                      <a:pt x="432" y="8"/>
                    </a:cubicBezTo>
                    <a:cubicBezTo>
                      <a:pt x="504" y="16"/>
                      <a:pt x="584" y="32"/>
                      <a:pt x="624" y="56"/>
                    </a:cubicBezTo>
                    <a:cubicBezTo>
                      <a:pt x="664" y="80"/>
                      <a:pt x="648" y="136"/>
                      <a:pt x="672" y="152"/>
                    </a:cubicBezTo>
                    <a:cubicBezTo>
                      <a:pt x="696" y="168"/>
                      <a:pt x="744" y="144"/>
                      <a:pt x="768" y="152"/>
                    </a:cubicBezTo>
                    <a:cubicBezTo>
                      <a:pt x="792" y="160"/>
                      <a:pt x="808" y="192"/>
                      <a:pt x="816" y="200"/>
                    </a:cubicBezTo>
                  </a:path>
                </a:pathLst>
              </a:custGeom>
              <a:noFill/>
              <a:ln w="12700" cap="sq">
                <a:solidFill>
                  <a:srgbClr val="000000"/>
                </a:solidFill>
                <a:round/>
                <a:headEnd/>
                <a:tailEnd/>
              </a:ln>
              <a:effectLst>
                <a:glow rad="101600">
                  <a:schemeClr val="accent2">
                    <a:alpha val="75000"/>
                  </a:schemeClr>
                </a:glo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Oval 5"/>
              <p:cNvSpPr>
                <a:spLocks noChangeArrowheads="1"/>
              </p:cNvSpPr>
              <p:nvPr/>
            </p:nvSpPr>
            <p:spPr bwMode="auto">
              <a:xfrm>
                <a:off x="4080" y="3120"/>
                <a:ext cx="48" cy="48"/>
              </a:xfrm>
              <a:prstGeom prst="ellipse">
                <a:avLst/>
              </a:prstGeom>
              <a:solidFill>
                <a:srgbClr val="FFFF66"/>
              </a:solidFill>
              <a:ln w="127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Oval 6"/>
              <p:cNvSpPr>
                <a:spLocks noChangeArrowheads="1"/>
              </p:cNvSpPr>
              <p:nvPr/>
            </p:nvSpPr>
            <p:spPr bwMode="auto">
              <a:xfrm>
                <a:off x="4272" y="312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127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Oval 7"/>
              <p:cNvSpPr>
                <a:spLocks noChangeArrowheads="1"/>
              </p:cNvSpPr>
              <p:nvPr/>
            </p:nvSpPr>
            <p:spPr bwMode="auto">
              <a:xfrm>
                <a:off x="4512" y="316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127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Oval 8"/>
              <p:cNvSpPr>
                <a:spLocks noChangeArrowheads="1"/>
              </p:cNvSpPr>
              <p:nvPr/>
            </p:nvSpPr>
            <p:spPr bwMode="auto">
              <a:xfrm>
                <a:off x="4464" y="3168"/>
                <a:ext cx="48" cy="48"/>
              </a:xfrm>
              <a:prstGeom prst="ellipse">
                <a:avLst/>
              </a:prstGeom>
              <a:solidFill>
                <a:srgbClr val="FFFF66"/>
              </a:solidFill>
              <a:ln w="127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Line 9"/>
              <p:cNvSpPr>
                <a:spLocks noChangeShapeType="1"/>
              </p:cNvSpPr>
              <p:nvPr/>
            </p:nvSpPr>
            <p:spPr bwMode="auto">
              <a:xfrm>
                <a:off x="4128" y="3120"/>
                <a:ext cx="144" cy="0"/>
              </a:xfrm>
              <a:prstGeom prst="line">
                <a:avLst/>
              </a:prstGeom>
              <a:noFill/>
              <a:ln w="12700" cap="sq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9" name="Oval 23"/>
            <p:cNvSpPr>
              <a:spLocks noChangeArrowheads="1"/>
            </p:cNvSpPr>
            <p:nvPr/>
          </p:nvSpPr>
          <p:spPr bwMode="auto">
            <a:xfrm>
              <a:off x="3888" y="3408"/>
              <a:ext cx="48" cy="48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Oval 24"/>
            <p:cNvSpPr>
              <a:spLocks noChangeArrowheads="1"/>
            </p:cNvSpPr>
            <p:nvPr/>
          </p:nvSpPr>
          <p:spPr bwMode="auto">
            <a:xfrm>
              <a:off x="3840" y="3408"/>
              <a:ext cx="48" cy="48"/>
            </a:xfrm>
            <a:prstGeom prst="ellipse">
              <a:avLst/>
            </a:prstGeom>
            <a:solidFill>
              <a:srgbClr val="FFFF66"/>
            </a:solidFill>
            <a:ln w="127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Oval 25"/>
            <p:cNvSpPr>
              <a:spLocks noChangeArrowheads="1"/>
            </p:cNvSpPr>
            <p:nvPr/>
          </p:nvSpPr>
          <p:spPr bwMode="auto">
            <a:xfrm>
              <a:off x="2976" y="3456"/>
              <a:ext cx="48" cy="48"/>
            </a:xfrm>
            <a:prstGeom prst="ellipse">
              <a:avLst/>
            </a:prstGeom>
            <a:solidFill>
              <a:srgbClr val="FFFF66"/>
            </a:solidFill>
            <a:ln w="127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Line 26"/>
            <p:cNvSpPr>
              <a:spLocks noChangeShapeType="1"/>
            </p:cNvSpPr>
            <p:nvPr/>
          </p:nvSpPr>
          <p:spPr bwMode="auto">
            <a:xfrm>
              <a:off x="3024" y="3504"/>
              <a:ext cx="96" cy="144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29"/>
            <p:cNvSpPr>
              <a:spLocks noChangeShapeType="1"/>
            </p:cNvSpPr>
            <p:nvPr/>
          </p:nvSpPr>
          <p:spPr bwMode="auto">
            <a:xfrm flipV="1">
              <a:off x="3600" y="3456"/>
              <a:ext cx="240" cy="192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31"/>
            <p:cNvSpPr>
              <a:spLocks noChangeArrowheads="1"/>
            </p:cNvSpPr>
            <p:nvPr/>
          </p:nvSpPr>
          <p:spPr bwMode="auto">
            <a:xfrm>
              <a:off x="288" y="3552"/>
              <a:ext cx="24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Langmuir-Hinshelwood</a:t>
              </a:r>
              <a:r>
                <a:rPr kumimoji="1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mechanism</a:t>
              </a:r>
            </a:p>
          </p:txBody>
        </p:sp>
        <p:sp>
          <p:nvSpPr>
            <p:cNvPr id="65" name="Text Box 34"/>
            <p:cNvSpPr txBox="1">
              <a:spLocks noChangeArrowheads="1"/>
            </p:cNvSpPr>
            <p:nvPr/>
          </p:nvSpPr>
          <p:spPr bwMode="auto">
            <a:xfrm>
              <a:off x="2448" y="3408"/>
              <a:ext cx="5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Adsorption</a:t>
              </a:r>
            </a:p>
          </p:txBody>
        </p:sp>
        <p:sp>
          <p:nvSpPr>
            <p:cNvPr id="66" name="Text Box 36"/>
            <p:cNvSpPr txBox="1">
              <a:spLocks noChangeArrowheads="1"/>
            </p:cNvSpPr>
            <p:nvPr/>
          </p:nvSpPr>
          <p:spPr bwMode="auto">
            <a:xfrm>
              <a:off x="3600" y="3648"/>
              <a:ext cx="49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Reaction</a:t>
              </a:r>
            </a:p>
          </p:txBody>
        </p:sp>
        <p:sp>
          <p:nvSpPr>
            <p:cNvPr id="67" name="Text Box 37"/>
            <p:cNvSpPr txBox="1">
              <a:spLocks noChangeArrowheads="1"/>
            </p:cNvSpPr>
            <p:nvPr/>
          </p:nvSpPr>
          <p:spPr bwMode="auto">
            <a:xfrm>
              <a:off x="3792" y="3456"/>
              <a:ext cx="5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Desorption</a:t>
              </a:r>
            </a:p>
          </p:txBody>
        </p:sp>
        <p:sp>
          <p:nvSpPr>
            <p:cNvPr id="68" name="Text Box 38"/>
            <p:cNvSpPr txBox="1">
              <a:spLocks noChangeArrowheads="1"/>
            </p:cNvSpPr>
            <p:nvPr/>
          </p:nvSpPr>
          <p:spPr bwMode="auto">
            <a:xfrm>
              <a:off x="2976" y="3744"/>
              <a:ext cx="49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Diffusion</a:t>
              </a:r>
            </a:p>
          </p:txBody>
        </p:sp>
        <p:sp>
          <p:nvSpPr>
            <p:cNvPr id="69" name="Text Box 40"/>
            <p:cNvSpPr txBox="1">
              <a:spLocks noChangeArrowheads="1"/>
            </p:cNvSpPr>
            <p:nvPr/>
          </p:nvSpPr>
          <p:spPr bwMode="auto">
            <a:xfrm>
              <a:off x="2640" y="3264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70" name="Text Box 43"/>
            <p:cNvSpPr txBox="1">
              <a:spLocks noChangeArrowheads="1"/>
            </p:cNvSpPr>
            <p:nvPr/>
          </p:nvSpPr>
          <p:spPr bwMode="auto">
            <a:xfrm>
              <a:off x="3120" y="388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71" name="Text Box 44"/>
            <p:cNvSpPr txBox="1">
              <a:spLocks noChangeArrowheads="1"/>
            </p:cNvSpPr>
            <p:nvPr/>
          </p:nvSpPr>
          <p:spPr bwMode="auto">
            <a:xfrm>
              <a:off x="3744" y="3792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</a:rPr>
                <a:t>3</a:t>
              </a:r>
            </a:p>
          </p:txBody>
        </p:sp>
        <p:sp>
          <p:nvSpPr>
            <p:cNvPr id="72" name="Text Box 45"/>
            <p:cNvSpPr txBox="1">
              <a:spLocks noChangeArrowheads="1"/>
            </p:cNvSpPr>
            <p:nvPr/>
          </p:nvSpPr>
          <p:spPr bwMode="auto">
            <a:xfrm>
              <a:off x="3984" y="3264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</a:rPr>
                <a:t>4</a:t>
              </a:r>
            </a:p>
          </p:txBody>
        </p:sp>
      </p:grpSp>
      <p:sp>
        <p:nvSpPr>
          <p:cNvPr id="79" name="Rectangle 48"/>
          <p:cNvSpPr>
            <a:spLocks noChangeArrowheads="1"/>
          </p:cNvSpPr>
          <p:nvPr/>
        </p:nvSpPr>
        <p:spPr bwMode="auto">
          <a:xfrm>
            <a:off x="457200" y="990600"/>
            <a:ext cx="73365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Surface </a:t>
            </a:r>
            <a:r>
              <a:rPr kumimoji="1" lang="en-GB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catalysis allow molecules formation that are not possible in the gas phase. It open</a:t>
            </a:r>
            <a:r>
              <a:rPr kumimoji="1" lang="en-GB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pathways </a:t>
            </a:r>
            <a:r>
              <a:rPr kumimoji="1" lang="en-GB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for the chemical evolution</a:t>
            </a:r>
            <a:r>
              <a:rPr kumimoji="1" lang="en-GB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in space.</a:t>
            </a:r>
            <a:endParaRPr kumimoji="1" lang="it-IT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3_09a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698" y="2611647"/>
            <a:ext cx="4114154" cy="3085617"/>
          </a:xfrm>
          <a:prstGeom prst="rect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" name="Immagine 3" descr="image6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84" y="2611647"/>
            <a:ext cx="4114157" cy="3085618"/>
          </a:xfrm>
          <a:prstGeom prst="rect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" name="CasellaDiTesto 4"/>
          <p:cNvSpPr txBox="1"/>
          <p:nvPr/>
        </p:nvSpPr>
        <p:spPr>
          <a:xfrm>
            <a:off x="5996189" y="2242315"/>
            <a:ext cx="169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 Beam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668117" y="2242315"/>
            <a:ext cx="1634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Laser ablation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672473" y="240280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232236" y="359644"/>
            <a:ext cx="4478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Silicate</a:t>
            </a:r>
            <a:r>
              <a:rPr lang="en-US" sz="2400" dirty="0" smtClean="0">
                <a:solidFill>
                  <a:srgbClr val="FFFF00"/>
                </a:solidFill>
              </a:rPr>
              <a:t> production </a:t>
            </a:r>
            <a:r>
              <a:rPr lang="en-US" sz="2400" dirty="0" smtClean="0">
                <a:solidFill>
                  <a:srgbClr val="FFFF00"/>
                </a:solidFill>
              </a:rPr>
              <a:t>in laboratory 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775441" y="1276516"/>
            <a:ext cx="3392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Amorphous  olivine</a:t>
            </a:r>
            <a:r>
              <a:rPr lang="en-US" dirty="0" smtClean="0"/>
              <a:t> &amp; pyroxene</a:t>
            </a:r>
            <a:endParaRPr lang="en-US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423408" y="5708184"/>
            <a:ext cx="1756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P= 10 mbar 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126235" y="5722141"/>
            <a:ext cx="1521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P= 10</a:t>
            </a:r>
            <a:r>
              <a:rPr lang="en-US" baseline="30000" dirty="0" smtClean="0"/>
              <a:t>-5</a:t>
            </a:r>
            <a:r>
              <a:rPr lang="en-US" dirty="0" smtClean="0"/>
              <a:t> mbar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19200" y="533400"/>
            <a:ext cx="693896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en-GB" sz="2400" dirty="0">
                <a:solidFill>
                  <a:srgbClr val="FFFF00"/>
                </a:solidFill>
              </a:rPr>
              <a:t>H &amp; D beams irradiation of amorphous olivine silicate (Fe, Mg)SiO</a:t>
            </a:r>
            <a:r>
              <a:rPr kumimoji="1" lang="en-GB" sz="2400" baseline="-25000" dirty="0">
                <a:solidFill>
                  <a:srgbClr val="FFFF00"/>
                </a:solidFill>
              </a:rPr>
              <a:t>4</a:t>
            </a:r>
            <a:endParaRPr kumimoji="1" lang="en-GB" sz="2400" dirty="0"/>
          </a:p>
          <a:p>
            <a:pPr algn="ctr"/>
            <a:r>
              <a:rPr kumimoji="1" lang="it-IT" sz="1800" dirty="0"/>
              <a:t>(</a:t>
            </a:r>
            <a:r>
              <a:rPr kumimoji="1" lang="it-IT" sz="1800" dirty="0" err="1"/>
              <a:t>Perets</a:t>
            </a:r>
            <a:r>
              <a:rPr kumimoji="1" lang="it-IT" sz="1800" dirty="0"/>
              <a:t> </a:t>
            </a:r>
            <a:r>
              <a:rPr kumimoji="1" lang="it-IT" sz="1800" dirty="0" err="1"/>
              <a:t>et</a:t>
            </a:r>
            <a:r>
              <a:rPr kumimoji="1" lang="it-IT" sz="1800" dirty="0"/>
              <a:t> al. 2007)</a:t>
            </a:r>
            <a:endParaRPr kumimoji="1" lang="it-IT" sz="1800" baseline="-25000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38200" y="5715000"/>
            <a:ext cx="708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en-GB" sz="1800"/>
              <a:t>Desorpion rate of HD molecules vs. surface temperature during TDP on </a:t>
            </a:r>
            <a:r>
              <a:rPr kumimoji="1" lang="en-GB" sz="1800">
                <a:solidFill>
                  <a:srgbClr val="FFFF00"/>
                </a:solidFill>
              </a:rPr>
              <a:t>polycrystalline</a:t>
            </a:r>
            <a:r>
              <a:rPr kumimoji="1" lang="en-GB" sz="1800"/>
              <a:t> and </a:t>
            </a:r>
            <a:r>
              <a:rPr kumimoji="1" lang="en-GB" sz="1800">
                <a:solidFill>
                  <a:srgbClr val="FFFF00"/>
                </a:solidFill>
              </a:rPr>
              <a:t>amorphous</a:t>
            </a:r>
            <a:r>
              <a:rPr kumimoji="1" lang="en-GB" sz="1800"/>
              <a:t> silicates</a:t>
            </a:r>
            <a:endParaRPr kumimoji="1" lang="it-IT" sz="1800"/>
          </a:p>
        </p:txBody>
      </p:sp>
      <p:pic>
        <p:nvPicPr>
          <p:cNvPr id="4" name="Picture 4" descr="fg1_on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752600"/>
            <a:ext cx="5257800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3352800" y="4038600"/>
            <a:ext cx="0" cy="198120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 flipV="1">
            <a:off x="5029200" y="3886200"/>
            <a:ext cx="76200" cy="220980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E:\Research\DJ\SU Research\Papers\ApJ letter\Fig1 TPD stacking\Figure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85832"/>
            <a:ext cx="495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3"/>
          <p:cNvSpPr txBox="1">
            <a:spLocks noChangeArrowheads="1"/>
          </p:cNvSpPr>
          <p:nvPr/>
        </p:nvSpPr>
        <p:spPr bwMode="auto">
          <a:xfrm>
            <a:off x="1600200" y="5562600"/>
            <a:ext cx="617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Desorption peaks for various species after D and O co-exposure. From bottom to top: 10 min, 15 min, 22.5 min, 30 min, 45 min, 60 min and 90 min.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:\Research\DJ\SU Research\Papers\ApJ letter\Fig4 IR\Figure 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7193" y="343257"/>
            <a:ext cx="7514622" cy="508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594919" y="5596928"/>
            <a:ext cx="8549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RAIR spectra of D and O co-exposure for (from bottom to top) 1 hour, 2 hours, 3 hours, 4 hours, 5 hours and after annealing the sample at 70 K for 5 min after exposure. The spectra are displaced on the vertical axis for clarity.</a:t>
            </a:r>
            <a:r>
              <a:rPr lang="it-IT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Research\DJ\SU Research\Papers\ApJ letter\Fig2 yield vs time\Figure 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7805" y="503445"/>
            <a:ext cx="5011038" cy="3955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1523999" y="476902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cs typeface="Times New Roman"/>
                        </a:rPr>
                        <a:t>HDO</a:t>
                      </a:r>
                      <a:endParaRPr lang="it-IT" sz="120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cs typeface="Times New Roman"/>
                        </a:rPr>
                        <a:t>D</a:t>
                      </a:r>
                      <a:r>
                        <a:rPr lang="en-US" sz="1200" baseline="-25000">
                          <a:latin typeface="+mn-lt"/>
                          <a:cs typeface="Times New Roman"/>
                        </a:rPr>
                        <a:t>2</a:t>
                      </a:r>
                      <a:r>
                        <a:rPr lang="en-US" sz="1200">
                          <a:latin typeface="+mn-lt"/>
                          <a:cs typeface="Times New Roman"/>
                        </a:rPr>
                        <a:t>O</a:t>
                      </a:r>
                      <a:endParaRPr lang="it-IT" sz="120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cs typeface="Times New Roman"/>
                        </a:rPr>
                        <a:t>D</a:t>
                      </a:r>
                      <a:r>
                        <a:rPr lang="en-US" sz="1200" baseline="-25000">
                          <a:latin typeface="+mn-lt"/>
                          <a:cs typeface="Times New Roman"/>
                        </a:rPr>
                        <a:t>2</a:t>
                      </a:r>
                      <a:r>
                        <a:rPr lang="en-US" sz="1200">
                          <a:latin typeface="+mn-lt"/>
                          <a:cs typeface="Times New Roman"/>
                        </a:rPr>
                        <a:t>O</a:t>
                      </a:r>
                      <a:r>
                        <a:rPr lang="en-US" sz="1200" baseline="-25000">
                          <a:latin typeface="+mn-lt"/>
                          <a:cs typeface="Times New Roman"/>
                        </a:rPr>
                        <a:t>2</a:t>
                      </a:r>
                      <a:endParaRPr lang="it-IT" sz="120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cs typeface="Times New Roman"/>
                        </a:rPr>
                        <a:t>O</a:t>
                      </a:r>
                      <a:r>
                        <a:rPr lang="en-US" sz="1200" baseline="-25000">
                          <a:latin typeface="+mn-lt"/>
                          <a:cs typeface="Times New Roman"/>
                        </a:rPr>
                        <a:t>3</a:t>
                      </a:r>
                      <a:endParaRPr lang="it-IT" sz="1200"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cs typeface="Times New Roman"/>
                        </a:rPr>
                        <a:t>15 K Slope (cm</a:t>
                      </a:r>
                      <a:r>
                        <a:rPr lang="en-US" sz="1200" baseline="30000">
                          <a:latin typeface="+mn-lt"/>
                          <a:cs typeface="Times New Roman"/>
                        </a:rPr>
                        <a:t>-2</a:t>
                      </a:r>
                      <a:r>
                        <a:rPr lang="en-US" sz="1200">
                          <a:latin typeface="+mn-lt"/>
                          <a:cs typeface="Times New Roman"/>
                        </a:rPr>
                        <a:t>min</a:t>
                      </a:r>
                      <a:r>
                        <a:rPr lang="en-US" sz="1200" baseline="30000">
                          <a:latin typeface="+mn-lt"/>
                          <a:cs typeface="Times New Roman"/>
                        </a:rPr>
                        <a:t>-1</a:t>
                      </a:r>
                      <a:r>
                        <a:rPr lang="en-US" sz="1200">
                          <a:latin typeface="+mn-lt"/>
                          <a:cs typeface="Times New Roman"/>
                        </a:rPr>
                        <a:t>)</a:t>
                      </a:r>
                      <a:endParaRPr lang="it-IT" sz="120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cs typeface="Times New Roman"/>
                        </a:rPr>
                        <a:t>1.5×10</a:t>
                      </a:r>
                      <a:r>
                        <a:rPr lang="en-US" sz="1200" baseline="30000">
                          <a:latin typeface="+mn-lt"/>
                          <a:cs typeface="Times New Roman"/>
                        </a:rPr>
                        <a:t>13</a:t>
                      </a:r>
                      <a:endParaRPr lang="it-IT" sz="120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cs typeface="Times New Roman"/>
                        </a:rPr>
                        <a:t>4.2×10</a:t>
                      </a:r>
                      <a:r>
                        <a:rPr lang="en-US" sz="1200" baseline="30000">
                          <a:latin typeface="+mn-lt"/>
                          <a:cs typeface="Times New Roman"/>
                        </a:rPr>
                        <a:t>13</a:t>
                      </a:r>
                      <a:endParaRPr lang="it-IT" sz="120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cs typeface="Times New Roman"/>
                        </a:rPr>
                        <a:t>7.6×10</a:t>
                      </a:r>
                      <a:r>
                        <a:rPr lang="en-US" sz="1200" baseline="30000">
                          <a:latin typeface="+mn-lt"/>
                          <a:cs typeface="Times New Roman"/>
                        </a:rPr>
                        <a:t>13</a:t>
                      </a:r>
                      <a:endParaRPr lang="it-IT" sz="120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cs typeface="Times New Roman"/>
                        </a:rPr>
                        <a:t>2.6×10</a:t>
                      </a:r>
                      <a:r>
                        <a:rPr lang="en-US" sz="1200" baseline="30000">
                          <a:latin typeface="+mn-lt"/>
                          <a:cs typeface="Times New Roman"/>
                        </a:rPr>
                        <a:t>12</a:t>
                      </a:r>
                      <a:endParaRPr lang="it-IT" sz="1200"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cs typeface="Times New Roman"/>
                        </a:rPr>
                        <a:t>25 K Slope (cm</a:t>
                      </a:r>
                      <a:r>
                        <a:rPr lang="en-US" sz="1200" baseline="30000">
                          <a:latin typeface="+mn-lt"/>
                          <a:cs typeface="Times New Roman"/>
                        </a:rPr>
                        <a:t>-2</a:t>
                      </a:r>
                      <a:r>
                        <a:rPr lang="en-US" sz="1200">
                          <a:latin typeface="+mn-lt"/>
                          <a:cs typeface="Times New Roman"/>
                        </a:rPr>
                        <a:t>min</a:t>
                      </a:r>
                      <a:r>
                        <a:rPr lang="en-US" sz="1200" baseline="30000">
                          <a:latin typeface="+mn-lt"/>
                          <a:cs typeface="Times New Roman"/>
                        </a:rPr>
                        <a:t>-1</a:t>
                      </a:r>
                      <a:r>
                        <a:rPr lang="en-US" sz="1200">
                          <a:latin typeface="+mn-lt"/>
                          <a:cs typeface="Times New Roman"/>
                        </a:rPr>
                        <a:t>)</a:t>
                      </a:r>
                      <a:endParaRPr lang="it-IT" sz="120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cs typeface="Times New Roman"/>
                        </a:rPr>
                        <a:t>1.2×10</a:t>
                      </a:r>
                      <a:r>
                        <a:rPr lang="en-US" sz="1200" baseline="30000">
                          <a:latin typeface="+mn-lt"/>
                          <a:cs typeface="Times New Roman"/>
                        </a:rPr>
                        <a:t>13</a:t>
                      </a:r>
                      <a:endParaRPr lang="it-IT" sz="120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cs typeface="Times New Roman"/>
                        </a:rPr>
                        <a:t>3.0×10</a:t>
                      </a:r>
                      <a:r>
                        <a:rPr lang="en-US" sz="1200" baseline="30000">
                          <a:latin typeface="+mn-lt"/>
                          <a:cs typeface="Times New Roman"/>
                        </a:rPr>
                        <a:t>13</a:t>
                      </a:r>
                      <a:endParaRPr lang="it-IT" sz="120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cs typeface="Times New Roman"/>
                        </a:rPr>
                        <a:t>8.9×10</a:t>
                      </a:r>
                      <a:r>
                        <a:rPr lang="en-US" sz="1200" baseline="30000">
                          <a:latin typeface="+mn-lt"/>
                          <a:cs typeface="Times New Roman"/>
                        </a:rPr>
                        <a:t>13</a:t>
                      </a:r>
                      <a:endParaRPr lang="it-IT" sz="120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cs typeface="Times New Roman"/>
                        </a:rPr>
                        <a:t>4.9×10</a:t>
                      </a:r>
                      <a:r>
                        <a:rPr lang="en-US" sz="1200" baseline="30000">
                          <a:latin typeface="+mn-lt"/>
                          <a:cs typeface="Times New Roman"/>
                        </a:rPr>
                        <a:t>12</a:t>
                      </a:r>
                      <a:endParaRPr lang="it-IT" sz="1200"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cs typeface="Times New Roman"/>
                        </a:rPr>
                        <a:t>15 K Formation efficiency</a:t>
                      </a:r>
                      <a:endParaRPr lang="it-IT" sz="120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cs typeface="Times New Roman"/>
                        </a:rPr>
                        <a:t>0.043</a:t>
                      </a:r>
                      <a:endParaRPr lang="it-IT" sz="120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cs typeface="Times New Roman"/>
                        </a:rPr>
                        <a:t>0.12</a:t>
                      </a:r>
                      <a:endParaRPr lang="it-IT" sz="120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cs typeface="Times New Roman"/>
                        </a:rPr>
                        <a:t>0.22</a:t>
                      </a:r>
                      <a:endParaRPr lang="it-IT" sz="120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cs typeface="Times New Roman"/>
                        </a:rPr>
                        <a:t>0.007</a:t>
                      </a:r>
                      <a:endParaRPr lang="it-IT" sz="1200"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cs typeface="Times New Roman"/>
                        </a:rPr>
                        <a:t>25 K Formation efficiency</a:t>
                      </a:r>
                      <a:endParaRPr lang="it-IT" sz="120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cs typeface="Times New Roman"/>
                        </a:rPr>
                        <a:t>0.034</a:t>
                      </a:r>
                      <a:endParaRPr lang="it-IT" sz="120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cs typeface="Times New Roman"/>
                        </a:rPr>
                        <a:t>0.087</a:t>
                      </a:r>
                      <a:endParaRPr lang="it-IT" sz="120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cs typeface="Times New Roman"/>
                        </a:rPr>
                        <a:t>0.26</a:t>
                      </a:r>
                      <a:endParaRPr lang="it-IT" sz="120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cs typeface="Times New Roman"/>
                        </a:rPr>
                        <a:t>0.014</a:t>
                      </a:r>
                      <a:endParaRPr lang="it-IT" sz="12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5041900" y="1054100"/>
            <a:ext cx="659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15 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701418" y="1841500"/>
            <a:ext cx="659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2</a:t>
            </a:r>
            <a:r>
              <a:rPr lang="en-US" dirty="0" smtClean="0">
                <a:solidFill>
                  <a:srgbClr val="008000"/>
                </a:solidFill>
              </a:rPr>
              <a:t>5 K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38393" y="848572"/>
            <a:ext cx="691019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Interaction between  protons</a:t>
            </a:r>
            <a:r>
              <a:rPr lang="en-US" sz="2000" b="1" dirty="0" smtClean="0"/>
              <a:t> &amp; minerals</a:t>
            </a:r>
            <a:r>
              <a:rPr lang="en-US" sz="2000" b="1" dirty="0" smtClean="0"/>
              <a:t>. </a:t>
            </a:r>
            <a:endParaRPr lang="en-US" sz="2000" b="1" dirty="0" smtClean="0"/>
          </a:p>
          <a:p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 free protons in the interstitial space</a:t>
            </a:r>
          </a:p>
          <a:p>
            <a:pPr>
              <a:buFont typeface="Arial"/>
              <a:buChar char="•"/>
            </a:pPr>
            <a:r>
              <a:rPr lang="it-IT" sz="2000" dirty="0" smtClean="0"/>
              <a:t> </a:t>
            </a:r>
            <a:r>
              <a:rPr lang="it-IT" sz="2000" dirty="0" err="1" smtClean="0"/>
              <a:t>protons</a:t>
            </a:r>
            <a:r>
              <a:rPr lang="it-IT" sz="2000" dirty="0" smtClean="0"/>
              <a:t>  </a:t>
            </a:r>
            <a:r>
              <a:rPr lang="it-IT" sz="2000" dirty="0" err="1" smtClean="0"/>
              <a:t>trapped</a:t>
            </a:r>
            <a:r>
              <a:rPr lang="it-IT" sz="2000" dirty="0" smtClean="0"/>
              <a:t> in  material </a:t>
            </a:r>
            <a:r>
              <a:rPr lang="it-IT" sz="2000" dirty="0" err="1" smtClean="0"/>
              <a:t>defects</a:t>
            </a:r>
            <a:r>
              <a:rPr lang="it-IT" sz="2000" dirty="0" smtClean="0"/>
              <a:t> </a:t>
            </a:r>
            <a:r>
              <a:rPr lang="it-IT" sz="2000" dirty="0" err="1" smtClean="0"/>
              <a:t>chemical</a:t>
            </a:r>
            <a:r>
              <a:rPr lang="it-IT" sz="2000" dirty="0" smtClean="0"/>
              <a:t> </a:t>
            </a:r>
            <a:r>
              <a:rPr lang="it-IT" sz="2000" dirty="0" err="1" smtClean="0"/>
              <a:t>reactions</a:t>
            </a:r>
            <a:r>
              <a:rPr lang="it-IT" sz="2000" dirty="0" smtClean="0"/>
              <a:t> 	</a:t>
            </a:r>
            <a:r>
              <a:rPr lang="it-IT" sz="2000" dirty="0" err="1" smtClean="0"/>
              <a:t>with</a:t>
            </a:r>
            <a:r>
              <a:rPr lang="it-IT" sz="2000" dirty="0" smtClean="0"/>
              <a:t> </a:t>
            </a:r>
            <a:r>
              <a:rPr lang="it-IT" sz="2000" dirty="0" err="1" smtClean="0"/>
              <a:t>oxygen</a:t>
            </a:r>
            <a:r>
              <a:rPr lang="it-IT" sz="2000" dirty="0" smtClean="0"/>
              <a:t> </a:t>
            </a:r>
            <a:r>
              <a:rPr lang="it-IT" sz="2000" dirty="0" err="1" smtClean="0"/>
              <a:t>atoms</a:t>
            </a:r>
            <a:r>
              <a:rPr lang="it-IT" sz="2000" dirty="0" smtClean="0"/>
              <a:t> in metal </a:t>
            </a:r>
            <a:r>
              <a:rPr lang="it-IT" sz="2000" dirty="0" err="1" smtClean="0"/>
              <a:t>oxides</a:t>
            </a:r>
            <a:r>
              <a:rPr lang="it-IT" sz="2000" dirty="0" smtClean="0"/>
              <a:t> (SiO</a:t>
            </a:r>
            <a:r>
              <a:rPr lang="it-IT" sz="2000" baseline="-25000" dirty="0" smtClean="0"/>
              <a:t>2</a:t>
            </a:r>
            <a:r>
              <a:rPr lang="it-IT" sz="2000" dirty="0" smtClean="0"/>
              <a:t>, TiO</a:t>
            </a:r>
            <a:r>
              <a:rPr lang="it-IT" sz="2000" baseline="-25000" dirty="0" smtClean="0"/>
              <a:t>2</a:t>
            </a:r>
            <a:r>
              <a:rPr lang="it-IT" sz="2000" dirty="0" smtClean="0"/>
              <a:t>, Al</a:t>
            </a:r>
            <a:r>
              <a:rPr lang="it-IT" sz="2000" baseline="-25000" dirty="0" smtClean="0"/>
              <a:t>2</a:t>
            </a:r>
            <a:r>
              <a:rPr lang="it-IT" sz="2000" dirty="0" smtClean="0"/>
              <a:t>O</a:t>
            </a:r>
            <a:r>
              <a:rPr lang="it-IT" sz="2000" baseline="-25000" dirty="0" smtClean="0"/>
              <a:t>3</a:t>
            </a:r>
            <a:r>
              <a:rPr lang="it-IT" sz="2000" dirty="0" smtClean="0"/>
              <a:t>) 	and </a:t>
            </a:r>
            <a:r>
              <a:rPr lang="it-IT" sz="2000" u="sng" dirty="0" err="1" smtClean="0"/>
              <a:t>formation</a:t>
            </a:r>
            <a:r>
              <a:rPr lang="it-IT" sz="2000" u="sng" dirty="0" smtClean="0"/>
              <a:t> </a:t>
            </a:r>
            <a:r>
              <a:rPr lang="it-IT" sz="2000" u="sng" dirty="0" err="1" smtClean="0"/>
              <a:t>of</a:t>
            </a:r>
            <a:r>
              <a:rPr lang="it-IT" sz="2000" u="sng" dirty="0" smtClean="0"/>
              <a:t>  </a:t>
            </a:r>
            <a:r>
              <a:rPr lang="it-IT" sz="2000" u="sng" dirty="0" err="1" smtClean="0"/>
              <a:t>hydroxyl</a:t>
            </a:r>
            <a:r>
              <a:rPr lang="it-IT" sz="2000" u="sng" dirty="0" smtClean="0"/>
              <a:t> </a:t>
            </a:r>
            <a:r>
              <a:rPr lang="it-IT" sz="2000" u="sng" dirty="0" err="1" smtClean="0"/>
              <a:t>groups</a:t>
            </a:r>
            <a:r>
              <a:rPr lang="it-IT" sz="2000" dirty="0" smtClean="0"/>
              <a:t>.</a:t>
            </a:r>
          </a:p>
          <a:p>
            <a:pPr>
              <a:buFont typeface="Arial"/>
              <a:buChar char="•"/>
            </a:pPr>
            <a:endParaRPr lang="it-IT" sz="2000" dirty="0" smtClean="0"/>
          </a:p>
          <a:p>
            <a:pPr>
              <a:buFont typeface="Arial"/>
              <a:buChar char="•"/>
            </a:pPr>
            <a:endParaRPr lang="it-IT" sz="2000" dirty="0" smtClean="0"/>
          </a:p>
          <a:p>
            <a:pPr>
              <a:buFont typeface="Arial"/>
              <a:buChar char="•"/>
            </a:pPr>
            <a:endParaRPr lang="it-IT" sz="2000" dirty="0" smtClean="0"/>
          </a:p>
          <a:p>
            <a:endParaRPr lang="it-IT" sz="2000" dirty="0" smtClean="0"/>
          </a:p>
          <a:p>
            <a:r>
              <a:rPr lang="it-IT" sz="2000" b="1" dirty="0" err="1" smtClean="0">
                <a:solidFill>
                  <a:srgbClr val="FFFFFF"/>
                </a:solidFill>
              </a:rPr>
              <a:t>Interaction</a:t>
            </a:r>
            <a:r>
              <a:rPr lang="it-IT" sz="2000" b="1" dirty="0" smtClean="0">
                <a:solidFill>
                  <a:srgbClr val="FFFFFF"/>
                </a:solidFill>
              </a:rPr>
              <a:t> </a:t>
            </a:r>
            <a:r>
              <a:rPr lang="it-IT" sz="2000" b="1" dirty="0" err="1" smtClean="0">
                <a:solidFill>
                  <a:srgbClr val="FFFFFF"/>
                </a:solidFill>
              </a:rPr>
              <a:t>between</a:t>
            </a:r>
            <a:r>
              <a:rPr lang="it-IT" sz="2000" b="1" dirty="0" smtClean="0">
                <a:solidFill>
                  <a:srgbClr val="FFFFFF"/>
                </a:solidFill>
              </a:rPr>
              <a:t> </a:t>
            </a:r>
            <a:r>
              <a:rPr lang="it-IT" sz="2000" b="1" dirty="0" err="1" smtClean="0">
                <a:solidFill>
                  <a:srgbClr val="FFFFFF"/>
                </a:solidFill>
              </a:rPr>
              <a:t>hydrogen</a:t>
            </a:r>
            <a:r>
              <a:rPr lang="it-IT" sz="2000" b="1" dirty="0" smtClean="0">
                <a:solidFill>
                  <a:srgbClr val="FFFFFF"/>
                </a:solidFill>
              </a:rPr>
              <a:t> and </a:t>
            </a:r>
            <a:r>
              <a:rPr lang="it-IT" sz="2000" b="1" dirty="0" err="1" smtClean="0">
                <a:solidFill>
                  <a:srgbClr val="FFFFFF"/>
                </a:solidFill>
              </a:rPr>
              <a:t>minerals</a:t>
            </a:r>
            <a:endParaRPr lang="it-IT" sz="2000" b="1" dirty="0" smtClean="0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endParaRPr lang="it-IT" sz="2000" dirty="0" smtClean="0"/>
          </a:p>
          <a:p>
            <a:pPr>
              <a:buFont typeface="Arial"/>
              <a:buChar char="•"/>
            </a:pPr>
            <a:r>
              <a:rPr lang="it-IT" sz="2000" dirty="0" smtClean="0"/>
              <a:t> </a:t>
            </a:r>
            <a:r>
              <a:rPr lang="en-US" sz="2000" dirty="0" smtClean="0"/>
              <a:t>The </a:t>
            </a:r>
            <a:r>
              <a:rPr lang="en-US" sz="2000" u="sng" dirty="0" smtClean="0"/>
              <a:t>formation of water </a:t>
            </a:r>
            <a:r>
              <a:rPr lang="en-US" sz="2000" dirty="0" smtClean="0"/>
              <a:t>can follow hydrogenation of both O and 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pathways.</a:t>
            </a:r>
            <a:r>
              <a:rPr lang="it-IT" sz="2000" dirty="0" smtClean="0"/>
              <a:t> </a:t>
            </a:r>
            <a:endParaRPr lang="it-IT" sz="2000" dirty="0" smtClean="0"/>
          </a:p>
          <a:p>
            <a:pPr>
              <a:buFont typeface="Arial"/>
              <a:buChar char="•"/>
            </a:pPr>
            <a:endParaRPr lang="it-IT" sz="2000" dirty="0" smtClean="0"/>
          </a:p>
          <a:p>
            <a:endParaRPr lang="en-US" dirty="0" smtClean="0"/>
          </a:p>
        </p:txBody>
      </p:sp>
      <p:sp>
        <p:nvSpPr>
          <p:cNvPr id="3" name="CasellaDiTesto 2"/>
          <p:cNvSpPr txBox="1"/>
          <p:nvPr/>
        </p:nvSpPr>
        <p:spPr>
          <a:xfrm>
            <a:off x="3380672" y="359644"/>
            <a:ext cx="1707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Conclusion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762000" y="1371600"/>
            <a:ext cx="5754688" cy="503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it-IT" b="1" dirty="0" smtClean="0">
                <a:solidFill>
                  <a:srgbClr val="FF6600"/>
                </a:solidFill>
              </a:rPr>
              <a:t>G. </a:t>
            </a:r>
            <a:r>
              <a:rPr lang="it-IT" b="1" dirty="0" err="1" smtClean="0">
                <a:solidFill>
                  <a:srgbClr val="FF6600"/>
                </a:solidFill>
              </a:rPr>
              <a:t>Vidali</a:t>
            </a:r>
            <a:r>
              <a:rPr lang="it-IT" sz="1500" dirty="0" smtClean="0"/>
              <a:t> - </a:t>
            </a:r>
            <a:r>
              <a:rPr lang="it-IT" sz="1500" dirty="0" err="1" smtClean="0"/>
              <a:t>Dept</a:t>
            </a:r>
            <a:r>
              <a:rPr lang="it-IT" sz="1500" dirty="0"/>
              <a:t>. </a:t>
            </a:r>
            <a:r>
              <a:rPr lang="it-IT" sz="1500" dirty="0" err="1"/>
              <a:t>Physics</a:t>
            </a:r>
            <a:r>
              <a:rPr lang="it-IT" sz="1500" dirty="0"/>
              <a:t>, </a:t>
            </a:r>
            <a:r>
              <a:rPr lang="it-IT" sz="1500" dirty="0" err="1"/>
              <a:t>Syracuse</a:t>
            </a:r>
            <a:r>
              <a:rPr lang="it-IT" sz="1500" dirty="0"/>
              <a:t> </a:t>
            </a:r>
            <a:r>
              <a:rPr lang="it-IT" sz="1500" dirty="0" err="1"/>
              <a:t>University</a:t>
            </a:r>
            <a:r>
              <a:rPr lang="it-IT" sz="1500" dirty="0"/>
              <a:t>, </a:t>
            </a:r>
            <a:r>
              <a:rPr lang="it-IT" sz="1500" dirty="0" smtClean="0"/>
              <a:t>USA</a:t>
            </a:r>
          </a:p>
          <a:p>
            <a:pPr algn="r"/>
            <a:endParaRPr lang="it-IT" sz="1500" dirty="0" smtClean="0"/>
          </a:p>
          <a:p>
            <a:pPr algn="r"/>
            <a:endParaRPr lang="it-IT" sz="1500" dirty="0" smtClean="0"/>
          </a:p>
          <a:p>
            <a:pPr algn="r"/>
            <a:endParaRPr lang="it-IT" sz="1500" dirty="0" smtClean="0"/>
          </a:p>
          <a:p>
            <a:pPr algn="r"/>
            <a:endParaRPr lang="it-IT" sz="1500" dirty="0" smtClean="0"/>
          </a:p>
          <a:p>
            <a:pPr algn="r"/>
            <a:r>
              <a:rPr lang="it-IT" b="1" dirty="0" smtClean="0">
                <a:solidFill>
                  <a:srgbClr val="FF6600"/>
                </a:solidFill>
              </a:rPr>
              <a:t>G. </a:t>
            </a:r>
            <a:r>
              <a:rPr lang="it-IT" b="1" dirty="0" err="1" smtClean="0">
                <a:solidFill>
                  <a:srgbClr val="FF6600"/>
                </a:solidFill>
              </a:rPr>
              <a:t>Strazzulla</a:t>
            </a:r>
            <a:r>
              <a:rPr lang="it-IT" sz="1500" dirty="0" smtClean="0">
                <a:solidFill>
                  <a:srgbClr val="FF6600"/>
                </a:solidFill>
              </a:rPr>
              <a:t> </a:t>
            </a:r>
            <a:r>
              <a:rPr lang="it-IT" sz="1500" dirty="0" smtClean="0"/>
              <a:t>- INAF </a:t>
            </a:r>
            <a:r>
              <a:rPr lang="it-IT" sz="1500" dirty="0" err="1"/>
              <a:t>–</a:t>
            </a:r>
            <a:r>
              <a:rPr lang="it-IT" sz="1500" dirty="0"/>
              <a:t> </a:t>
            </a:r>
            <a:r>
              <a:rPr lang="it-IT" sz="1500" dirty="0" err="1"/>
              <a:t>Astrophysical</a:t>
            </a:r>
            <a:r>
              <a:rPr lang="it-IT" sz="1500" dirty="0"/>
              <a:t> </a:t>
            </a:r>
            <a:r>
              <a:rPr lang="it-IT" sz="1500" dirty="0" err="1"/>
              <a:t>Observatory</a:t>
            </a:r>
            <a:r>
              <a:rPr lang="it-IT" sz="1500" dirty="0"/>
              <a:t> </a:t>
            </a:r>
            <a:r>
              <a:rPr lang="it-IT" sz="1500" dirty="0" err="1"/>
              <a:t>of</a:t>
            </a:r>
            <a:r>
              <a:rPr lang="it-IT" sz="1500" dirty="0"/>
              <a:t> Catania, Italy</a:t>
            </a:r>
            <a:endParaRPr lang="it-IT" sz="1500" dirty="0" smtClean="0"/>
          </a:p>
          <a:p>
            <a:pPr algn="r"/>
            <a:endParaRPr lang="it-IT" sz="1500" dirty="0" smtClean="0"/>
          </a:p>
          <a:p>
            <a:pPr algn="r"/>
            <a:endParaRPr lang="it-IT" sz="1500" dirty="0"/>
          </a:p>
          <a:p>
            <a:pPr algn="r"/>
            <a:endParaRPr lang="it-IT" sz="1500" dirty="0"/>
          </a:p>
          <a:p>
            <a:pPr algn="r"/>
            <a:r>
              <a:rPr lang="it-IT" sz="1500" dirty="0" err="1"/>
              <a:t> </a:t>
            </a:r>
            <a:endParaRPr lang="it-IT" sz="1500" dirty="0"/>
          </a:p>
          <a:p>
            <a:pPr algn="r"/>
            <a:r>
              <a:rPr lang="it-IT" sz="1500" dirty="0"/>
              <a:t> </a:t>
            </a:r>
            <a:r>
              <a:rPr lang="it-IT" sz="1500" dirty="0" err="1"/>
              <a:t>University</a:t>
            </a:r>
            <a:r>
              <a:rPr lang="it-IT" sz="1500" dirty="0"/>
              <a:t> </a:t>
            </a:r>
            <a:r>
              <a:rPr lang="it-IT" sz="1500" dirty="0" err="1"/>
              <a:t>of</a:t>
            </a:r>
            <a:r>
              <a:rPr lang="it-IT" sz="1500" dirty="0"/>
              <a:t> </a:t>
            </a:r>
            <a:r>
              <a:rPr lang="it-IT" sz="1500" dirty="0" err="1"/>
              <a:t>Florence</a:t>
            </a:r>
            <a:r>
              <a:rPr lang="it-IT" sz="1500" dirty="0"/>
              <a:t>, Firenze, Italy</a:t>
            </a:r>
          </a:p>
          <a:p>
            <a:pPr algn="r"/>
            <a:endParaRPr lang="it-IT" sz="1500" dirty="0"/>
          </a:p>
          <a:p>
            <a:pPr algn="r"/>
            <a:endParaRPr lang="it-IT" sz="1500" dirty="0"/>
          </a:p>
          <a:p>
            <a:pPr algn="r"/>
            <a:r>
              <a:rPr lang="it-IT" sz="1500" dirty="0" err="1"/>
              <a:t> </a:t>
            </a:r>
            <a:endParaRPr lang="it-IT" sz="1500" dirty="0"/>
          </a:p>
          <a:p>
            <a:pPr algn="r"/>
            <a:r>
              <a:rPr lang="it-IT" sz="1500" dirty="0"/>
              <a:t>CNR </a:t>
            </a:r>
            <a:r>
              <a:rPr lang="it-IT" sz="1500" dirty="0" err="1"/>
              <a:t>–</a:t>
            </a:r>
            <a:r>
              <a:rPr lang="it-IT" sz="1500" dirty="0"/>
              <a:t> National </a:t>
            </a:r>
            <a:r>
              <a:rPr lang="it-IT" sz="1500" dirty="0" err="1"/>
              <a:t>Institute</a:t>
            </a:r>
            <a:r>
              <a:rPr lang="it-IT" sz="1500" dirty="0"/>
              <a:t> </a:t>
            </a:r>
            <a:r>
              <a:rPr lang="it-IT" sz="1500" dirty="0" err="1"/>
              <a:t>of</a:t>
            </a:r>
            <a:r>
              <a:rPr lang="it-IT" sz="1500" dirty="0"/>
              <a:t> </a:t>
            </a:r>
            <a:r>
              <a:rPr lang="it-IT" sz="1500" dirty="0" err="1"/>
              <a:t>Optics</a:t>
            </a:r>
            <a:r>
              <a:rPr lang="it-IT" sz="1500" dirty="0"/>
              <a:t>, Firenze, Italy</a:t>
            </a:r>
          </a:p>
          <a:p>
            <a:pPr algn="r"/>
            <a:endParaRPr lang="it-IT" sz="1500" dirty="0"/>
          </a:p>
          <a:p>
            <a:pPr algn="r"/>
            <a:endParaRPr lang="it-IT" sz="1500" dirty="0"/>
          </a:p>
          <a:p>
            <a:pPr algn="r"/>
            <a:r>
              <a:rPr lang="it-IT" sz="1500" dirty="0" err="1"/>
              <a:t> </a:t>
            </a:r>
            <a:endParaRPr lang="it-IT" sz="1500" dirty="0"/>
          </a:p>
          <a:p>
            <a:pPr algn="r"/>
            <a:r>
              <a:rPr lang="it-IT" sz="1500" dirty="0"/>
              <a:t>National </a:t>
            </a:r>
            <a:r>
              <a:rPr lang="it-IT" sz="1500" dirty="0" err="1"/>
              <a:t>Institute</a:t>
            </a:r>
            <a:r>
              <a:rPr lang="it-IT" sz="1500" dirty="0"/>
              <a:t> </a:t>
            </a:r>
            <a:r>
              <a:rPr lang="it-IT" sz="1500" dirty="0" err="1"/>
              <a:t>of</a:t>
            </a:r>
            <a:r>
              <a:rPr lang="it-IT" sz="1500" dirty="0"/>
              <a:t> </a:t>
            </a:r>
            <a:r>
              <a:rPr lang="it-IT" sz="1500" dirty="0" err="1"/>
              <a:t>Nuclear</a:t>
            </a:r>
            <a:r>
              <a:rPr lang="it-IT" sz="1500" dirty="0"/>
              <a:t> </a:t>
            </a:r>
            <a:r>
              <a:rPr lang="it-IT" sz="1500" dirty="0" err="1"/>
              <a:t>Physics</a:t>
            </a:r>
            <a:r>
              <a:rPr lang="it-IT" sz="1500" dirty="0"/>
              <a:t>, Frascati, Italy</a:t>
            </a:r>
          </a:p>
          <a:p>
            <a:pPr algn="r"/>
            <a:endParaRPr lang="it-IT" sz="1500" dirty="0"/>
          </a:p>
        </p:txBody>
      </p:sp>
      <p:pic>
        <p:nvPicPr>
          <p:cNvPr id="4" name="Immagine 3" descr="logo inaf-circ-colore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2575" y="2384088"/>
            <a:ext cx="940014" cy="94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images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641155"/>
            <a:ext cx="943189" cy="95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INFN-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5673575"/>
            <a:ext cx="743918" cy="73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logo_cnr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4740394"/>
            <a:ext cx="7620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logo_inoa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4740394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11"/>
          <p:cNvSpPr txBox="1">
            <a:spLocks noChangeArrowheads="1"/>
          </p:cNvSpPr>
          <p:nvPr/>
        </p:nvSpPr>
        <p:spPr bwMode="auto">
          <a:xfrm>
            <a:off x="7315200" y="4816594"/>
            <a:ext cx="287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400"/>
              <a:t>-</a:t>
            </a:r>
          </a:p>
        </p:txBody>
      </p:sp>
      <p:sp>
        <p:nvSpPr>
          <p:cNvPr id="11" name="CasellaDiTesto 12"/>
          <p:cNvSpPr txBox="1">
            <a:spLocks noChangeArrowheads="1"/>
          </p:cNvSpPr>
          <p:nvPr/>
        </p:nvSpPr>
        <p:spPr bwMode="auto">
          <a:xfrm>
            <a:off x="381000" y="228600"/>
            <a:ext cx="2695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Acknowledgments</a:t>
            </a:r>
          </a:p>
        </p:txBody>
      </p:sp>
      <p:pic>
        <p:nvPicPr>
          <p:cNvPr id="12" name="Immagine 11" descr="Unknow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2575" y="1011297"/>
            <a:ext cx="940014" cy="922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ust_ices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74700"/>
            <a:ext cx="914400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68400" y="304800"/>
            <a:ext cx="7045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Dust particles: the seeds of planets and molecules</a:t>
            </a:r>
          </a:p>
        </p:txBody>
      </p:sp>
      <p:pic>
        <p:nvPicPr>
          <p:cNvPr id="4" name="Immagine 4" descr="Istantanea 2007-07-11 12-00-58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295400"/>
            <a:ext cx="13716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02836" y="1487449"/>
            <a:ext cx="75635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Studies were performed on configurations and energies obtained by adsorption of dissociated water molecules on a range of different perfect and defective:</a:t>
            </a:r>
          </a:p>
          <a:p>
            <a:r>
              <a:rPr lang="en-US" sz="2000" dirty="0" smtClean="0"/>
              <a:t>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forsterite</a:t>
            </a:r>
            <a:r>
              <a:rPr lang="en-US" sz="2000" dirty="0" smtClean="0"/>
              <a:t> surface site (King et al. 2010);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silica (Du and de </a:t>
            </a:r>
            <a:r>
              <a:rPr lang="en-US" sz="2000" dirty="0" err="1" smtClean="0"/>
              <a:t>Leeuw</a:t>
            </a:r>
            <a:r>
              <a:rPr lang="en-US" sz="2000" dirty="0" smtClean="0"/>
              <a:t> 2004):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zeolites</a:t>
            </a:r>
            <a:r>
              <a:rPr lang="en-US" sz="2000" dirty="0" smtClean="0"/>
              <a:t> (</a:t>
            </a:r>
            <a:r>
              <a:rPr lang="en-US" sz="2000" dirty="0" err="1" smtClean="0"/>
              <a:t>Baram</a:t>
            </a:r>
            <a:r>
              <a:rPr lang="en-US" sz="2000" dirty="0" smtClean="0"/>
              <a:t> and Parker 1996; Higgins et al. 2002);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ionic oxides (de</a:t>
            </a:r>
            <a:r>
              <a:rPr lang="en-US" sz="2000" dirty="0" smtClean="0"/>
              <a:t> </a:t>
            </a:r>
            <a:r>
              <a:rPr lang="en-US" sz="2000" dirty="0" err="1" smtClean="0"/>
              <a:t>Leeuw</a:t>
            </a:r>
            <a:r>
              <a:rPr lang="en-US" sz="2000" dirty="0" smtClean="0"/>
              <a:t> </a:t>
            </a:r>
            <a:r>
              <a:rPr lang="en-US" sz="2000" dirty="0" smtClean="0"/>
              <a:t>et a. 1995);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00364" y="681182"/>
            <a:ext cx="8543636" cy="497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			Energy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inputs (%) and </a:t>
            </a:r>
            <a:r>
              <a:rPr kumimoji="0" lang="es-ES_trad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Fluxes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(cm</a:t>
            </a:r>
            <a:r>
              <a:rPr kumimoji="0" lang="es-ES" sz="2000" b="0" i="0" u="none" strike="noStrike" kern="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-2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s</a:t>
            </a:r>
            <a:r>
              <a:rPr kumimoji="0" lang="es-ES" sz="2000" b="0" i="0" u="none" strike="noStrike" kern="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-1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)</a:t>
            </a:r>
            <a:endParaRPr kumimoji="0" lang="es-ES" sz="2000" b="0" i="0" u="sng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sng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Solar </a:t>
            </a: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Photons</a:t>
            </a:r>
            <a:r>
              <a:rPr kumimoji="0" lang="es-ES_tradnl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		</a:t>
            </a: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2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eV </a:t>
            </a:r>
            <a:r>
              <a:rPr kumimoji="0" lang="es-ES_tradnl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	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Visible (50%)</a:t>
            </a:r>
            <a:r>
              <a:rPr kumimoji="0" lang="es-ES_tradnl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	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2.0·10</a:t>
            </a:r>
            <a:r>
              <a:rPr kumimoji="0" lang="es-ES" sz="20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</a:rPr>
              <a:t>17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		</a:t>
            </a:r>
            <a:r>
              <a:rPr kumimoji="0" lang="es-ES_tradnl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	</a:t>
            </a: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4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eV </a:t>
            </a:r>
            <a:r>
              <a:rPr kumimoji="0" lang="es-ES_tradnl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	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NUV (10%)</a:t>
            </a:r>
            <a:r>
              <a:rPr kumimoji="0" lang="es-ES_tradnl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	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1.5·10</a:t>
            </a:r>
            <a:r>
              <a:rPr kumimoji="0" lang="es-ES" sz="20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</a:rPr>
              <a:t>16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		</a:t>
            </a:r>
            <a:r>
              <a:rPr kumimoji="0" lang="es-ES_tradnl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	</a:t>
            </a: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6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eV </a:t>
            </a:r>
            <a:r>
              <a:rPr kumimoji="0" lang="es-ES_tradnl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	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FUV (0.02%)</a:t>
            </a:r>
            <a:r>
              <a:rPr kumimoji="0" lang="es-ES_tradnl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	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3.0·10</a:t>
            </a:r>
            <a:r>
              <a:rPr kumimoji="0" lang="es-ES" sz="20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</a:rPr>
              <a:t>13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			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6EA0B0"/>
                </a:solidFill>
                <a:effectLst/>
                <a:uLnTx/>
                <a:uFillTx/>
              </a:rPr>
              <a:t>Solar Wind (1 AU)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	1keV</a:t>
            </a:r>
            <a:r>
              <a:rPr kumimoji="0" lang="es-ES_tradnl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	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es-ES" sz="20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</a:rPr>
              <a:t>+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(95%)</a:t>
            </a:r>
            <a:r>
              <a:rPr kumimoji="0" lang="es-ES_tradnl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	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3.0·10</a:t>
            </a:r>
            <a:r>
              <a:rPr kumimoji="0" lang="es-ES" sz="20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</a:rPr>
              <a:t>8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		</a:t>
            </a:r>
            <a:r>
              <a:rPr kumimoji="0" lang="es-ES_tradnl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	</a:t>
            </a: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4keV</a:t>
            </a:r>
            <a:r>
              <a:rPr kumimoji="0" lang="es-ES_tradnl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	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He</a:t>
            </a:r>
            <a:r>
              <a:rPr kumimoji="0" lang="es-ES" sz="20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</a:rPr>
              <a:t>2+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(5%)</a:t>
            </a:r>
            <a:endParaRPr kumimoji="0" lang="es-ES_tradnl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6EA0B0"/>
                </a:solidFill>
                <a:effectLst/>
                <a:uLnTx/>
                <a:uFillTx/>
              </a:rPr>
              <a:t>Solar Flares (1 AU)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	&gt;1 MeV</a:t>
            </a:r>
            <a:r>
              <a:rPr kumimoji="0" lang="es-ES_tradnl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	  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es-ES" sz="20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</a:rPr>
              <a:t>+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(95%)</a:t>
            </a:r>
            <a:r>
              <a:rPr kumimoji="0" lang="es-ES_tradnl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	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10</a:t>
            </a:r>
            <a:r>
              <a:rPr kumimoji="0" lang="es-ES" sz="20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</a:rPr>
              <a:t>10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(cm</a:t>
            </a:r>
            <a:r>
              <a:rPr kumimoji="0" lang="es-ES" sz="20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</a:rPr>
              <a:t>-2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yr</a:t>
            </a:r>
            <a:r>
              <a:rPr kumimoji="0" lang="es-ES" sz="20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</a:rPr>
              <a:t>-1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		</a:t>
            </a:r>
            <a:r>
              <a:rPr kumimoji="0" lang="es-ES_tradnl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	</a:t>
            </a: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&gt;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1 MeV</a:t>
            </a:r>
            <a:r>
              <a:rPr kumimoji="0" lang="es-ES_tradnl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	  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He</a:t>
            </a:r>
            <a:r>
              <a:rPr kumimoji="0" lang="es-ES" sz="20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</a:rPr>
              <a:t>2+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(5%)</a:t>
            </a:r>
            <a:endParaRPr kumimoji="0" lang="es-ES_tradnl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6EA0B0"/>
                </a:solidFill>
                <a:effectLst/>
                <a:uLnTx/>
                <a:uFillTx/>
              </a:rPr>
              <a:t>Galactic cosmic rays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	&gt;1 MeV</a:t>
            </a:r>
            <a:r>
              <a:rPr kumimoji="0" lang="es-ES_tradnl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	  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H</a:t>
            </a:r>
            <a:r>
              <a:rPr kumimoji="0" lang="es-ES" sz="20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</a:rPr>
              <a:t>+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(87%)</a:t>
            </a:r>
            <a:r>
              <a:rPr kumimoji="0" lang="es-ES_tradnl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	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10</a:t>
            </a:r>
            <a:r>
              <a:rPr kumimoji="0" lang="es-ES" sz="20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</a:rPr>
              <a:t>1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		</a:t>
            </a:r>
            <a:r>
              <a:rPr kumimoji="0" lang="es-ES_tradnl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	</a:t>
            </a: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&gt;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1 MeV</a:t>
            </a:r>
            <a:r>
              <a:rPr kumimoji="0" lang="es-ES_tradnl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	  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He</a:t>
            </a:r>
            <a:r>
              <a:rPr kumimoji="0" lang="es-ES" sz="20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</a:rPr>
              <a:t>2+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(12%)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Microshielding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5691" y="1647825"/>
            <a:ext cx="3966651" cy="3357563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4" descr="Microshielding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378" y="1647825"/>
            <a:ext cx="3907339" cy="3357563"/>
          </a:xfrm>
          <a:prstGeom prst="rect">
            <a:avLst/>
          </a:prstGeom>
          <a:noFill/>
          <a:ln w="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357313" y="114776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Big Rocks</a:t>
            </a:r>
            <a:endParaRPr lang="en-GB" b="1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5831974" y="1147763"/>
            <a:ext cx="164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/>
              <a:t>Small grains</a:t>
            </a:r>
            <a:endParaRPr lang="en-GB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019214" y="302568"/>
            <a:ext cx="5470969" cy="46166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Arial" charset="0"/>
              </a:rPr>
              <a:t>Energy released by impinging particles</a:t>
            </a:r>
            <a:endParaRPr lang="en-GB" sz="2400" dirty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148670" y="938237"/>
          <a:ext cx="8846369" cy="5492121"/>
        </p:xfrm>
        <a:graphic>
          <a:graphicData uri="http://schemas.openxmlformats.org/presentationml/2006/ole">
            <p:oleObj spid="_x0000_s27650" name="Foglio di lavoro" r:id="rId3" imgW="6362700" imgH="469900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onrange"/>
          <p:cNvPicPr>
            <a:picLocks noChangeAspect="1" noChangeArrowheads="1"/>
          </p:cNvPicPr>
          <p:nvPr/>
        </p:nvPicPr>
        <p:blipFill>
          <a:blip r:embed="rId2"/>
          <a:srcRect t="13460" b="13460"/>
          <a:stretch>
            <a:fillRect/>
          </a:stretch>
        </p:blipFill>
        <p:spPr bwMode="auto">
          <a:xfrm>
            <a:off x="1041106" y="763716"/>
            <a:ext cx="6681384" cy="5947271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909888" y="302568"/>
            <a:ext cx="3093064" cy="46166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Arial" charset="0"/>
              </a:rPr>
              <a:t>Ion range in </a:t>
            </a:r>
            <a:r>
              <a:rPr lang="en-GB" sz="2400" dirty="0" err="1">
                <a:solidFill>
                  <a:srgbClr val="FFFF00"/>
                </a:solidFill>
                <a:latin typeface="Arial" charset="0"/>
              </a:rPr>
              <a:t>forsterite</a:t>
            </a:r>
            <a:endParaRPr lang="en-GB" sz="240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aola\Pictures\MP Navigator\2010_06_08\IMG_0016.jpg"/>
          <p:cNvPicPr>
            <a:picLocks noChangeAspect="1" noChangeArrowheads="1"/>
          </p:cNvPicPr>
          <p:nvPr/>
        </p:nvPicPr>
        <p:blipFill>
          <a:blip r:embed="rId2" cstate="print"/>
          <a:srcRect b="19116"/>
          <a:stretch>
            <a:fillRect/>
          </a:stretch>
        </p:blipFill>
        <p:spPr bwMode="auto">
          <a:xfrm>
            <a:off x="428596" y="1845898"/>
            <a:ext cx="4182016" cy="3455309"/>
          </a:xfrm>
          <a:prstGeom prst="rect">
            <a:avLst/>
          </a:prstGeom>
          <a:noFill/>
        </p:spPr>
      </p:pic>
      <p:pic>
        <p:nvPicPr>
          <p:cNvPr id="3" name="Picture 3" descr="C:\Users\Paola\Pictures\MP Navigator\2010_06_08\IMG_0005.jpg"/>
          <p:cNvPicPr>
            <a:picLocks noChangeAspect="1" noChangeArrowheads="1"/>
          </p:cNvPicPr>
          <p:nvPr/>
        </p:nvPicPr>
        <p:blipFill>
          <a:blip r:embed="rId3" cstate="print"/>
          <a:srcRect b="21475"/>
          <a:stretch>
            <a:fillRect/>
          </a:stretch>
        </p:blipFill>
        <p:spPr bwMode="auto">
          <a:xfrm>
            <a:off x="4997820" y="1909720"/>
            <a:ext cx="3891516" cy="3334279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533664" y="5661248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000" dirty="0" smtClean="0"/>
              <a:t>Estimate of the OH produced in the upper centimeter of the lunar surface material by proton bombardment: 4x10</a:t>
            </a:r>
            <a:r>
              <a:rPr lang="en-US" sz="2000" baseline="30000" dirty="0" smtClean="0"/>
              <a:t>16</a:t>
            </a:r>
            <a:r>
              <a:rPr lang="en-US" sz="2000" dirty="0" smtClean="0"/>
              <a:t> OH cm</a:t>
            </a:r>
            <a:r>
              <a:rPr lang="en-US" sz="2000" baseline="30000" dirty="0" smtClean="0"/>
              <a:t>-3</a:t>
            </a:r>
            <a:r>
              <a:rPr lang="en-US" sz="2400" baseline="30000" dirty="0" smtClean="0"/>
              <a:t> </a:t>
            </a:r>
            <a:r>
              <a:rPr lang="en-US" baseline="30000" dirty="0" smtClean="0"/>
              <a:t>       </a:t>
            </a:r>
            <a:endParaRPr lang="it-IT" baseline="30000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57200" y="163842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+mj-cs"/>
              </a:rPr>
              <a:t>Proton-induced hydroxyl formation</a:t>
            </a:r>
            <a:endParaRPr kumimoji="0" lang="it-IT" sz="24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845379" y="6228020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(Zeller et al. 1966)</a:t>
            </a:r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aola\Pictures\MP Navigator\2010_06_08\IMG_0006.jpg"/>
          <p:cNvPicPr>
            <a:picLocks noChangeAspect="1" noChangeArrowheads="1"/>
          </p:cNvPicPr>
          <p:nvPr/>
        </p:nvPicPr>
        <p:blipFill>
          <a:blip r:embed="rId2" cstate="print"/>
          <a:srcRect l="14665" t="802" r="5640" b="12036"/>
          <a:stretch>
            <a:fillRect/>
          </a:stretch>
        </p:blipFill>
        <p:spPr bwMode="auto">
          <a:xfrm rot="21540000">
            <a:off x="342732" y="1181653"/>
            <a:ext cx="3548851" cy="5457153"/>
          </a:xfrm>
          <a:prstGeom prst="rect">
            <a:avLst/>
          </a:prstGeom>
          <a:noFill/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806896" y="1554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+mj-cs"/>
              </a:rPr>
              <a:t>Chemical implantation of 10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+mj-cs"/>
              </a:rPr>
              <a:t>keV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+mj-cs"/>
              </a:rPr>
              <a:t> H</a:t>
            </a:r>
            <a:r>
              <a:rPr kumimoji="0" lang="en-US" sz="2400" i="0" u="none" strike="noStrike" kern="120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+mj-cs"/>
              </a:rPr>
              <a:t>+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+mj-cs"/>
              </a:rPr>
              <a:t> and D</a:t>
            </a:r>
            <a:r>
              <a:rPr kumimoji="0" lang="en-US" sz="2400" i="0" u="none" strike="noStrike" kern="120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+mj-cs"/>
              </a:rPr>
              <a:t>+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+mj-cs"/>
              </a:rPr>
              <a:t>in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+mj-cs"/>
              </a:rPr>
              <a:t>rutile</a:t>
            </a:r>
            <a:endParaRPr kumimoji="0" lang="it-IT" sz="24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" name="Segnaposto contenuto 10"/>
          <p:cNvSpPr txBox="1">
            <a:spLocks/>
          </p:cNvSpPr>
          <p:nvPr/>
        </p:nvSpPr>
        <p:spPr>
          <a:xfrm>
            <a:off x="3851920" y="1775191"/>
            <a:ext cx="4834880" cy="4894169"/>
          </a:xfrm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150" marR="0" lvl="0" indent="-3190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 stretching: 2505 and 2438 cm</a:t>
            </a:r>
            <a:r>
              <a:rPr kumimoji="0" lang="en-US" sz="20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  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same implanted samples no sharp peak exists initially</a:t>
            </a:r>
            <a:endParaRPr kumimoji="0" lang="en-US" sz="2000" b="0" i="0" u="none" strike="noStrike" kern="1200" cap="none" spc="0" normalizeH="0" baseline="3000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/>
              <a:buNone/>
              <a:tabLst/>
              <a:defRPr/>
            </a:pP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9263" marR="0" lvl="0" indent="-330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intensity ratio of the two peaks changes with time: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slow, partial reordering of the damage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diffusion of deuterium and exchange with hydrogen</a:t>
            </a:r>
          </a:p>
          <a:p>
            <a:pPr marL="92583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2583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2583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</a:t>
            </a:r>
          </a:p>
          <a:p>
            <a:pPr marL="92583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588224" y="6084004"/>
            <a:ext cx="2035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(</a:t>
            </a:r>
            <a:r>
              <a:rPr lang="en-US" dirty="0" err="1" smtClean="0"/>
              <a:t>Siskind</a:t>
            </a:r>
            <a:r>
              <a:rPr lang="en-US" dirty="0" smtClean="0"/>
              <a:t> et al. 1977)</a:t>
            </a:r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nologia">
  <a:themeElements>
    <a:clrScheme name="Tecnologi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nologi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nologi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Tecnologia.thmx</Template>
  <TotalTime>1342</TotalTime>
  <Words>908</Words>
  <Application>Microsoft Macintosh PowerPoint</Application>
  <PresentationFormat>Presentazione su schermo (4:3)</PresentationFormat>
  <Paragraphs>152</Paragraphs>
  <Slides>19</Slides>
  <Notes>0</Notes>
  <HiddenSlides>0</HiddenSlides>
  <MMClips>0</MMClips>
  <ScaleCrop>false</ScaleCrop>
  <HeadingPairs>
    <vt:vector size="6" baseType="variant">
      <vt:variant>
        <vt:lpstr>Modello struttura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1" baseType="lpstr">
      <vt:lpstr>Tecnologia</vt:lpstr>
      <vt:lpstr>Foglio di lavoro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Company>INAF - Osservatorio Astrofisico di Arcetri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John Robert Brucato</dc:creator>
  <cp:lastModifiedBy>John Robert Brucato</cp:lastModifiedBy>
  <cp:revision>23</cp:revision>
  <dcterms:created xsi:type="dcterms:W3CDTF">2011-09-29T20:07:47Z</dcterms:created>
  <dcterms:modified xsi:type="dcterms:W3CDTF">2011-09-30T06:39:56Z</dcterms:modified>
</cp:coreProperties>
</file>