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2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498" r:id="rId2"/>
    <p:sldId id="413" r:id="rId3"/>
    <p:sldId id="486" r:id="rId4"/>
    <p:sldId id="262" r:id="rId5"/>
    <p:sldId id="455" r:id="rId6"/>
    <p:sldId id="502" r:id="rId7"/>
    <p:sldId id="430" r:id="rId8"/>
    <p:sldId id="345" r:id="rId9"/>
    <p:sldId id="346" r:id="rId10"/>
    <p:sldId id="265" r:id="rId11"/>
    <p:sldId id="460" r:id="rId12"/>
    <p:sldId id="391" r:id="rId13"/>
    <p:sldId id="285" r:id="rId14"/>
    <p:sldId id="347" r:id="rId15"/>
    <p:sldId id="286" r:id="rId16"/>
    <p:sldId id="429" r:id="rId17"/>
    <p:sldId id="297" r:id="rId18"/>
    <p:sldId id="439" r:id="rId19"/>
    <p:sldId id="444" r:id="rId20"/>
    <p:sldId id="443" r:id="rId21"/>
    <p:sldId id="357" r:id="rId22"/>
    <p:sldId id="358" r:id="rId23"/>
    <p:sldId id="401" r:id="rId24"/>
    <p:sldId id="324" r:id="rId25"/>
    <p:sldId id="329" r:id="rId26"/>
    <p:sldId id="432" r:id="rId27"/>
    <p:sldId id="434" r:id="rId28"/>
    <p:sldId id="431" r:id="rId29"/>
    <p:sldId id="433" r:id="rId30"/>
    <p:sldId id="467" r:id="rId31"/>
    <p:sldId id="468" r:id="rId32"/>
    <p:sldId id="469" r:id="rId33"/>
    <p:sldId id="499" r:id="rId34"/>
    <p:sldId id="484" r:id="rId35"/>
    <p:sldId id="500" r:id="rId36"/>
    <p:sldId id="493" r:id="rId37"/>
    <p:sldId id="495" r:id="rId38"/>
    <p:sldId id="496" r:id="rId39"/>
    <p:sldId id="497" r:id="rId40"/>
    <p:sldId id="472" r:id="rId41"/>
    <p:sldId id="494" r:id="rId42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728" y="18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6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FAD7C0E5-CC7F-4663-9B97-CB7FC2507933}" type="datetimeFigureOut">
              <a:rPr lang="fr-FR"/>
              <a:pPr>
                <a:defRPr/>
              </a:pPr>
              <a:t>30/09/11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02EC78A0-D2AC-41E6-A23B-475C51C1A4D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5102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distances and time to CA, s/c flip is corrected for, see Lutetia rotation, upper left, 2 px dia, lower right 24px dia, disk 300px total</a:t>
            </a:r>
          </a:p>
        </p:txBody>
      </p:sp>
      <p:sp>
        <p:nvSpPr>
          <p:cNvPr id="24580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fld id="{1C44AFB4-34C1-459D-94D9-D71677A113B6}" type="datetime1">
              <a:rPr lang="en-US" smtClean="0"/>
              <a:pPr/>
              <a:t>30/09/11</a:t>
            </a:fld>
            <a:endParaRPr lang="en-US" smtClean="0"/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613DAF-D7B9-448E-AF47-18A1F1DE3678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Zero phase angle crossing</a:t>
            </a:r>
          </a:p>
        </p:txBody>
      </p:sp>
      <p:sp>
        <p:nvSpPr>
          <p:cNvPr id="98308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fld id="{7D9A2EDE-1133-4A12-9191-B2D7ABC8756D}" type="datetime1">
              <a:rPr lang="en-US" smtClean="0">
                <a:latin typeface="Arial" charset="0"/>
              </a:rPr>
              <a:pPr/>
              <a:t>30/09/11</a:t>
            </a:fld>
            <a:endParaRPr lang="en-US" smtClean="0">
              <a:latin typeface="Arial" charset="0"/>
            </a:endParaRPr>
          </a:p>
        </p:txBody>
      </p:sp>
      <p:sp>
        <p:nvSpPr>
          <p:cNvPr id="98309" name="Slide Number Placeholder 5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19BF145-3E70-46B7-BF53-4D27201F95A3}" type="slidenum">
              <a:rPr lang="en-US" smtClean="0">
                <a:latin typeface="Arial" charset="0"/>
              </a:rPr>
              <a:pPr/>
              <a:t>10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Started to do cartography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Work of Matteo Massironi, UPD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1380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fld id="{F6984E0A-429A-4D01-B61C-A6BA3692B65A}" type="datetime1">
              <a:rPr lang="en-US" smtClean="0">
                <a:latin typeface="Arial" charset="0"/>
              </a:rPr>
              <a:pPr/>
              <a:t>30/09/11</a:t>
            </a:fld>
            <a:endParaRPr lang="en-US" smtClean="0">
              <a:latin typeface="Arial" charset="0"/>
            </a:endParaRPr>
          </a:p>
        </p:txBody>
      </p:sp>
      <p:sp>
        <p:nvSpPr>
          <p:cNvPr id="101381" name="Slide Number Placeholder 5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88E562A-B366-416B-A9E6-93F27532E73D}" type="slidenum">
              <a:rPr lang="en-US" smtClean="0">
                <a:latin typeface="Arial" charset="0"/>
              </a:rPr>
              <a:pPr/>
              <a:t>15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Work by Jean-Baptiste Vincent, MPS</a:t>
            </a:r>
          </a:p>
        </p:txBody>
      </p:sp>
      <p:sp>
        <p:nvSpPr>
          <p:cNvPr id="102404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fld id="{13550511-A83F-465E-A21F-978EC2E58379}" type="datetime1">
              <a:rPr lang="en-US" smtClean="0">
                <a:latin typeface="Arial" charset="0"/>
              </a:rPr>
              <a:pPr/>
              <a:t>30/09/11</a:t>
            </a:fld>
            <a:endParaRPr lang="en-US" smtClean="0">
              <a:latin typeface="Arial" charset="0"/>
            </a:endParaRPr>
          </a:p>
        </p:txBody>
      </p:sp>
      <p:sp>
        <p:nvSpPr>
          <p:cNvPr id="102405" name="Slide Number Placeholder 5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3244F33-2410-4C3A-B738-51E0CBC29672}" type="slidenum">
              <a:rPr lang="en-US" smtClean="0">
                <a:latin typeface="Arial" charset="0"/>
              </a:rPr>
              <a:pPr/>
              <a:t>17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 smtClean="0"/>
              <a:t>Seule l’émission thermique varie de façon notable</a:t>
            </a:r>
          </a:p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10445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C3C3C11-2ACA-4909-978E-810F50C973CB}" type="slidenum">
              <a:rPr lang="fr-FR" smtClean="0">
                <a:latin typeface="Arial" charset="0"/>
              </a:rPr>
              <a:pPr/>
              <a:t>21</a:t>
            </a:fld>
            <a:endParaRPr lang="fr-F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 smtClean="0"/>
              <a:t>Seule l’émission thermique varie de façon notable</a:t>
            </a:r>
          </a:p>
          <a:p>
            <a:pPr>
              <a:spcBef>
                <a:spcPct val="0"/>
              </a:spcBef>
            </a:pPr>
            <a:r>
              <a:rPr lang="fr-FR" smtClean="0"/>
              <a:t>Pas de minéraux hydratés, contrairement à certains rapports d’observations télescopiques</a:t>
            </a:r>
          </a:p>
        </p:txBody>
      </p:sp>
      <p:sp>
        <p:nvSpPr>
          <p:cNvPr id="10547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CCE0C1-9D9C-43ED-A84D-293EFCE09203}" type="slidenum">
              <a:rPr lang="fr-FR" smtClean="0">
                <a:latin typeface="Arial" charset="0"/>
              </a:rPr>
              <a:pPr/>
              <a:t>22</a:t>
            </a:fld>
            <a:endParaRPr lang="fr-F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68825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68825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10854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C8CECDF-A439-499E-8288-33697495BE72}" type="slidenum">
              <a:rPr lang="fr-FR" smtClean="0">
                <a:latin typeface="Arial" charset="0"/>
              </a:rPr>
              <a:pPr/>
              <a:t>29</a:t>
            </a:fld>
            <a:endParaRPr lang="fr-FR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7227B1-24FA-419F-B2C9-91616E53C3E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1257A-02C0-4BC0-859F-7FCCF260AD7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E9806-39D4-4A75-BC11-5E379F6DD7C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2275" y="620713"/>
            <a:ext cx="7056438" cy="7064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39750" y="1557338"/>
            <a:ext cx="8229600" cy="452596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87869-62FD-42F9-8716-B09A6E81D8D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A4C53-5B9A-4513-9FF7-FDB3B20A544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666B7-1DF9-41FE-A221-B6F5DE6E8FE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77F72-76AB-4F1E-A3EF-6956FB9D869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F0BF2-B1B8-42A7-B719-B088C076194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20F46B-07D7-4F8A-A610-18C834D5208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656ADC-A3AF-4767-A8BE-1C8D8561EF0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421F6-9D2B-4401-9985-CC9A7068264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ＭＳ Ｐゴシック" pitchFamily="-111" charset="-128"/>
              </a:defRPr>
            </a:lvl1pPr>
          </a:lstStyle>
          <a:p>
            <a:pPr>
              <a:defRPr/>
            </a:pPr>
            <a:fld id="{2230E94A-584E-4399-ADF6-3718EFCB89E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  <p:sldLayoutId id="214748422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Document_Microsoft_Word_97_-_20041.doc"/><Relationship Id="rId6" Type="http://schemas.openxmlformats.org/officeDocument/2006/relationships/image" Target="../media/image3.png"/><Relationship Id="rId7" Type="http://schemas.openxmlformats.org/officeDocument/2006/relationships/image" Target="../media/image5.jpeg"/><Relationship Id="rId8" Type="http://schemas.openxmlformats.org/officeDocument/2006/relationships/image" Target="../media/image6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png"/><Relationship Id="rId5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Relationship Id="rId3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Relationship Id="rId3" Type="http://schemas.openxmlformats.org/officeDocument/2006/relationships/image" Target="../media/image57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Relationship Id="rId3" Type="http://schemas.openxmlformats.org/officeDocument/2006/relationships/image" Target="../media/image5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package" Target="../embeddings/Document_Microsoft_Word1.docx"/><Relationship Id="rId5" Type="http://schemas.openxmlformats.org/officeDocument/2006/relationships/image" Target="../media/image59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Relationship Id="rId3" Type="http://schemas.openxmlformats.org/officeDocument/2006/relationships/image" Target="../media/image70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hyperlink" Target="http://techno-science.net/illustration/Astronomie/Petits_Corps/Eros-NEAR-Shoemaker.jpg" TargetMode="External"/><Relationship Id="rId6" Type="http://schemas.openxmlformats.org/officeDocument/2006/relationships/image" Target="../media/image74.jpeg"/><Relationship Id="rId7" Type="http://schemas.openxmlformats.org/officeDocument/2006/relationships/image" Target="../media/image75.png"/><Relationship Id="rId8" Type="http://schemas.openxmlformats.org/officeDocument/2006/relationships/image" Target="../media/image76.jpeg"/><Relationship Id="rId9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2" cstate="print">
            <a:lum bright="8000" contrast="62000"/>
          </a:blip>
          <a:srcRect/>
          <a:stretch>
            <a:fillRect/>
          </a:stretch>
        </p:blipFill>
        <p:spPr bwMode="auto">
          <a:xfrm>
            <a:off x="0" y="-120650"/>
            <a:ext cx="9144000" cy="697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Pasadena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i="1" dirty="0"/>
          </a:p>
        </p:txBody>
      </p:sp>
      <p:sp>
        <p:nvSpPr>
          <p:cNvPr id="3584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202C411-FE38-44D3-A258-AE228925A847}" type="slidenum">
              <a:rPr lang="en-US" smtClean="0">
                <a:ea typeface="ＭＳ Ｐゴシック" pitchFamily="34" charset="-128"/>
              </a:rPr>
              <a:pPr/>
              <a:t>1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91680" y="1817529"/>
            <a:ext cx="79928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400" b="1" dirty="0" err="1" smtClean="0">
                <a:solidFill>
                  <a:schemeClr val="bg1"/>
                </a:solidFill>
              </a:rPr>
              <a:t>Lessons</a:t>
            </a:r>
            <a:r>
              <a:rPr lang="fr-FR" sz="4400" b="1" dirty="0" smtClean="0">
                <a:solidFill>
                  <a:schemeClr val="bg1"/>
                </a:solidFill>
              </a:rPr>
              <a:t> </a:t>
            </a:r>
            <a:r>
              <a:rPr lang="fr-FR" sz="4400" b="1" dirty="0" err="1">
                <a:solidFill>
                  <a:schemeClr val="bg1"/>
                </a:solidFill>
              </a:rPr>
              <a:t>from</a:t>
            </a:r>
            <a:r>
              <a:rPr lang="fr-FR" sz="4400" b="1" dirty="0">
                <a:solidFill>
                  <a:schemeClr val="bg1"/>
                </a:solidFill>
              </a:rPr>
              <a:t> 21 </a:t>
            </a:r>
            <a:r>
              <a:rPr lang="fr-FR" sz="4400" b="1" dirty="0" err="1" smtClean="0">
                <a:solidFill>
                  <a:schemeClr val="bg1"/>
                </a:solidFill>
              </a:rPr>
              <a:t>Lutetia</a:t>
            </a:r>
            <a:endParaRPr lang="fr-FR" sz="44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52120" y="6064260"/>
            <a:ext cx="349188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bg1"/>
                </a:solidFill>
              </a:rPr>
              <a:t>M.A. </a:t>
            </a:r>
            <a:r>
              <a:rPr lang="fr-FR" sz="2000" b="1" dirty="0" err="1" smtClean="0">
                <a:solidFill>
                  <a:schemeClr val="bg1"/>
                </a:solidFill>
              </a:rPr>
              <a:t>Barucci</a:t>
            </a:r>
            <a:endParaRPr lang="fr-FR" sz="2000" b="1" dirty="0" smtClean="0">
              <a:solidFill>
                <a:schemeClr val="bg1"/>
              </a:solidFill>
            </a:endParaRPr>
          </a:p>
          <a:p>
            <a:pPr algn="ctr"/>
            <a:r>
              <a:rPr lang="fr-FR" b="1" dirty="0" smtClean="0">
                <a:solidFill>
                  <a:schemeClr val="bg1"/>
                </a:solidFill>
              </a:rPr>
              <a:t>LESIA - Observatoire de Paris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8" name="Picture 4" descr="LogoLESIA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05525"/>
            <a:ext cx="26289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Opposition Images</a:t>
            </a:r>
          </a:p>
        </p:txBody>
      </p:sp>
      <p:sp>
        <p:nvSpPr>
          <p:cNvPr id="32771" name="TextBox 3"/>
          <p:cNvSpPr txBox="1">
            <a:spLocks noChangeArrowheads="1"/>
          </p:cNvSpPr>
          <p:nvPr/>
        </p:nvSpPr>
        <p:spPr bwMode="auto">
          <a:xfrm>
            <a:off x="611188" y="1557338"/>
            <a:ext cx="81375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39750" y="1341438"/>
            <a:ext cx="8229600" cy="482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kern="0" dirty="0">
              <a:latin typeface="+mn-lt"/>
            </a:endParaRPr>
          </a:p>
        </p:txBody>
      </p:sp>
      <p:pic>
        <p:nvPicPr>
          <p:cNvPr id="3277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1950" y="2043113"/>
            <a:ext cx="2212975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3488" y="1844675"/>
            <a:ext cx="2605087" cy="290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788" y="1700213"/>
            <a:ext cx="2705100" cy="319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6" name="Rectangle 10"/>
          <p:cNvSpPr>
            <a:spLocks noChangeArrowheads="1"/>
          </p:cNvSpPr>
          <p:nvPr/>
        </p:nvSpPr>
        <p:spPr bwMode="auto">
          <a:xfrm>
            <a:off x="611188" y="5991225"/>
            <a:ext cx="48466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400"/>
          </a:p>
        </p:txBody>
      </p:sp>
      <p:pic>
        <p:nvPicPr>
          <p:cNvPr id="3277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388" y="2349500"/>
            <a:ext cx="1612900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8" name="TextBox 12"/>
          <p:cNvSpPr txBox="1">
            <a:spLocks noChangeArrowheads="1"/>
          </p:cNvSpPr>
          <p:nvPr/>
        </p:nvSpPr>
        <p:spPr bwMode="auto">
          <a:xfrm>
            <a:off x="179388" y="4279900"/>
            <a:ext cx="110807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 b="1">
                <a:cs typeface="Arial" charset="0"/>
              </a:rPr>
              <a:t>26.000 km -0:30h</a:t>
            </a:r>
          </a:p>
        </p:txBody>
      </p:sp>
      <p:sp>
        <p:nvSpPr>
          <p:cNvPr id="32779" name="TextBox 13"/>
          <p:cNvSpPr txBox="1">
            <a:spLocks noChangeArrowheads="1"/>
          </p:cNvSpPr>
          <p:nvPr/>
        </p:nvSpPr>
        <p:spPr bwMode="auto">
          <a:xfrm>
            <a:off x="1639888" y="4535488"/>
            <a:ext cx="110807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 b="1">
                <a:cs typeface="Arial" charset="0"/>
              </a:rPr>
              <a:t>20.000 km -0:22h</a:t>
            </a:r>
          </a:p>
        </p:txBody>
      </p:sp>
      <p:sp>
        <p:nvSpPr>
          <p:cNvPr id="32780" name="TextBox 14"/>
          <p:cNvSpPr txBox="1">
            <a:spLocks noChangeArrowheads="1"/>
          </p:cNvSpPr>
          <p:nvPr/>
        </p:nvSpPr>
        <p:spPr bwMode="auto">
          <a:xfrm>
            <a:off x="3786188" y="4751388"/>
            <a:ext cx="110807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 b="1">
                <a:cs typeface="Arial" charset="0"/>
              </a:rPr>
              <a:t>17.000 km -0:19h</a:t>
            </a:r>
          </a:p>
        </p:txBody>
      </p:sp>
      <p:sp>
        <p:nvSpPr>
          <p:cNvPr id="32781" name="TextBox 15"/>
          <p:cNvSpPr txBox="1">
            <a:spLocks noChangeArrowheads="1"/>
          </p:cNvSpPr>
          <p:nvPr/>
        </p:nvSpPr>
        <p:spPr bwMode="auto">
          <a:xfrm>
            <a:off x="6303963" y="4911725"/>
            <a:ext cx="110807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 b="1">
                <a:cs typeface="Arial" charset="0"/>
              </a:rPr>
              <a:t>16.000 km -0:18h</a:t>
            </a:r>
          </a:p>
        </p:txBody>
      </p:sp>
      <p:sp>
        <p:nvSpPr>
          <p:cNvPr id="32782" name="TextBox 13"/>
          <p:cNvSpPr txBox="1">
            <a:spLocks noChangeArrowheads="1"/>
          </p:cNvSpPr>
          <p:nvPr/>
        </p:nvSpPr>
        <p:spPr bwMode="auto">
          <a:xfrm>
            <a:off x="6351588" y="6577013"/>
            <a:ext cx="1841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400"/>
          </a:p>
        </p:txBody>
      </p:sp>
      <p:sp>
        <p:nvSpPr>
          <p:cNvPr id="32783" name="ZoneTexte 14"/>
          <p:cNvSpPr txBox="1">
            <a:spLocks noChangeArrowheads="1"/>
          </p:cNvSpPr>
          <p:nvPr/>
        </p:nvSpPr>
        <p:spPr bwMode="auto">
          <a:xfrm>
            <a:off x="107950" y="5364163"/>
            <a:ext cx="86407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800"/>
              <a:t>α</a:t>
            </a:r>
            <a:r>
              <a:rPr lang="fr-FR" sz="2800"/>
              <a:t> = 4.1° </a:t>
            </a:r>
            <a:r>
              <a:rPr lang="el-GR" sz="2800"/>
              <a:t>α</a:t>
            </a:r>
            <a:r>
              <a:rPr lang="fr-FR" sz="2800"/>
              <a:t> = 2.0°      </a:t>
            </a:r>
            <a:r>
              <a:rPr lang="el-GR" sz="2800"/>
              <a:t>α</a:t>
            </a:r>
            <a:r>
              <a:rPr lang="fr-FR" sz="2800"/>
              <a:t> = 0.6°</a:t>
            </a:r>
            <a:r>
              <a:rPr lang="el-GR" sz="2800"/>
              <a:t> </a:t>
            </a:r>
            <a:r>
              <a:rPr lang="fr-FR" sz="2800"/>
              <a:t>        </a:t>
            </a:r>
            <a:r>
              <a:rPr lang="el-GR" sz="2800"/>
              <a:t>α</a:t>
            </a:r>
            <a:r>
              <a:rPr lang="fr-FR" sz="2800"/>
              <a:t> = 0.15°   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Ima_F22_NAC_Leyrat_new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4613" y="1268413"/>
            <a:ext cx="9218613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ZoneTexte 2"/>
          <p:cNvSpPr txBox="1">
            <a:spLocks noChangeArrowheads="1"/>
          </p:cNvSpPr>
          <p:nvPr/>
        </p:nvSpPr>
        <p:spPr bwMode="auto">
          <a:xfrm>
            <a:off x="6211888" y="5876925"/>
            <a:ext cx="2105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(Sierks et al. 2011)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smtClean="0">
              <a:ea typeface="ＭＳ Ｐゴシック" pitchFamily="34" charset="-128"/>
            </a:endParaRPr>
          </a:p>
        </p:txBody>
      </p:sp>
      <p:pic>
        <p:nvPicPr>
          <p:cNvPr id="34819" name="Picture 2" descr="C:\Documents and Settings\Antonella\Bureau\Rosetta_lutetia\ritaglio_nac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7650" y="481013"/>
            <a:ext cx="8572500" cy="6342062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smtClean="0">
              <a:ea typeface="ＭＳ Ｐゴシック" pitchFamily="34" charset="-128"/>
            </a:endParaRPr>
          </a:p>
        </p:txBody>
      </p:sp>
      <p:pic>
        <p:nvPicPr>
          <p:cNvPr id="38915" name="Picture 2" descr="C:\Documents and Settings\Antonella\Bureau\Rosetta_lutetia\zoom_old_youn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06488" y="14288"/>
            <a:ext cx="6345237" cy="6843712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re 1"/>
          <p:cNvSpPr>
            <a:spLocks noGrp="1"/>
          </p:cNvSpPr>
          <p:nvPr>
            <p:ph type="title"/>
          </p:nvPr>
        </p:nvSpPr>
        <p:spPr>
          <a:xfrm>
            <a:off x="1116013" y="476250"/>
            <a:ext cx="7056437" cy="706438"/>
          </a:xfrm>
        </p:spPr>
        <p:txBody>
          <a:bodyPr/>
          <a:lstStyle/>
          <a:p>
            <a:r>
              <a:rPr lang="fr-FR" sz="4000" smtClean="0">
                <a:ea typeface="ＭＳ Ｐゴシック" pitchFamily="34" charset="-128"/>
              </a:rPr>
              <a:t>Surface age: 100 Ma-3.6Ga</a:t>
            </a:r>
          </a:p>
        </p:txBody>
      </p:sp>
      <p:pic>
        <p:nvPicPr>
          <p:cNvPr id="39939" name="Image 6"/>
          <p:cNvPicPr>
            <a:picLocks noChangeAspect="1"/>
          </p:cNvPicPr>
          <p:nvPr/>
        </p:nvPicPr>
        <p:blipFill>
          <a:blip r:embed="rId2" cstate="print"/>
          <a:srcRect l="2995" t="10101" r="8781" b="5215"/>
          <a:stretch>
            <a:fillRect/>
          </a:stretch>
        </p:blipFill>
        <p:spPr bwMode="auto">
          <a:xfrm>
            <a:off x="1835150" y="1196975"/>
            <a:ext cx="571182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Espace réservé du tableau 3"/>
          <p:cNvPicPr>
            <a:picLocks noGrp="1" noChangeAspect="1"/>
          </p:cNvPicPr>
          <p:nvPr>
            <p:ph type="tbl" idx="1"/>
          </p:nvPr>
        </p:nvPicPr>
        <p:blipFill>
          <a:blip r:embed="rId3" cstate="print"/>
          <a:srcRect l="2995" t="10834" r="50761" b="7962"/>
          <a:stretch>
            <a:fillRect/>
          </a:stretch>
        </p:blipFill>
        <p:spPr>
          <a:xfrm>
            <a:off x="1547813" y="1196975"/>
            <a:ext cx="3092450" cy="4525963"/>
          </a:xfrm>
        </p:spPr>
      </p:pic>
      <p:sp>
        <p:nvSpPr>
          <p:cNvPr id="39941" name="Rectangle 4"/>
          <p:cNvSpPr>
            <a:spLocks noChangeArrowheads="1"/>
          </p:cNvSpPr>
          <p:nvPr/>
        </p:nvSpPr>
        <p:spPr bwMode="auto">
          <a:xfrm>
            <a:off x="6851650" y="6372225"/>
            <a:ext cx="2184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by S. Marchi (OCA)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39750" y="1341438"/>
            <a:ext cx="8229600" cy="482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kern="0" dirty="0">
              <a:latin typeface="+mn-lt"/>
            </a:endParaRPr>
          </a:p>
        </p:txBody>
      </p:sp>
      <p:pic>
        <p:nvPicPr>
          <p:cNvPr id="40964" name="Picture 6" descr="V:\Lutetia_FlyBy\Matteo\15_42_46linear_feature_cut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134938"/>
            <a:ext cx="5572125" cy="50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8" descr="V:\Lutetia_FlyBy\Matteo\15_42_46linear_feature_legend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1863" y="5300663"/>
            <a:ext cx="4818062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6948488" y="5322888"/>
            <a:ext cx="1841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fr-FR" sz="1400" dirty="0">
              <a:solidFill>
                <a:schemeClr val="accent2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40967" name="Rectangle 11"/>
          <p:cNvSpPr>
            <a:spLocks noChangeArrowheads="1"/>
          </p:cNvSpPr>
          <p:nvPr/>
        </p:nvSpPr>
        <p:spPr bwMode="auto">
          <a:xfrm>
            <a:off x="5530850" y="4941888"/>
            <a:ext cx="163353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>
                <a:solidFill>
                  <a:schemeClr val="bg1"/>
                </a:solidFill>
              </a:rPr>
              <a:t>Matteo Massironi, UPD</a:t>
            </a:r>
            <a:endParaRPr lang="fr-FR" sz="1100">
              <a:solidFill>
                <a:schemeClr val="bg1"/>
              </a:solidFill>
            </a:endParaRPr>
          </a:p>
        </p:txBody>
      </p:sp>
      <p:pic>
        <p:nvPicPr>
          <p:cNvPr id="4096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488" y="4548188"/>
            <a:ext cx="2195512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Connecteur droit avec flèche 11"/>
          <p:cNvCxnSpPr/>
          <p:nvPr/>
        </p:nvCxnSpPr>
        <p:spPr>
          <a:xfrm rot="5400000">
            <a:off x="7596187" y="4365626"/>
            <a:ext cx="936625" cy="647700"/>
          </a:xfrm>
          <a:prstGeom prst="straightConnector1">
            <a:avLst/>
          </a:prstGeom>
          <a:ln w="25400">
            <a:solidFill>
              <a:srgbClr val="FF0000"/>
            </a:solidFill>
            <a:headEnd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70" name="ZoneTexte 14"/>
          <p:cNvSpPr txBox="1">
            <a:spLocks noChangeArrowheads="1"/>
          </p:cNvSpPr>
          <p:nvPr/>
        </p:nvSpPr>
        <p:spPr bwMode="auto">
          <a:xfrm>
            <a:off x="7740650" y="3860800"/>
            <a:ext cx="1004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grooves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3"/>
          <p:cNvSpPr>
            <a:spLocks noGrp="1"/>
          </p:cNvSpPr>
          <p:nvPr>
            <p:ph type="title"/>
          </p:nvPr>
        </p:nvSpPr>
        <p:spPr>
          <a:xfrm>
            <a:off x="457200" y="476250"/>
            <a:ext cx="8229600" cy="941388"/>
          </a:xfrm>
        </p:spPr>
        <p:txBody>
          <a:bodyPr/>
          <a:lstStyle/>
          <a:p>
            <a:r>
              <a:rPr lang="en-US" sz="3600" smtClean="0">
                <a:ea typeface="ＭＳ Ｐゴシック" pitchFamily="34" charset="-128"/>
              </a:rPr>
              <a:t>Fascinating area with multiple cross-cutting and incising of craters</a:t>
            </a:r>
            <a:endParaRPr lang="de-CH" sz="3600" smtClean="0">
              <a:ea typeface="ＭＳ Ｐゴシック" pitchFamily="34" charset="-128"/>
            </a:endParaRPr>
          </a:p>
        </p:txBody>
      </p:sp>
      <p:pic>
        <p:nvPicPr>
          <p:cNvPr id="43011" name="Picture 2" descr="D:\users\thomas\bern_work\current_research\papers\osiris_at_lutetia\features\78_unusual_troug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313"/>
            <a:ext cx="5373688" cy="537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rot="5400000">
            <a:off x="3491706" y="3140870"/>
            <a:ext cx="504825" cy="36036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>
            <a:off x="2484438" y="3860800"/>
            <a:ext cx="503237" cy="36036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14" name="TextBox 9"/>
          <p:cNvSpPr txBox="1">
            <a:spLocks noChangeArrowheads="1"/>
          </p:cNvSpPr>
          <p:nvPr/>
        </p:nvSpPr>
        <p:spPr bwMode="auto">
          <a:xfrm>
            <a:off x="5651500" y="2205038"/>
            <a:ext cx="31686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Cut the groove-like structure  - depressions</a:t>
            </a:r>
            <a:br>
              <a:rPr lang="en-US"/>
            </a:br>
            <a:endParaRPr lang="en-US"/>
          </a:p>
          <a:p>
            <a:endParaRPr lang="de-CH"/>
          </a:p>
        </p:txBody>
      </p:sp>
      <p:sp>
        <p:nvSpPr>
          <p:cNvPr id="43015" name="TextBox 10"/>
          <p:cNvSpPr txBox="1">
            <a:spLocks noChangeArrowheads="1"/>
          </p:cNvSpPr>
          <p:nvPr/>
        </p:nvSpPr>
        <p:spPr bwMode="auto">
          <a:xfrm>
            <a:off x="3419475" y="2852738"/>
            <a:ext cx="390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A</a:t>
            </a:r>
            <a:endParaRPr lang="de-CH" sz="2400">
              <a:solidFill>
                <a:srgbClr val="C00000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4450" y="2197100"/>
            <a:ext cx="3254375" cy="1416050"/>
          </a:xfrm>
          <a:custGeom>
            <a:avLst/>
            <a:gdLst>
              <a:gd name="connsiteX0" fmla="*/ 0 w 3254188"/>
              <a:gd name="connsiteY0" fmla="*/ 0 h 1416423"/>
              <a:gd name="connsiteX1" fmla="*/ 690282 w 3254188"/>
              <a:gd name="connsiteY1" fmla="*/ 251012 h 1416423"/>
              <a:gd name="connsiteX2" fmla="*/ 1084729 w 3254188"/>
              <a:gd name="connsiteY2" fmla="*/ 251012 h 1416423"/>
              <a:gd name="connsiteX3" fmla="*/ 1640541 w 3254188"/>
              <a:gd name="connsiteY3" fmla="*/ 313765 h 1416423"/>
              <a:gd name="connsiteX4" fmla="*/ 2312894 w 3254188"/>
              <a:gd name="connsiteY4" fmla="*/ 681318 h 1416423"/>
              <a:gd name="connsiteX5" fmla="*/ 3254188 w 3254188"/>
              <a:gd name="connsiteY5" fmla="*/ 1416423 h 1416423"/>
              <a:gd name="connsiteX6" fmla="*/ 3254188 w 3254188"/>
              <a:gd name="connsiteY6" fmla="*/ 1416423 h 14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4188" h="1416423">
                <a:moveTo>
                  <a:pt x="0" y="0"/>
                </a:moveTo>
                <a:cubicBezTo>
                  <a:pt x="254747" y="104588"/>
                  <a:pt x="509494" y="209177"/>
                  <a:pt x="690282" y="251012"/>
                </a:cubicBezTo>
                <a:cubicBezTo>
                  <a:pt x="871070" y="292847"/>
                  <a:pt x="926353" y="240553"/>
                  <a:pt x="1084729" y="251012"/>
                </a:cubicBezTo>
                <a:cubicBezTo>
                  <a:pt x="1243105" y="261471"/>
                  <a:pt x="1435847" y="242047"/>
                  <a:pt x="1640541" y="313765"/>
                </a:cubicBezTo>
                <a:cubicBezTo>
                  <a:pt x="1845235" y="385483"/>
                  <a:pt x="2043953" y="497542"/>
                  <a:pt x="2312894" y="681318"/>
                </a:cubicBezTo>
                <a:cubicBezTo>
                  <a:pt x="2581835" y="865094"/>
                  <a:pt x="3254188" y="1416423"/>
                  <a:pt x="3254188" y="1416423"/>
                </a:cubicBezTo>
                <a:lnTo>
                  <a:pt x="3254188" y="1416423"/>
                </a:lnTo>
              </a:path>
            </a:pathLst>
          </a:cu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e-CH"/>
          </a:p>
        </p:txBody>
      </p:sp>
      <p:cxnSp>
        <p:nvCxnSpPr>
          <p:cNvPr id="14" name="Straight Connector 13"/>
          <p:cNvCxnSpPr/>
          <p:nvPr/>
        </p:nvCxnSpPr>
        <p:spPr>
          <a:xfrm>
            <a:off x="3708400" y="3860800"/>
            <a:ext cx="647700" cy="50482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018" name="Picture 3" descr="D:\users\thomas\bern_work\current_research\papers\osiris_at_lutetia\features\stream_ridge_arrow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3006725"/>
            <a:ext cx="3851275" cy="385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Arrow Connector 15"/>
          <p:cNvCxnSpPr/>
          <p:nvPr/>
        </p:nvCxnSpPr>
        <p:spPr>
          <a:xfrm rot="5400000">
            <a:off x="1763713" y="3860800"/>
            <a:ext cx="503237" cy="36036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Regolith Thickness</a:t>
            </a:r>
          </a:p>
        </p:txBody>
      </p:sp>
      <p:grpSp>
        <p:nvGrpSpPr>
          <p:cNvPr id="2052" name="Group 12"/>
          <p:cNvGrpSpPr>
            <a:grpSpLocks/>
          </p:cNvGrpSpPr>
          <p:nvPr/>
        </p:nvGrpSpPr>
        <p:grpSpPr bwMode="auto">
          <a:xfrm>
            <a:off x="376238" y="1404938"/>
            <a:ext cx="4878387" cy="4135437"/>
            <a:chOff x="304800" y="2295525"/>
            <a:chExt cx="4878388" cy="4135438"/>
          </a:xfrm>
        </p:grpSpPr>
        <p:graphicFrame>
          <p:nvGraphicFramePr>
            <p:cNvPr id="2050" name="Object 3"/>
            <p:cNvGraphicFramePr>
              <a:graphicFrameLocks noChangeAspect="1"/>
            </p:cNvGraphicFramePr>
            <p:nvPr/>
          </p:nvGraphicFramePr>
          <p:xfrm>
            <a:off x="304800" y="2295525"/>
            <a:ext cx="4878388" cy="41354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9" name="Bitmap Image" r:id="rId4" imgW="7621064" imgH="6458852" progId="PBrush">
                    <p:embed/>
                  </p:oleObj>
                </mc:Choice>
                <mc:Fallback>
                  <p:oleObj name="Bitmap Image" r:id="rId4" imgW="7621064" imgH="6458852" progId="PBrush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4800" y="2295525"/>
                          <a:ext cx="4878388" cy="41354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59" name="Line 14"/>
            <p:cNvSpPr>
              <a:spLocks noChangeShapeType="1"/>
            </p:cNvSpPr>
            <p:nvPr/>
          </p:nvSpPr>
          <p:spPr bwMode="auto">
            <a:xfrm flipV="1">
              <a:off x="2654300" y="3162300"/>
              <a:ext cx="482600" cy="8890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wrap="none">
              <a:spAutoFit/>
            </a:bodyPr>
            <a:lstStyle/>
            <a:p>
              <a:endParaRPr lang="fr-FR"/>
            </a:p>
          </p:txBody>
        </p:sp>
        <p:sp>
          <p:nvSpPr>
            <p:cNvPr id="2060" name="Line 15"/>
            <p:cNvSpPr>
              <a:spLocks noChangeShapeType="1"/>
            </p:cNvSpPr>
            <p:nvPr/>
          </p:nvSpPr>
          <p:spPr bwMode="auto">
            <a:xfrm flipV="1">
              <a:off x="3327400" y="3746500"/>
              <a:ext cx="482600" cy="8890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wrap="none">
              <a:spAutoFit/>
            </a:bodyPr>
            <a:lstStyle/>
            <a:p>
              <a:endParaRPr lang="fr-FR"/>
            </a:p>
          </p:txBody>
        </p:sp>
      </p:grpSp>
      <p:pic>
        <p:nvPicPr>
          <p:cNvPr id="2053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01888" y="4460875"/>
            <a:ext cx="26924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54" name="Group 19"/>
          <p:cNvGrpSpPr>
            <a:grpSpLocks/>
          </p:cNvGrpSpPr>
          <p:nvPr/>
        </p:nvGrpSpPr>
        <p:grpSpPr bwMode="auto">
          <a:xfrm>
            <a:off x="523875" y="4879975"/>
            <a:ext cx="1312863" cy="1217613"/>
            <a:chOff x="209" y="165"/>
            <a:chExt cx="1150" cy="1086"/>
          </a:xfrm>
        </p:grpSpPr>
        <p:pic>
          <p:nvPicPr>
            <p:cNvPr id="2056" name="Picture 4" descr="NAC_1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09" y="165"/>
              <a:ext cx="1150" cy="10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7" name="Freeform 7"/>
            <p:cNvSpPr>
              <a:spLocks/>
            </p:cNvSpPr>
            <p:nvPr/>
          </p:nvSpPr>
          <p:spPr bwMode="auto">
            <a:xfrm>
              <a:off x="700" y="314"/>
              <a:ext cx="452" cy="214"/>
            </a:xfrm>
            <a:custGeom>
              <a:avLst/>
              <a:gdLst>
                <a:gd name="T0" fmla="*/ 0 w 2330450"/>
                <a:gd name="T1" fmla="*/ 0 h 1168400"/>
                <a:gd name="T2" fmla="*/ 0 w 2330450"/>
                <a:gd name="T3" fmla="*/ 0 h 1168400"/>
                <a:gd name="T4" fmla="*/ 0 w 2330450"/>
                <a:gd name="T5" fmla="*/ 0 h 1168400"/>
                <a:gd name="T6" fmla="*/ 0 w 2330450"/>
                <a:gd name="T7" fmla="*/ 0 h 1168400"/>
                <a:gd name="T8" fmla="*/ 0 w 2330450"/>
                <a:gd name="T9" fmla="*/ 0 h 1168400"/>
                <a:gd name="T10" fmla="*/ 0 w 2330450"/>
                <a:gd name="T11" fmla="*/ 0 h 1168400"/>
                <a:gd name="T12" fmla="*/ 0 w 2330450"/>
                <a:gd name="T13" fmla="*/ 0 h 1168400"/>
                <a:gd name="T14" fmla="*/ 0 w 2330450"/>
                <a:gd name="T15" fmla="*/ 0 h 1168400"/>
                <a:gd name="T16" fmla="*/ 0 w 2330450"/>
                <a:gd name="T17" fmla="*/ 0 h 1168400"/>
                <a:gd name="T18" fmla="*/ 0 w 2330450"/>
                <a:gd name="T19" fmla="*/ 0 h 1168400"/>
                <a:gd name="T20" fmla="*/ 0 w 2330450"/>
                <a:gd name="T21" fmla="*/ 0 h 1168400"/>
                <a:gd name="T22" fmla="*/ 0 w 2330450"/>
                <a:gd name="T23" fmla="*/ 0 h 1168400"/>
                <a:gd name="T24" fmla="*/ 0 w 2330450"/>
                <a:gd name="T25" fmla="*/ 0 h 1168400"/>
                <a:gd name="T26" fmla="*/ 0 w 2330450"/>
                <a:gd name="T27" fmla="*/ 0 h 11684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330450"/>
                <a:gd name="T43" fmla="*/ 0 h 1168400"/>
                <a:gd name="T44" fmla="*/ 2330450 w 2330450"/>
                <a:gd name="T45" fmla="*/ 1168400 h 11684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330450" h="1168400">
                  <a:moveTo>
                    <a:pt x="254000" y="0"/>
                  </a:moveTo>
                  <a:lnTo>
                    <a:pt x="254000" y="0"/>
                  </a:lnTo>
                  <a:lnTo>
                    <a:pt x="1098550" y="114300"/>
                  </a:lnTo>
                  <a:lnTo>
                    <a:pt x="1714500" y="323850"/>
                  </a:lnTo>
                  <a:lnTo>
                    <a:pt x="2330450" y="590550"/>
                  </a:lnTo>
                  <a:lnTo>
                    <a:pt x="2254250" y="939800"/>
                  </a:lnTo>
                  <a:lnTo>
                    <a:pt x="2038350" y="1079500"/>
                  </a:lnTo>
                  <a:cubicBezTo>
                    <a:pt x="1958246" y="1095521"/>
                    <a:pt x="1996436" y="1092200"/>
                    <a:pt x="1924050" y="1092200"/>
                  </a:cubicBezTo>
                  <a:lnTo>
                    <a:pt x="1155700" y="1168400"/>
                  </a:lnTo>
                  <a:lnTo>
                    <a:pt x="450850" y="1085850"/>
                  </a:lnTo>
                  <a:lnTo>
                    <a:pt x="374650" y="1092200"/>
                  </a:lnTo>
                  <a:lnTo>
                    <a:pt x="6350" y="844550"/>
                  </a:lnTo>
                  <a:lnTo>
                    <a:pt x="0" y="781050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0000">
                <a:alpha val="20000"/>
              </a:srgbClr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fr-FR"/>
            </a:p>
          </p:txBody>
        </p:sp>
        <p:sp>
          <p:nvSpPr>
            <p:cNvPr id="2058" name="Freeform 8"/>
            <p:cNvSpPr>
              <a:spLocks/>
            </p:cNvSpPr>
            <p:nvPr/>
          </p:nvSpPr>
          <p:spPr bwMode="auto">
            <a:xfrm>
              <a:off x="732" y="824"/>
              <a:ext cx="442" cy="272"/>
            </a:xfrm>
            <a:custGeom>
              <a:avLst/>
              <a:gdLst>
                <a:gd name="T0" fmla="*/ 0 w 1464"/>
                <a:gd name="T1" fmla="*/ 0 h 926"/>
                <a:gd name="T2" fmla="*/ 0 w 1464"/>
                <a:gd name="T3" fmla="*/ 0 h 926"/>
                <a:gd name="T4" fmla="*/ 0 w 1464"/>
                <a:gd name="T5" fmla="*/ 0 h 926"/>
                <a:gd name="T6" fmla="*/ 0 w 1464"/>
                <a:gd name="T7" fmla="*/ 0 h 926"/>
                <a:gd name="T8" fmla="*/ 0 w 1464"/>
                <a:gd name="T9" fmla="*/ 0 h 926"/>
                <a:gd name="T10" fmla="*/ 0 w 1464"/>
                <a:gd name="T11" fmla="*/ 0 h 926"/>
                <a:gd name="T12" fmla="*/ 0 w 1464"/>
                <a:gd name="T13" fmla="*/ 0 h 926"/>
                <a:gd name="T14" fmla="*/ 0 w 1464"/>
                <a:gd name="T15" fmla="*/ 0 h 926"/>
                <a:gd name="T16" fmla="*/ 0 w 1464"/>
                <a:gd name="T17" fmla="*/ 0 h 926"/>
                <a:gd name="T18" fmla="*/ 0 w 1464"/>
                <a:gd name="T19" fmla="*/ 0 h 9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64"/>
                <a:gd name="T31" fmla="*/ 0 h 926"/>
                <a:gd name="T32" fmla="*/ 1464 w 1464"/>
                <a:gd name="T33" fmla="*/ 926 h 92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64" h="926">
                  <a:moveTo>
                    <a:pt x="90" y="614"/>
                  </a:moveTo>
                  <a:lnTo>
                    <a:pt x="624" y="476"/>
                  </a:lnTo>
                  <a:lnTo>
                    <a:pt x="1014" y="200"/>
                  </a:lnTo>
                  <a:lnTo>
                    <a:pt x="1146" y="98"/>
                  </a:lnTo>
                  <a:lnTo>
                    <a:pt x="1464" y="0"/>
                  </a:lnTo>
                  <a:lnTo>
                    <a:pt x="1442" y="394"/>
                  </a:lnTo>
                  <a:lnTo>
                    <a:pt x="1338" y="700"/>
                  </a:lnTo>
                  <a:lnTo>
                    <a:pt x="588" y="926"/>
                  </a:lnTo>
                  <a:lnTo>
                    <a:pt x="0" y="740"/>
                  </a:lnTo>
                  <a:lnTo>
                    <a:pt x="90" y="614"/>
                  </a:lnTo>
                  <a:close/>
                </a:path>
              </a:pathLst>
            </a:custGeom>
            <a:solidFill>
              <a:srgbClr val="0000FF">
                <a:alpha val="20000"/>
              </a:srgbClr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fr-FR"/>
            </a:p>
          </p:txBody>
        </p:sp>
      </p:grp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5429250" y="2093913"/>
            <a:ext cx="3524250" cy="4524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latin typeface="+mj-lt"/>
              </a:rPr>
              <a:t>First estimation of d/D for different "old" regions between 0.13 and 0.3, similar to what has been measured on other planetary surfaces.</a:t>
            </a:r>
          </a:p>
          <a:p>
            <a:pPr>
              <a:defRPr/>
            </a:pPr>
            <a:endParaRPr lang="en-US" sz="1400" dirty="0">
              <a:latin typeface="+mj-lt"/>
            </a:endParaRPr>
          </a:p>
          <a:p>
            <a:pPr>
              <a:defRPr/>
            </a:pPr>
            <a:r>
              <a:rPr lang="en-US" sz="1400" dirty="0">
                <a:latin typeface="+mj-lt"/>
              </a:rPr>
              <a:t>"Young" region shows craters completely buried under the regolith blanket.</a:t>
            </a:r>
          </a:p>
          <a:p>
            <a:pPr>
              <a:defRPr/>
            </a:pPr>
            <a:endParaRPr lang="en-US" sz="1400" dirty="0">
              <a:latin typeface="+mj-lt"/>
            </a:endParaRPr>
          </a:p>
          <a:p>
            <a:pPr>
              <a:defRPr/>
            </a:pPr>
            <a:r>
              <a:rPr lang="en-US" sz="1400" dirty="0">
                <a:latin typeface="+mj-lt"/>
              </a:rPr>
              <a:t>If the region was similar to the rest of the asteroid before the resurfacing, these craters must be at least 600m deep, which gives a lower limit on the regolith thickness.</a:t>
            </a:r>
          </a:p>
          <a:p>
            <a:pPr>
              <a:defRPr/>
            </a:pPr>
            <a:endParaRPr lang="fr-FR" sz="1400" dirty="0">
              <a:latin typeface="+mj-lt"/>
            </a:endParaRPr>
          </a:p>
          <a:p>
            <a:pPr>
              <a:defRPr/>
            </a:pPr>
            <a:r>
              <a:rPr lang="fr-FR" sz="1400" dirty="0" err="1">
                <a:latin typeface="+mj-lt"/>
              </a:rPr>
              <a:t>Crater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diameter</a:t>
            </a:r>
            <a:r>
              <a:rPr lang="fr-FR" sz="1400" dirty="0">
                <a:latin typeface="+mj-lt"/>
              </a:rPr>
              <a:t>: 70 pixels ~ 4.5 km</a:t>
            </a:r>
          </a:p>
          <a:p>
            <a:pPr>
              <a:defRPr/>
            </a:pPr>
            <a:endParaRPr lang="fr-FR" sz="800" dirty="0">
              <a:latin typeface="+mj-lt"/>
            </a:endParaRPr>
          </a:p>
          <a:p>
            <a:pPr>
              <a:defRPr/>
            </a:pPr>
            <a:r>
              <a:rPr lang="fr-FR" sz="1400" dirty="0" err="1">
                <a:latin typeface="+mj-lt"/>
              </a:rPr>
              <a:t>Blanket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thickness</a:t>
            </a:r>
            <a:r>
              <a:rPr lang="fr-FR" sz="1400" dirty="0">
                <a:latin typeface="+mj-lt"/>
              </a:rPr>
              <a:t>:</a:t>
            </a:r>
          </a:p>
          <a:p>
            <a:pPr>
              <a:buFont typeface="Symbol"/>
              <a:buChar char="Þ"/>
              <a:defRPr/>
            </a:pPr>
            <a:r>
              <a:rPr lang="fr-FR" sz="1400" dirty="0">
                <a:latin typeface="+mj-lt"/>
              </a:rPr>
              <a:t>~600 m (for d/D = 0.13)</a:t>
            </a:r>
          </a:p>
          <a:p>
            <a:pPr>
              <a:buFont typeface="Symbol"/>
              <a:buChar char="Þ"/>
              <a:defRPr/>
            </a:pPr>
            <a:endParaRPr lang="en-US" sz="1400" dirty="0">
              <a:latin typeface="+mj-lt"/>
            </a:endParaRPr>
          </a:p>
          <a:p>
            <a:pPr>
              <a:defRPr/>
            </a:pPr>
            <a:endParaRPr lang="en-US" sz="1400" dirty="0">
              <a:latin typeface="+mj-lt"/>
            </a:endParaRPr>
          </a:p>
          <a:p>
            <a:pPr>
              <a:defRPr/>
            </a:pPr>
            <a:r>
              <a:rPr lang="en-US" sz="1400" dirty="0"/>
              <a:t>       Work by Jean-Baptiste Vincent, MPS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smtClean="0">
              <a:ea typeface="ＭＳ Ｐゴシック" pitchFamily="34" charset="-128"/>
            </a:endParaRPr>
          </a:p>
        </p:txBody>
      </p:sp>
      <p:pic>
        <p:nvPicPr>
          <p:cNvPr id="450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476250"/>
            <a:ext cx="8229600" cy="4405313"/>
          </a:xfrm>
          <a:noFill/>
        </p:spPr>
      </p:pic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468313" y="5013325"/>
            <a:ext cx="8675687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/>
              <a:t>Reflectance uniform within &lt; 5%</a:t>
            </a:r>
          </a:p>
          <a:p>
            <a:r>
              <a:rPr lang="en-GB" sz="2800"/>
              <a:t>All the variation is limited to the thermal contribution above 3500nm</a:t>
            </a:r>
          </a:p>
          <a:p>
            <a:endParaRPr lang="en-GB" sz="3200"/>
          </a:p>
          <a:p>
            <a:endParaRPr lang="en-GB" sz="32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re 1"/>
          <p:cNvSpPr>
            <a:spLocks noGrp="1"/>
          </p:cNvSpPr>
          <p:nvPr>
            <p:ph type="title"/>
          </p:nvPr>
        </p:nvSpPr>
        <p:spPr>
          <a:xfrm>
            <a:off x="457200" y="-100013"/>
            <a:ext cx="8229600" cy="1143001"/>
          </a:xfrm>
        </p:spPr>
        <p:txBody>
          <a:bodyPr/>
          <a:lstStyle/>
          <a:p>
            <a:r>
              <a:rPr lang="fr-FR" smtClean="0">
                <a:ea typeface="ＭＳ Ｐゴシック" pitchFamily="34" charset="-128"/>
              </a:rPr>
              <a:t>Temperature map from VIRTIS</a:t>
            </a:r>
          </a:p>
        </p:txBody>
      </p:sp>
      <p:pic>
        <p:nvPicPr>
          <p:cNvPr id="491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2988" y="1063625"/>
            <a:ext cx="6800850" cy="4525963"/>
          </a:xfrm>
          <a:noFill/>
          <a:ln>
            <a:solidFill>
              <a:schemeClr val="tx1"/>
            </a:solidFill>
          </a:ln>
        </p:spPr>
      </p:pic>
      <p:sp>
        <p:nvSpPr>
          <p:cNvPr id="49156" name="Rectangle 3"/>
          <p:cNvSpPr>
            <a:spLocks noChangeArrowheads="1"/>
          </p:cNvSpPr>
          <p:nvPr/>
        </p:nvSpPr>
        <p:spPr bwMode="auto">
          <a:xfrm>
            <a:off x="2286000" y="5818188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Verdana" pitchFamily="34" charset="0"/>
              </a:rPr>
              <a:t>Thermal Inertia : I ~20-30 SI units</a:t>
            </a:r>
          </a:p>
          <a:p>
            <a:pPr>
              <a:buFont typeface="Symbol" pitchFamily="18" charset="2"/>
              <a:buChar char=""/>
            </a:pPr>
            <a:r>
              <a:rPr lang="en-US">
                <a:latin typeface="Verdana" pitchFamily="34" charset="0"/>
              </a:rPr>
              <a:t> Thick regolith</a:t>
            </a:r>
          </a:p>
        </p:txBody>
      </p:sp>
      <p:sp>
        <p:nvSpPr>
          <p:cNvPr id="49157" name="ZoneTexte 4"/>
          <p:cNvSpPr txBox="1">
            <a:spLocks noChangeArrowheads="1"/>
          </p:cNvSpPr>
          <p:nvPr/>
        </p:nvSpPr>
        <p:spPr bwMode="auto">
          <a:xfrm>
            <a:off x="6443663" y="6308725"/>
            <a:ext cx="2520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(Coradini et al. 2011)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2613025" y="6175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>
              <a:latin typeface="Times" pitchFamily="18" charset="0"/>
            </a:endParaRPr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auto">
          <a:xfrm>
            <a:off x="1871663" y="468313"/>
            <a:ext cx="7380287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ctr">
              <a:buFont typeface="Times" pitchFamily="18" charset="0"/>
              <a:buNone/>
            </a:pPr>
            <a:r>
              <a:rPr lang="en-US" sz="2800" b="1">
                <a:solidFill>
                  <a:schemeClr val="accent2"/>
                </a:solidFill>
                <a:latin typeface="Geneva" pitchFamily="34" charset="0"/>
              </a:rPr>
              <a:t> </a:t>
            </a:r>
            <a:r>
              <a:rPr lang="en-US" sz="2000" b="1">
                <a:solidFill>
                  <a:srgbClr val="CC00CC"/>
                </a:solidFill>
                <a:latin typeface="Geneva" pitchFamily="34" charset="0"/>
              </a:rPr>
              <a:t>Journey to comet Churyumov-Gerasimenko</a:t>
            </a:r>
          </a:p>
          <a:p>
            <a:pPr marL="457200" indent="-457200" algn="ctr">
              <a:buFont typeface="Times" pitchFamily="18" charset="0"/>
              <a:buNone/>
            </a:pPr>
            <a:endParaRPr lang="en-GB" b="1">
              <a:solidFill>
                <a:schemeClr val="accent2"/>
              </a:solidFill>
              <a:latin typeface="Geneva" pitchFamily="34" charset="0"/>
            </a:endParaRPr>
          </a:p>
        </p:txBody>
      </p:sp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304800" y="1052513"/>
            <a:ext cx="48768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7338" indent="-287338">
              <a:tabLst>
                <a:tab pos="0" algn="l"/>
              </a:tabLst>
            </a:pPr>
            <a:r>
              <a:rPr lang="en-GB" sz="2000" b="1">
                <a:latin typeface="Geneva" pitchFamily="34" charset="0"/>
              </a:rPr>
              <a:t>	</a:t>
            </a:r>
          </a:p>
          <a:p>
            <a:pPr marL="287338" indent="-287338">
              <a:tabLst>
                <a:tab pos="0" algn="l"/>
              </a:tabLst>
            </a:pPr>
            <a:endParaRPr lang="en-GB" sz="800" b="1">
              <a:latin typeface="Geneva" pitchFamily="34" charset="0"/>
            </a:endParaRPr>
          </a:p>
          <a:p>
            <a:pPr marL="287338" indent="-287338">
              <a:tabLst>
                <a:tab pos="0" algn="l"/>
              </a:tabLst>
            </a:pPr>
            <a:endParaRPr lang="en-GB" sz="2000" b="1">
              <a:latin typeface="Geneva" pitchFamily="34" charset="0"/>
            </a:endParaRPr>
          </a:p>
          <a:p>
            <a:pPr marL="287338" indent="-287338">
              <a:tabLst>
                <a:tab pos="0" algn="l"/>
              </a:tabLst>
            </a:pPr>
            <a:r>
              <a:rPr lang="en-GB" sz="2000" b="1">
                <a:latin typeface="Geneva" pitchFamily="34" charset="0"/>
              </a:rPr>
              <a:t>	</a:t>
            </a:r>
            <a:r>
              <a:rPr lang="en-GB" sz="800" b="1">
                <a:latin typeface="Geneva" pitchFamily="34" charset="0"/>
              </a:rPr>
              <a:t> 	</a:t>
            </a:r>
          </a:p>
        </p:txBody>
      </p:sp>
      <p:sp>
        <p:nvSpPr>
          <p:cNvPr id="1030" name="Rectangle 5"/>
          <p:cNvSpPr>
            <a:spLocks noChangeArrowheads="1"/>
          </p:cNvSpPr>
          <p:nvPr/>
        </p:nvSpPr>
        <p:spPr bwMode="auto">
          <a:xfrm>
            <a:off x="1487488" y="49355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>
              <a:latin typeface="Times" pitchFamily="18" charset="0"/>
            </a:endParaRPr>
          </a:p>
        </p:txBody>
      </p:sp>
      <p:sp>
        <p:nvSpPr>
          <p:cNvPr id="1031" name="Rectangle 6"/>
          <p:cNvSpPr>
            <a:spLocks noChangeArrowheads="1"/>
          </p:cNvSpPr>
          <p:nvPr/>
        </p:nvSpPr>
        <p:spPr bwMode="auto">
          <a:xfrm>
            <a:off x="5849938" y="50911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>
              <a:latin typeface="Times" pitchFamily="18" charset="0"/>
            </a:endParaRPr>
          </a:p>
        </p:txBody>
      </p:sp>
      <p:sp>
        <p:nvSpPr>
          <p:cNvPr id="1032" name="Rectangle 7"/>
          <p:cNvSpPr>
            <a:spLocks noChangeArrowheads="1"/>
          </p:cNvSpPr>
          <p:nvPr/>
        </p:nvSpPr>
        <p:spPr bwMode="auto">
          <a:xfrm>
            <a:off x="1233488" y="1689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>
              <a:latin typeface="Times" pitchFamily="18" charset="0"/>
            </a:endParaRPr>
          </a:p>
        </p:txBody>
      </p:sp>
      <p:sp>
        <p:nvSpPr>
          <p:cNvPr id="1033" name="Rectangle 8"/>
          <p:cNvSpPr>
            <a:spLocks noChangeArrowheads="1"/>
          </p:cNvSpPr>
          <p:nvPr/>
        </p:nvSpPr>
        <p:spPr bwMode="auto">
          <a:xfrm>
            <a:off x="6799263" y="16446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>
              <a:latin typeface="Times" pitchFamily="18" charset="0"/>
            </a:endParaRPr>
          </a:p>
        </p:txBody>
      </p:sp>
      <p:sp>
        <p:nvSpPr>
          <p:cNvPr id="1034" name="Rectangle 9"/>
          <p:cNvSpPr>
            <a:spLocks noChangeArrowheads="1"/>
          </p:cNvSpPr>
          <p:nvPr/>
        </p:nvSpPr>
        <p:spPr bwMode="auto">
          <a:xfrm>
            <a:off x="6146800" y="346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>
              <a:latin typeface="Times" pitchFamily="18" charset="0"/>
            </a:endParaRPr>
          </a:p>
        </p:txBody>
      </p:sp>
      <p:sp>
        <p:nvSpPr>
          <p:cNvPr id="1035" name="Rectangle 10"/>
          <p:cNvSpPr>
            <a:spLocks noChangeArrowheads="1"/>
          </p:cNvSpPr>
          <p:nvPr/>
        </p:nvSpPr>
        <p:spPr bwMode="auto">
          <a:xfrm>
            <a:off x="8035925" y="2705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>
              <a:latin typeface="Times" pitchFamily="18" charset="0"/>
            </a:endParaRPr>
          </a:p>
        </p:txBody>
      </p:sp>
      <p:sp>
        <p:nvSpPr>
          <p:cNvPr id="1036" name="Rectangle 11"/>
          <p:cNvSpPr>
            <a:spLocks noChangeArrowheads="1"/>
          </p:cNvSpPr>
          <p:nvPr/>
        </p:nvSpPr>
        <p:spPr bwMode="auto">
          <a:xfrm>
            <a:off x="8035925" y="2095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>
              <a:latin typeface="Times" pitchFamily="18" charset="0"/>
            </a:endParaRPr>
          </a:p>
        </p:txBody>
      </p:sp>
      <p:sp>
        <p:nvSpPr>
          <p:cNvPr id="1037" name="Rectangle 12"/>
          <p:cNvSpPr>
            <a:spLocks noChangeArrowheads="1"/>
          </p:cNvSpPr>
          <p:nvPr/>
        </p:nvSpPr>
        <p:spPr bwMode="auto">
          <a:xfrm>
            <a:off x="823913" y="39084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>
              <a:latin typeface="Times" pitchFamily="18" charset="0"/>
            </a:endParaRPr>
          </a:p>
        </p:txBody>
      </p:sp>
      <p:sp>
        <p:nvSpPr>
          <p:cNvPr id="1038" name="Rectangle 13"/>
          <p:cNvSpPr>
            <a:spLocks noChangeArrowheads="1"/>
          </p:cNvSpPr>
          <p:nvPr/>
        </p:nvSpPr>
        <p:spPr bwMode="auto">
          <a:xfrm>
            <a:off x="7008813" y="45275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>
              <a:latin typeface="Times" pitchFamily="18" charset="0"/>
            </a:endParaRPr>
          </a:p>
        </p:txBody>
      </p:sp>
      <p:sp>
        <p:nvSpPr>
          <p:cNvPr id="1039" name="Rectangle 14"/>
          <p:cNvSpPr>
            <a:spLocks noChangeArrowheads="1"/>
          </p:cNvSpPr>
          <p:nvPr/>
        </p:nvSpPr>
        <p:spPr bwMode="auto">
          <a:xfrm>
            <a:off x="812800" y="5476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>
              <a:latin typeface="Times" pitchFamily="18" charset="0"/>
            </a:endParaRPr>
          </a:p>
        </p:txBody>
      </p:sp>
      <p:sp>
        <p:nvSpPr>
          <p:cNvPr id="1040" name="Rectangle 15"/>
          <p:cNvSpPr>
            <a:spLocks noChangeArrowheads="1"/>
          </p:cNvSpPr>
          <p:nvPr/>
        </p:nvSpPr>
        <p:spPr bwMode="auto">
          <a:xfrm>
            <a:off x="2570163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>
              <a:latin typeface="Times" pitchFamily="18" charset="0"/>
            </a:endParaRPr>
          </a:p>
        </p:txBody>
      </p:sp>
      <p:sp>
        <p:nvSpPr>
          <p:cNvPr id="1041" name="Rectangle 16"/>
          <p:cNvSpPr>
            <a:spLocks noChangeArrowheads="1"/>
          </p:cNvSpPr>
          <p:nvPr/>
        </p:nvSpPr>
        <p:spPr bwMode="auto">
          <a:xfrm>
            <a:off x="3475038" y="52117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>
              <a:latin typeface="Times" pitchFamily="18" charset="0"/>
            </a:endParaRPr>
          </a:p>
        </p:txBody>
      </p:sp>
      <p:sp>
        <p:nvSpPr>
          <p:cNvPr id="1042" name="Rectangle 17"/>
          <p:cNvSpPr>
            <a:spLocks noChangeArrowheads="1"/>
          </p:cNvSpPr>
          <p:nvPr/>
        </p:nvSpPr>
        <p:spPr bwMode="auto">
          <a:xfrm>
            <a:off x="7904163" y="4149725"/>
            <a:ext cx="1841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sz="2000" b="1">
              <a:solidFill>
                <a:schemeClr val="accent2"/>
              </a:solidFill>
              <a:latin typeface="Geneva" pitchFamily="34" charset="0"/>
            </a:endParaRPr>
          </a:p>
        </p:txBody>
      </p:sp>
      <p:pic>
        <p:nvPicPr>
          <p:cNvPr id="1043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9575" y="1052513"/>
            <a:ext cx="336232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323850" y="2544763"/>
            <a:ext cx="5256213" cy="33547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7338" indent="-287338">
              <a:tabLst>
                <a:tab pos="0" algn="l"/>
              </a:tabLst>
              <a:defRPr/>
            </a:pPr>
            <a:endParaRPr lang="en-GB" b="1" dirty="0">
              <a:solidFill>
                <a:schemeClr val="accent1">
                  <a:lumMod val="50000"/>
                </a:schemeClr>
              </a:solidFill>
              <a:latin typeface="Geneva" charset="0"/>
            </a:endParaRPr>
          </a:p>
          <a:p>
            <a:pPr marL="287338" indent="-287338">
              <a:tabLst>
                <a:tab pos="0" algn="l"/>
              </a:tabLst>
              <a:defRPr/>
            </a:pPr>
            <a:endParaRPr lang="en-GB" b="1" dirty="0">
              <a:solidFill>
                <a:schemeClr val="accent2"/>
              </a:solidFill>
              <a:latin typeface="Geneva" charset="0"/>
            </a:endParaRPr>
          </a:p>
          <a:p>
            <a:pPr marL="287338" indent="-287338">
              <a:tabLst>
                <a:tab pos="0" algn="l"/>
              </a:tabLst>
              <a:defRPr/>
            </a:pPr>
            <a:endParaRPr lang="en-GB" sz="700" b="1" dirty="0">
              <a:solidFill>
                <a:schemeClr val="accent2"/>
              </a:solidFill>
              <a:latin typeface="Geneva" charset="0"/>
            </a:endParaRPr>
          </a:p>
          <a:p>
            <a:pPr marL="287338" indent="-287338">
              <a:tabLst>
                <a:tab pos="0" algn="l"/>
              </a:tabLst>
              <a:defRPr/>
            </a:pPr>
            <a:endParaRPr lang="en-GB" sz="700" b="1" dirty="0">
              <a:latin typeface="Geneva" charset="0"/>
            </a:endParaRPr>
          </a:p>
          <a:p>
            <a:pPr marL="285750" indent="-285750">
              <a:buFont typeface="Arial"/>
              <a:buChar char="•"/>
              <a:tabLst>
                <a:tab pos="0" algn="l"/>
              </a:tabLst>
              <a:defRPr/>
            </a:pPr>
            <a:r>
              <a:rPr lang="fr-FR" b="1" dirty="0" err="1" smtClean="0"/>
              <a:t>Comet</a:t>
            </a:r>
            <a:r>
              <a:rPr lang="fr-FR" b="1" dirty="0" smtClean="0"/>
              <a:t> </a:t>
            </a:r>
            <a:r>
              <a:rPr lang="fr-FR" b="1" dirty="0" err="1" smtClean="0"/>
              <a:t>RdV</a:t>
            </a:r>
            <a:r>
              <a:rPr lang="fr-FR" b="1" dirty="0" smtClean="0"/>
              <a:t> </a:t>
            </a:r>
            <a:r>
              <a:rPr lang="fr-FR" b="1" dirty="0" err="1" smtClean="0"/>
              <a:t>maneuver</a:t>
            </a:r>
            <a:r>
              <a:rPr lang="fr-FR" b="1" dirty="0" smtClean="0"/>
              <a:t> :  2014/05</a:t>
            </a:r>
          </a:p>
          <a:p>
            <a:pPr>
              <a:buFont typeface="Arial" pitchFamily="34" charset="0"/>
              <a:buChar char="•"/>
            </a:pPr>
            <a:r>
              <a:rPr lang="fr-FR" b="1" dirty="0" smtClean="0"/>
              <a:t>   Insertion </a:t>
            </a:r>
            <a:r>
              <a:rPr lang="fr-FR" b="1" dirty="0" err="1" smtClean="0"/>
              <a:t>into</a:t>
            </a:r>
            <a:r>
              <a:rPr lang="fr-FR" b="1" dirty="0" smtClean="0"/>
              <a:t> </a:t>
            </a:r>
            <a:r>
              <a:rPr lang="fr-FR" b="1" dirty="0" err="1" smtClean="0"/>
              <a:t>comet</a:t>
            </a:r>
            <a:r>
              <a:rPr lang="fr-FR" b="1" dirty="0" smtClean="0"/>
              <a:t> </a:t>
            </a:r>
            <a:r>
              <a:rPr lang="fr-FR" b="1" dirty="0" err="1" smtClean="0"/>
              <a:t>orbit</a:t>
            </a:r>
            <a:r>
              <a:rPr lang="fr-FR" b="1" dirty="0" smtClean="0"/>
              <a:t> : 2014/09</a:t>
            </a:r>
          </a:p>
          <a:p>
            <a:pPr>
              <a:buFont typeface="Arial" pitchFamily="34" charset="0"/>
              <a:buChar char="•"/>
            </a:pPr>
            <a:r>
              <a:rPr lang="fr-FR" b="1" dirty="0" smtClean="0"/>
              <a:t>   Lander : 2014/11</a:t>
            </a:r>
          </a:p>
          <a:p>
            <a:pPr>
              <a:buFont typeface="Arial" pitchFamily="34" charset="0"/>
              <a:buChar char="•"/>
            </a:pPr>
            <a:r>
              <a:rPr lang="fr-FR" b="1" dirty="0" smtClean="0"/>
              <a:t>   Mission end :  2015/12</a:t>
            </a:r>
          </a:p>
          <a:p>
            <a:pPr>
              <a:buFont typeface="Arial" pitchFamily="34" charset="0"/>
              <a:buChar char="•"/>
            </a:pPr>
            <a:endParaRPr lang="fr-FR" b="1" dirty="0" smtClean="0"/>
          </a:p>
          <a:p>
            <a:pPr>
              <a:buFont typeface="Arial" pitchFamily="34" charset="0"/>
              <a:buChar char="•"/>
            </a:pPr>
            <a:r>
              <a:rPr lang="fr-FR" b="1" dirty="0" smtClean="0"/>
              <a:t>   Stein </a:t>
            </a:r>
            <a:r>
              <a:rPr lang="fr-FR" b="1" dirty="0" err="1" smtClean="0"/>
              <a:t>flyby</a:t>
            </a:r>
            <a:r>
              <a:rPr lang="fr-FR" b="1" dirty="0" smtClean="0"/>
              <a:t>: 2008/9/5</a:t>
            </a:r>
          </a:p>
          <a:p>
            <a:pPr>
              <a:buFont typeface="Arial" pitchFamily="34" charset="0"/>
              <a:buChar char="•"/>
            </a:pPr>
            <a:r>
              <a:rPr lang="fr-FR" b="1" dirty="0" smtClean="0"/>
              <a:t>   </a:t>
            </a:r>
            <a:r>
              <a:rPr lang="fr-FR" b="1" dirty="0" err="1" smtClean="0"/>
              <a:t>Lutetia</a:t>
            </a:r>
            <a:r>
              <a:rPr lang="fr-FR" b="1" dirty="0" smtClean="0"/>
              <a:t> </a:t>
            </a:r>
            <a:r>
              <a:rPr lang="fr-FR" b="1" dirty="0" err="1" smtClean="0"/>
              <a:t>flyby</a:t>
            </a:r>
            <a:r>
              <a:rPr lang="fr-FR" b="1" dirty="0" smtClean="0"/>
              <a:t>: 2010/7/10</a:t>
            </a:r>
          </a:p>
          <a:p>
            <a:endParaRPr lang="fr-FR" b="1" dirty="0" smtClean="0"/>
          </a:p>
          <a:p>
            <a:pPr marL="287338" indent="-287338">
              <a:tabLst>
                <a:tab pos="0" algn="l"/>
              </a:tabLst>
              <a:defRPr/>
            </a:pPr>
            <a:endParaRPr lang="en-GB" b="1" dirty="0">
              <a:latin typeface="Geneva" charset="0"/>
            </a:endParaRPr>
          </a:p>
        </p:txBody>
      </p:sp>
      <p:sp>
        <p:nvSpPr>
          <p:cNvPr id="1045" name="Rectangle 19"/>
          <p:cNvSpPr>
            <a:spLocks noChangeArrowheads="1"/>
          </p:cNvSpPr>
          <p:nvPr/>
        </p:nvSpPr>
        <p:spPr bwMode="auto">
          <a:xfrm>
            <a:off x="5402263" y="5948363"/>
            <a:ext cx="3633787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7338" indent="-287338">
              <a:tabLst>
                <a:tab pos="0" algn="l"/>
              </a:tabLst>
            </a:pPr>
            <a:r>
              <a:rPr lang="en-GB" sz="2000" b="1">
                <a:solidFill>
                  <a:srgbClr val="0066CC"/>
                </a:solidFill>
                <a:latin typeface="Geneva" pitchFamily="34" charset="0"/>
              </a:rPr>
              <a:t> Launch by Ariane 5G+</a:t>
            </a:r>
          </a:p>
          <a:p>
            <a:pPr marL="287338" indent="-287338">
              <a:tabLst>
                <a:tab pos="0" algn="l"/>
              </a:tabLst>
            </a:pPr>
            <a:r>
              <a:rPr lang="en-GB" b="1">
                <a:solidFill>
                  <a:srgbClr val="000000"/>
                </a:solidFill>
                <a:latin typeface="Geneva" pitchFamily="34" charset="0"/>
              </a:rPr>
              <a:t>                 </a:t>
            </a:r>
            <a:r>
              <a:rPr lang="en-GB" b="1">
                <a:solidFill>
                  <a:srgbClr val="0066CC"/>
                </a:solidFill>
                <a:latin typeface="Geneva" pitchFamily="34" charset="0"/>
              </a:rPr>
              <a:t>March, 2</a:t>
            </a:r>
            <a:r>
              <a:rPr lang="en-GB" b="1" baseline="30000">
                <a:solidFill>
                  <a:srgbClr val="0066CC"/>
                </a:solidFill>
                <a:latin typeface="Geneva" pitchFamily="34" charset="0"/>
              </a:rPr>
              <a:t>nd</a:t>
            </a:r>
            <a:r>
              <a:rPr lang="en-GB" b="1">
                <a:solidFill>
                  <a:srgbClr val="0066CC"/>
                </a:solidFill>
                <a:latin typeface="Geneva" pitchFamily="34" charset="0"/>
              </a:rPr>
              <a:t>, 2004 </a:t>
            </a:r>
            <a:endParaRPr lang="fr-FR"/>
          </a:p>
        </p:txBody>
      </p:sp>
      <p:graphicFrame>
        <p:nvGraphicFramePr>
          <p:cNvPr id="1026" name="Object 12"/>
          <p:cNvGraphicFramePr>
            <a:graphicFrameLocks noChangeAspect="1"/>
          </p:cNvGraphicFramePr>
          <p:nvPr/>
        </p:nvGraphicFramePr>
        <p:xfrm>
          <a:off x="251520" y="548680"/>
          <a:ext cx="2100263" cy="2592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Document" r:id="rId5" imgW="3077004" imgH="4267796" progId="Word.Document.8">
                  <p:embed/>
                </p:oleObj>
              </mc:Choice>
              <mc:Fallback>
                <p:oleObj name="Document" r:id="rId5" imgW="3077004" imgH="4267796" progId="Word.Document.8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548680"/>
                        <a:ext cx="2100263" cy="2592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6" name="Rectangle 21"/>
          <p:cNvSpPr>
            <a:spLocks noChangeArrowheads="1"/>
          </p:cNvSpPr>
          <p:nvPr/>
        </p:nvSpPr>
        <p:spPr bwMode="auto">
          <a:xfrm>
            <a:off x="3059113" y="115888"/>
            <a:ext cx="53292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7338" indent="-287338">
              <a:tabLst>
                <a:tab pos="0" algn="l"/>
              </a:tabLst>
            </a:pPr>
            <a:r>
              <a:rPr lang="en-GB" sz="2800" b="1">
                <a:solidFill>
                  <a:srgbClr val="0066CC"/>
                </a:solidFill>
                <a:latin typeface="Geneva" pitchFamily="34" charset="0"/>
              </a:rPr>
              <a:t>ESA Rosetta mission</a:t>
            </a:r>
          </a:p>
        </p:txBody>
      </p:sp>
      <p:pic>
        <p:nvPicPr>
          <p:cNvPr id="23" name="Picture 6" descr="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5157192"/>
            <a:ext cx="1980116" cy="14847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" name="Picture 2" descr="hb_032797"/>
          <p:cNvPicPr>
            <a:picLocks noChangeAspect="1" noChangeArrowheads="1"/>
          </p:cNvPicPr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4572000" y="2924944"/>
            <a:ext cx="838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4"/>
          <p:cNvSpPr/>
          <p:nvPr/>
        </p:nvSpPr>
        <p:spPr>
          <a:xfrm>
            <a:off x="2195736" y="1268760"/>
            <a:ext cx="33123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lvl="0" indent="-287338">
              <a:tabLst>
                <a:tab pos="0" algn="l"/>
              </a:tabLst>
              <a:defRPr/>
            </a:pPr>
            <a:r>
              <a:rPr lang="en-GB" b="1" dirty="0" smtClean="0">
                <a:solidFill>
                  <a:srgbClr val="000000"/>
                </a:solidFill>
                <a:latin typeface="Geneva" charset="0"/>
              </a:rPr>
              <a:t>    First rendezvous to a comet, ambitious ESA mission,  cornerstone aimed at the deciphering of our origins</a:t>
            </a:r>
            <a:endParaRPr lang="en-GB" b="1" dirty="0">
              <a:solidFill>
                <a:srgbClr val="000000"/>
              </a:solidFill>
              <a:latin typeface="Genev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olo 1"/>
          <p:cNvSpPr>
            <a:spLocks noGrp="1"/>
          </p:cNvSpPr>
          <p:nvPr>
            <p:ph type="title"/>
          </p:nvPr>
        </p:nvSpPr>
        <p:spPr>
          <a:xfrm>
            <a:off x="468313" y="-26988"/>
            <a:ext cx="8229600" cy="706438"/>
          </a:xfrm>
        </p:spPr>
        <p:txBody>
          <a:bodyPr/>
          <a:lstStyle/>
          <a:p>
            <a:r>
              <a:rPr lang="en-GB" sz="3200" smtClean="0">
                <a:ea typeface="ＭＳ Ｐゴシック" pitchFamily="34" charset="-128"/>
              </a:rPr>
              <a:t>Temperature Vs Morphological Features</a:t>
            </a:r>
          </a:p>
        </p:txBody>
      </p:sp>
      <p:grpSp>
        <p:nvGrpSpPr>
          <p:cNvPr id="50179" name="Gruppo 14"/>
          <p:cNvGrpSpPr>
            <a:grpSpLocks/>
          </p:cNvGrpSpPr>
          <p:nvPr/>
        </p:nvGrpSpPr>
        <p:grpSpPr bwMode="auto">
          <a:xfrm>
            <a:off x="103188" y="2624138"/>
            <a:ext cx="2884487" cy="3973512"/>
            <a:chOff x="-36512" y="2624785"/>
            <a:chExt cx="2884716" cy="3972567"/>
          </a:xfrm>
        </p:grpSpPr>
        <p:pic>
          <p:nvPicPr>
            <p:cNvPr id="50184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t="681"/>
            <a:stretch>
              <a:fillRect/>
            </a:stretch>
          </p:blipFill>
          <p:spPr bwMode="auto">
            <a:xfrm>
              <a:off x="-36512" y="2624785"/>
              <a:ext cx="2884716" cy="3972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4" name="Connettore 1 13"/>
            <p:cNvCxnSpPr/>
            <p:nvPr/>
          </p:nvCxnSpPr>
          <p:spPr>
            <a:xfrm rot="5400000">
              <a:off x="359896" y="4257106"/>
              <a:ext cx="1871218" cy="215917"/>
            </a:xfrm>
            <a:prstGeom prst="line">
              <a:avLst/>
            </a:prstGeom>
            <a:ln w="28575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Connettore 2 11"/>
          <p:cNvCxnSpPr/>
          <p:nvPr/>
        </p:nvCxnSpPr>
        <p:spPr>
          <a:xfrm>
            <a:off x="1547813" y="3716338"/>
            <a:ext cx="2232025" cy="720725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181" name="Picture 2"/>
          <p:cNvPicPr>
            <a:picLocks noChangeAspect="1" noChangeArrowheads="1"/>
          </p:cNvPicPr>
          <p:nvPr/>
        </p:nvPicPr>
        <p:blipFill>
          <a:blip r:embed="rId3" cstate="print"/>
          <a:srcRect l="4955" t="15495" r="3304" b="7339"/>
          <a:stretch>
            <a:fillRect/>
          </a:stretch>
        </p:blipFill>
        <p:spPr bwMode="auto">
          <a:xfrm>
            <a:off x="3419475" y="692150"/>
            <a:ext cx="3695700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Connettore 1 15"/>
          <p:cNvCxnSpPr/>
          <p:nvPr/>
        </p:nvCxnSpPr>
        <p:spPr>
          <a:xfrm rot="5400000">
            <a:off x="4392612" y="1520826"/>
            <a:ext cx="1223963" cy="144462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18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838" y="3933825"/>
            <a:ext cx="4968875" cy="286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/>
          <p:cNvSpPr>
            <a:spLocks noChangeArrowheads="1"/>
          </p:cNvSpPr>
          <p:nvPr/>
        </p:nvSpPr>
        <p:spPr bwMode="auto">
          <a:xfrm>
            <a:off x="304800" y="228600"/>
            <a:ext cx="6283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Comic Sans MS" pitchFamily="66" charset="0"/>
              </a:rPr>
              <a:t>Spectroscopy of Lutetia: VIRTIS-M</a:t>
            </a:r>
            <a:endParaRPr lang="en-US" sz="2800" b="1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51203" name="Image 4" descr="LightCurve2_M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911350"/>
            <a:ext cx="8458200" cy="494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Rectangle 8"/>
          <p:cNvSpPr>
            <a:spLocks noChangeArrowheads="1"/>
          </p:cNvSpPr>
          <p:nvPr/>
        </p:nvSpPr>
        <p:spPr bwMode="auto">
          <a:xfrm>
            <a:off x="228600" y="1133475"/>
            <a:ext cx="9067800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lnSpc>
                <a:spcPct val="90000"/>
              </a:lnSpc>
              <a:spcBef>
                <a:spcPct val="20000"/>
              </a:spcBef>
            </a:pPr>
            <a:endParaRPr lang="en-US" sz="1400">
              <a:latin typeface="Geneva" pitchFamily="34" charset="0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600">
                <a:latin typeface="Geneva" pitchFamily="34" charset="0"/>
              </a:rPr>
              <a:t>Extremely homogeneous, less than 5% variability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600">
                <a:latin typeface="Geneva" pitchFamily="34" charset="0"/>
              </a:rPr>
              <a:t>No obvious spectral signature</a:t>
            </a:r>
          </a:p>
        </p:txBody>
      </p:sp>
      <p:grpSp>
        <p:nvGrpSpPr>
          <p:cNvPr id="2" name="Grouper 7"/>
          <p:cNvGrpSpPr>
            <a:grpSpLocks/>
          </p:cNvGrpSpPr>
          <p:nvPr/>
        </p:nvGrpSpPr>
        <p:grpSpPr bwMode="auto">
          <a:xfrm>
            <a:off x="152400" y="4648200"/>
            <a:ext cx="3281363" cy="2085975"/>
            <a:chOff x="152400" y="4648200"/>
            <a:chExt cx="3281467" cy="2086689"/>
          </a:xfrm>
        </p:grpSpPr>
        <p:sp>
          <p:nvSpPr>
            <p:cNvPr id="51206" name="Oval 6"/>
            <p:cNvSpPr>
              <a:spLocks noChangeArrowheads="1"/>
            </p:cNvSpPr>
            <p:nvPr/>
          </p:nvSpPr>
          <p:spPr bwMode="auto">
            <a:xfrm>
              <a:off x="1752600" y="4648200"/>
              <a:ext cx="1524000" cy="17526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207" name="Rectangle 6"/>
            <p:cNvSpPr>
              <a:spLocks noChangeArrowheads="1"/>
            </p:cNvSpPr>
            <p:nvPr/>
          </p:nvSpPr>
          <p:spPr bwMode="auto">
            <a:xfrm>
              <a:off x="152400" y="6396335"/>
              <a:ext cx="328146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600" b="1">
                  <a:solidFill>
                    <a:srgbClr val="FF0000"/>
                  </a:solidFill>
                  <a:latin typeface="Verdana" pitchFamily="34" charset="0"/>
                </a:rPr>
                <a:t>No 1 µm band (pyroxenes)</a:t>
              </a:r>
              <a:endParaRPr lang="fr-FR" sz="1600" b="1">
                <a:latin typeface="Verdan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/>
          <p:cNvSpPr>
            <a:spLocks noChangeArrowheads="1"/>
          </p:cNvSpPr>
          <p:nvPr/>
        </p:nvSpPr>
        <p:spPr bwMode="auto">
          <a:xfrm>
            <a:off x="304800" y="228600"/>
            <a:ext cx="62420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Comic Sans MS" pitchFamily="66" charset="0"/>
              </a:rPr>
              <a:t>Spectroscopy of Lutetia: VIRTIS-H</a:t>
            </a:r>
            <a:endParaRPr lang="en-US" sz="2800" b="1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52227" name="Rectangle 8"/>
          <p:cNvSpPr>
            <a:spLocks noChangeArrowheads="1"/>
          </p:cNvSpPr>
          <p:nvPr/>
        </p:nvSpPr>
        <p:spPr bwMode="auto">
          <a:xfrm>
            <a:off x="228600" y="1133475"/>
            <a:ext cx="90678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600">
                <a:latin typeface="Geneva" pitchFamily="34" charset="0"/>
              </a:rPr>
              <a:t>Calibration in progress…</a:t>
            </a:r>
          </a:p>
        </p:txBody>
      </p:sp>
      <p:pic>
        <p:nvPicPr>
          <p:cNvPr id="52228" name="Image 6" descr="Lut_Hreflectance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047875"/>
            <a:ext cx="8534400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er 16"/>
          <p:cNvGrpSpPr>
            <a:grpSpLocks/>
          </p:cNvGrpSpPr>
          <p:nvPr/>
        </p:nvGrpSpPr>
        <p:grpSpPr bwMode="auto">
          <a:xfrm>
            <a:off x="152400" y="4876800"/>
            <a:ext cx="3281363" cy="1781175"/>
            <a:chOff x="152400" y="4876800"/>
            <a:chExt cx="3281467" cy="1781889"/>
          </a:xfrm>
        </p:grpSpPr>
        <p:sp>
          <p:nvSpPr>
            <p:cNvPr id="52236" name="Oval 6"/>
            <p:cNvSpPr>
              <a:spLocks noChangeArrowheads="1"/>
            </p:cNvSpPr>
            <p:nvPr/>
          </p:nvSpPr>
          <p:spPr bwMode="auto">
            <a:xfrm>
              <a:off x="1905000" y="4876800"/>
              <a:ext cx="838200" cy="14478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2237" name="Rectangle 10"/>
            <p:cNvSpPr>
              <a:spLocks noChangeArrowheads="1"/>
            </p:cNvSpPr>
            <p:nvPr/>
          </p:nvSpPr>
          <p:spPr bwMode="auto">
            <a:xfrm>
              <a:off x="152400" y="6320135"/>
              <a:ext cx="328146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600" b="1">
                  <a:solidFill>
                    <a:srgbClr val="FF0000"/>
                  </a:solidFill>
                  <a:latin typeface="Verdana" pitchFamily="34" charset="0"/>
                </a:rPr>
                <a:t>No 2 µm band (pyroxenes)</a:t>
              </a:r>
              <a:endParaRPr lang="fr-FR" sz="1600" b="1">
                <a:latin typeface="Verdana" pitchFamily="34" charset="0"/>
              </a:endParaRPr>
            </a:p>
          </p:txBody>
        </p:sp>
      </p:grpSp>
      <p:grpSp>
        <p:nvGrpSpPr>
          <p:cNvPr id="3" name="Grouper 14"/>
          <p:cNvGrpSpPr>
            <a:grpSpLocks/>
          </p:cNvGrpSpPr>
          <p:nvPr/>
        </p:nvGrpSpPr>
        <p:grpSpPr bwMode="auto">
          <a:xfrm>
            <a:off x="3581400" y="4648200"/>
            <a:ext cx="2590800" cy="1524000"/>
            <a:chOff x="3581400" y="4648200"/>
            <a:chExt cx="2590029" cy="1524000"/>
          </a:xfrm>
        </p:grpSpPr>
        <p:sp>
          <p:nvSpPr>
            <p:cNvPr id="52234" name="Oval 6"/>
            <p:cNvSpPr>
              <a:spLocks noChangeArrowheads="1"/>
            </p:cNvSpPr>
            <p:nvPr/>
          </p:nvSpPr>
          <p:spPr bwMode="auto">
            <a:xfrm>
              <a:off x="3581400" y="5257800"/>
              <a:ext cx="1219200" cy="9144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2235" name="Rectangle 13"/>
            <p:cNvSpPr>
              <a:spLocks noChangeArrowheads="1"/>
            </p:cNvSpPr>
            <p:nvPr/>
          </p:nvSpPr>
          <p:spPr bwMode="auto">
            <a:xfrm>
              <a:off x="3657600" y="4648200"/>
              <a:ext cx="2513829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600" b="1">
                  <a:solidFill>
                    <a:srgbClr val="FF0000"/>
                  </a:solidFill>
                  <a:latin typeface="Verdana" pitchFamily="34" charset="0"/>
                </a:rPr>
                <a:t>No 3 µm band </a:t>
              </a:r>
            </a:p>
            <a:p>
              <a:r>
                <a:rPr lang="en-GB" sz="1600" b="1">
                  <a:solidFill>
                    <a:srgbClr val="FF0000"/>
                  </a:solidFill>
                  <a:latin typeface="Verdana" pitchFamily="34" charset="0"/>
                </a:rPr>
                <a:t>(hydrated minerals)</a:t>
              </a:r>
              <a:endParaRPr lang="fr-FR" sz="1600" b="1">
                <a:latin typeface="Verdana" pitchFamily="34" charset="0"/>
              </a:endParaRPr>
            </a:p>
          </p:txBody>
        </p:sp>
      </p:grpSp>
      <p:grpSp>
        <p:nvGrpSpPr>
          <p:cNvPr id="4" name="Grouper 21"/>
          <p:cNvGrpSpPr>
            <a:grpSpLocks/>
          </p:cNvGrpSpPr>
          <p:nvPr/>
        </p:nvGrpSpPr>
        <p:grpSpPr bwMode="auto">
          <a:xfrm>
            <a:off x="5410200" y="5181600"/>
            <a:ext cx="2622550" cy="1066800"/>
            <a:chOff x="5410200" y="5181600"/>
            <a:chExt cx="2622376" cy="1066800"/>
          </a:xfrm>
        </p:grpSpPr>
        <p:sp>
          <p:nvSpPr>
            <p:cNvPr id="52232" name="Oval 6"/>
            <p:cNvSpPr>
              <a:spLocks noChangeArrowheads="1"/>
            </p:cNvSpPr>
            <p:nvPr/>
          </p:nvSpPr>
          <p:spPr bwMode="auto">
            <a:xfrm>
              <a:off x="5410200" y="5181600"/>
              <a:ext cx="457200" cy="10668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2233" name="Rectangle 18"/>
            <p:cNvSpPr>
              <a:spLocks noChangeArrowheads="1"/>
            </p:cNvSpPr>
            <p:nvPr/>
          </p:nvSpPr>
          <p:spPr bwMode="auto">
            <a:xfrm>
              <a:off x="5867400" y="5638800"/>
              <a:ext cx="2165176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600" b="1">
                  <a:solidFill>
                    <a:srgbClr val="FF0000"/>
                  </a:solidFill>
                  <a:latin typeface="Verdana" pitchFamily="34" charset="0"/>
                </a:rPr>
                <a:t>No 3.6 µm band </a:t>
              </a:r>
            </a:p>
            <a:p>
              <a:r>
                <a:rPr lang="en-GB" sz="1600" b="1">
                  <a:solidFill>
                    <a:srgbClr val="FF0000"/>
                  </a:solidFill>
                  <a:latin typeface="Verdana" pitchFamily="34" charset="0"/>
                </a:rPr>
                <a:t>(C-H in organics)</a:t>
              </a:r>
              <a:endParaRPr lang="fr-FR" sz="1600" b="1">
                <a:latin typeface="Verdan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smtClean="0">
              <a:ea typeface="ＭＳ Ｐゴシック" pitchFamily="34" charset="-128"/>
            </a:endParaRPr>
          </a:p>
        </p:txBody>
      </p:sp>
      <p:pic>
        <p:nvPicPr>
          <p:cNvPr id="53251" name="Picture 6" descr="1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>
          <a:xfrm>
            <a:off x="0" y="0"/>
            <a:ext cx="9156700" cy="6938963"/>
          </a:xfrm>
          <a:noFill/>
          <a:ln>
            <a:solidFill>
              <a:schemeClr val="tx1">
                <a:alpha val="36862"/>
              </a:schemeClr>
            </a:solidFill>
          </a:ln>
        </p:spPr>
      </p:pic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611188" y="1220788"/>
            <a:ext cx="8353425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Verdana" pitchFamily="34" charset="0"/>
              </a:rPr>
              <a:t>No spectral signature identified</a:t>
            </a:r>
            <a:endParaRPr lang="en-US" sz="2000">
              <a:solidFill>
                <a:srgbClr val="FF0000"/>
              </a:solidFill>
              <a:latin typeface="Verdana" pitchFamily="34" charset="0"/>
            </a:endParaRPr>
          </a:p>
          <a:p>
            <a:r>
              <a:rPr lang="en-US" sz="2000">
                <a:latin typeface="Verdana" pitchFamily="34" charset="0"/>
              </a:rPr>
              <a:t>• No Fe-rich pyroxene / olivine</a:t>
            </a:r>
          </a:p>
          <a:p>
            <a:r>
              <a:rPr lang="en-US" sz="2000">
                <a:latin typeface="Verdana" pitchFamily="34" charset="0"/>
              </a:rPr>
              <a:t>• No hydrated minerals</a:t>
            </a:r>
          </a:p>
          <a:p>
            <a:r>
              <a:rPr lang="en-US" sz="2000">
                <a:latin typeface="Verdana" pitchFamily="34" charset="0"/>
              </a:rPr>
              <a:t>• No organics</a:t>
            </a:r>
          </a:p>
          <a:p>
            <a:r>
              <a:rPr lang="en-US" sz="2000">
                <a:latin typeface="Verdana" pitchFamily="34" charset="0"/>
              </a:rPr>
              <a:t>• No unexpected absorption</a:t>
            </a:r>
          </a:p>
          <a:p>
            <a:endParaRPr lang="en-US" sz="2000">
              <a:latin typeface="Verdana" pitchFamily="34" charset="0"/>
            </a:endParaRPr>
          </a:p>
          <a:p>
            <a:r>
              <a:rPr lang="en-US" sz="2000">
                <a:latin typeface="Verdana" pitchFamily="34" charset="0"/>
              </a:rPr>
              <a:t>	=&gt; Mostly matches some primitive meteorites 			(chondrites)</a:t>
            </a:r>
          </a:p>
          <a:p>
            <a:r>
              <a:rPr lang="en-US" sz="2000">
                <a:latin typeface="Verdana" pitchFamily="34" charset="0"/>
              </a:rPr>
              <a:t>		</a:t>
            </a:r>
          </a:p>
          <a:p>
            <a:r>
              <a:rPr lang="en-US" sz="2000">
                <a:latin typeface="Verdana" pitchFamily="34" charset="0"/>
              </a:rPr>
              <a:t>	</a:t>
            </a:r>
            <a:endParaRPr lang="en-US" sz="2000">
              <a:solidFill>
                <a:srgbClr val="FF0000"/>
              </a:solidFill>
              <a:latin typeface="Verdana" pitchFamily="34" charset="0"/>
            </a:endParaRPr>
          </a:p>
          <a:p>
            <a:r>
              <a:rPr lang="en-US" sz="2000" b="1">
                <a:solidFill>
                  <a:srgbClr val="FF0000"/>
                </a:solidFill>
                <a:latin typeface="Verdana" pitchFamily="34" charset="0"/>
              </a:rPr>
              <a:t>Thermal studies</a:t>
            </a:r>
          </a:p>
          <a:p>
            <a:r>
              <a:rPr lang="en-US" sz="2000">
                <a:latin typeface="Verdana" pitchFamily="34" charset="0"/>
              </a:rPr>
              <a:t>• Temperature map + reflectance spectrum &amp; variability</a:t>
            </a:r>
          </a:p>
          <a:p>
            <a:pPr lvl="1"/>
            <a:r>
              <a:rPr lang="en-US" sz="2000">
                <a:latin typeface="Verdana" pitchFamily="34" charset="0"/>
              </a:rPr>
              <a:t>Max T ~ 245K</a:t>
            </a:r>
          </a:p>
          <a:p>
            <a:pPr lvl="1"/>
            <a:endParaRPr lang="en-US" sz="2000">
              <a:latin typeface="Verdana" pitchFamily="34" charset="0"/>
            </a:endParaRPr>
          </a:p>
          <a:p>
            <a:r>
              <a:rPr lang="en-US" sz="2000">
                <a:latin typeface="Verdana" pitchFamily="34" charset="0"/>
              </a:rPr>
              <a:t>• Thermal map implies low thermal inertia (I ~20-30 SI units)</a:t>
            </a:r>
          </a:p>
          <a:p>
            <a:r>
              <a:rPr lang="en-US" sz="2000">
                <a:latin typeface="Verdana" pitchFamily="34" charset="0"/>
              </a:rPr>
              <a:t>	=&gt; thick regolith at surface</a:t>
            </a:r>
          </a:p>
        </p:txBody>
      </p:sp>
      <p:sp>
        <p:nvSpPr>
          <p:cNvPr id="53253" name="ZoneTexte 5"/>
          <p:cNvSpPr txBox="1">
            <a:spLocks noChangeArrowheads="1"/>
          </p:cNvSpPr>
          <p:nvPr/>
        </p:nvSpPr>
        <p:spPr bwMode="auto">
          <a:xfrm>
            <a:off x="1763713" y="385763"/>
            <a:ext cx="44958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 b="1"/>
              <a:t>Conclusions from VIRTIS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787400"/>
            <a:ext cx="3502025" cy="5146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4581525" y="681038"/>
            <a:ext cx="4195763" cy="1524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78903" tIns="39452" rIns="78903" bIns="39452"/>
          <a:lstStyle/>
          <a:p>
            <a:pPr algn="ctr" defTabSz="393700" hangingPunct="0">
              <a:lnSpc>
                <a:spcPct val="11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35000" algn="l"/>
                <a:tab pos="1270000" algn="l"/>
                <a:tab pos="1903413" algn="l"/>
                <a:tab pos="2538413" algn="l"/>
                <a:tab pos="3173413" algn="l"/>
                <a:tab pos="3808413" algn="l"/>
              </a:tabLst>
            </a:pPr>
            <a:r>
              <a:rPr lang="en-GB" sz="2300" dirty="0">
                <a:solidFill>
                  <a:srgbClr val="B80047"/>
                </a:solidFill>
                <a:latin typeface="Times New Roman" pitchFamily="18" charset="0"/>
                <a:cs typeface="Times New Roman" pitchFamily="18" charset="0"/>
              </a:rPr>
              <a:t>MIRO : Microwave Instrument</a:t>
            </a:r>
          </a:p>
          <a:p>
            <a:pPr algn="ctr" defTabSz="393700" hangingPunct="0">
              <a:lnSpc>
                <a:spcPct val="11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35000" algn="l"/>
                <a:tab pos="1270000" algn="l"/>
                <a:tab pos="1903413" algn="l"/>
                <a:tab pos="2538413" algn="l"/>
                <a:tab pos="3173413" algn="l"/>
                <a:tab pos="3808413" algn="l"/>
              </a:tabLst>
            </a:pPr>
            <a:r>
              <a:rPr lang="en-GB" sz="2300" dirty="0">
                <a:solidFill>
                  <a:srgbClr val="B80047"/>
                </a:solidFill>
                <a:latin typeface="Times New Roman" pitchFamily="18" charset="0"/>
                <a:cs typeface="Times New Roman" pitchFamily="18" charset="0"/>
              </a:rPr>
              <a:t>for Rosetta </a:t>
            </a:r>
            <a:r>
              <a:rPr lang="en-GB" sz="2300" dirty="0" err="1">
                <a:solidFill>
                  <a:srgbClr val="B80047"/>
                </a:solidFill>
                <a:latin typeface="Times New Roman" pitchFamily="18" charset="0"/>
                <a:cs typeface="Times New Roman" pitchFamily="18" charset="0"/>
              </a:rPr>
              <a:t>Orbiter</a:t>
            </a:r>
            <a:endParaRPr lang="en-GB" sz="2300" dirty="0">
              <a:solidFill>
                <a:srgbClr val="B8004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393700" hangingPunct="0">
              <a:lnSpc>
                <a:spcPct val="11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35000" algn="l"/>
                <a:tab pos="1270000" algn="l"/>
                <a:tab pos="1903413" algn="l"/>
                <a:tab pos="2538413" algn="l"/>
                <a:tab pos="3173413" algn="l"/>
                <a:tab pos="3808413" algn="l"/>
              </a:tabLst>
            </a:pPr>
            <a:r>
              <a:rPr lang="en-GB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P.I. S. </a:t>
            </a:r>
            <a:r>
              <a:rPr lang="en-GB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Gulkis</a:t>
            </a:r>
            <a:r>
              <a:rPr lang="en-GB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(JPL</a:t>
            </a:r>
            <a:r>
              <a:rPr lang="en-GB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 defTabSz="393700" hangingPunct="0">
              <a:lnSpc>
                <a:spcPct val="116000"/>
              </a:lnSpc>
              <a:buClr>
                <a:srgbClr val="000000"/>
              </a:buClr>
              <a:buSzPct val="100000"/>
              <a:tabLst>
                <a:tab pos="635000" algn="l"/>
                <a:tab pos="1270000" algn="l"/>
                <a:tab pos="1903413" algn="l"/>
                <a:tab pos="2538413" algn="l"/>
                <a:tab pos="3173413" algn="l"/>
                <a:tab pos="3808413" algn="l"/>
              </a:tabLst>
            </a:pPr>
            <a:r>
              <a:rPr lang="en-GB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LESIA </a:t>
            </a:r>
            <a:r>
              <a:rPr lang="en-GB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coIs</a:t>
            </a:r>
            <a:r>
              <a:rPr lang="en-GB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dirty="0" smtClean="0"/>
              <a:t> J. </a:t>
            </a:r>
            <a:r>
              <a:rPr lang="en-US" dirty="0" err="1" smtClean="0"/>
              <a:t>Crovisier</a:t>
            </a:r>
            <a:r>
              <a:rPr lang="en-US" dirty="0" smtClean="0"/>
              <a:t>, E. </a:t>
            </a:r>
            <a:r>
              <a:rPr lang="en-US" dirty="0" err="1" smtClean="0"/>
              <a:t>Lellouch</a:t>
            </a:r>
            <a:r>
              <a:rPr lang="en-US" dirty="0" smtClean="0"/>
              <a:t>,</a:t>
            </a:r>
            <a:r>
              <a:rPr lang="en-US" baseline="30000" dirty="0" smtClean="0"/>
              <a:t>,</a:t>
            </a:r>
            <a:r>
              <a:rPr lang="en-US" dirty="0" smtClean="0"/>
              <a:t> </a:t>
            </a:r>
          </a:p>
          <a:p>
            <a:pPr algn="ctr" defTabSz="393700" hangingPunct="0">
              <a:lnSpc>
                <a:spcPct val="116000"/>
              </a:lnSpc>
              <a:buClr>
                <a:srgbClr val="000000"/>
              </a:buClr>
              <a:buSzPct val="100000"/>
              <a:tabLst>
                <a:tab pos="635000" algn="l"/>
                <a:tab pos="1270000" algn="l"/>
                <a:tab pos="1903413" algn="l"/>
                <a:tab pos="2538413" algn="l"/>
                <a:tab pos="3173413" algn="l"/>
                <a:tab pos="3808413" algn="l"/>
              </a:tabLst>
            </a:pPr>
            <a:r>
              <a:rPr lang="en-US" dirty="0" smtClean="0"/>
              <a:t>D. </a:t>
            </a:r>
            <a:r>
              <a:rPr lang="en-US" dirty="0" err="1" smtClean="0"/>
              <a:t>Bockelee-Morvan</a:t>
            </a:r>
            <a:r>
              <a:rPr lang="en-US" dirty="0" smtClean="0"/>
              <a:t>, T. </a:t>
            </a:r>
            <a:r>
              <a:rPr lang="en-US" dirty="0" err="1" smtClean="0"/>
              <a:t>Encrenaz</a:t>
            </a:r>
            <a:r>
              <a:rPr lang="en-US" dirty="0" smtClean="0"/>
              <a:t>, N. </a:t>
            </a:r>
            <a:r>
              <a:rPr lang="en-US" dirty="0" err="1" smtClean="0"/>
              <a:t>Biver</a:t>
            </a:r>
            <a:endParaRPr lang="fr-FR" dirty="0" smtClean="0"/>
          </a:p>
          <a:p>
            <a:pPr algn="ctr" defTabSz="393700" hangingPunct="0">
              <a:lnSpc>
                <a:spcPct val="11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35000" algn="l"/>
                <a:tab pos="1270000" algn="l"/>
                <a:tab pos="1903413" algn="l"/>
                <a:tab pos="2538413" algn="l"/>
                <a:tab pos="3173413" algn="l"/>
                <a:tab pos="3808413" algn="l"/>
              </a:tabLst>
            </a:pPr>
            <a:endParaRPr lang="en-GB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393700" hangingPunct="0">
              <a:lnSpc>
                <a:spcPct val="11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35000" algn="l"/>
                <a:tab pos="1270000" algn="l"/>
                <a:tab pos="1903413" algn="l"/>
                <a:tab pos="2538413" algn="l"/>
                <a:tab pos="3173413" algn="l"/>
                <a:tab pos="3808413" algn="l"/>
              </a:tabLst>
            </a:pPr>
            <a:endParaRPr lang="en-GB" dirty="0">
              <a:solidFill>
                <a:srgbClr val="0000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4572000" y="2635051"/>
            <a:ext cx="4217988" cy="1370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78903" tIns="39452" rIns="78903" bIns="39452"/>
          <a:lstStyle/>
          <a:p>
            <a:pPr algn="ctr" defTabSz="393700" hangingPunct="0">
              <a:lnSpc>
                <a:spcPct val="11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35000" algn="l"/>
                <a:tab pos="1270000" algn="l"/>
                <a:tab pos="1903413" algn="l"/>
                <a:tab pos="2538413" algn="l"/>
                <a:tab pos="3173413" algn="l"/>
                <a:tab pos="3808413" algn="l"/>
              </a:tabLst>
            </a:pPr>
            <a:r>
              <a:rPr lang="en-GB" dirty="0">
                <a:solidFill>
                  <a:srgbClr val="0000FF"/>
                </a:solidFill>
                <a:latin typeface="Comic Sans MS" pitchFamily="66" charset="0"/>
                <a:cs typeface="Arial" charset="0"/>
              </a:rPr>
              <a:t>Radio-telescope of 30 cm:</a:t>
            </a:r>
          </a:p>
          <a:p>
            <a:pPr algn="ctr" defTabSz="393700" hangingPunct="0">
              <a:lnSpc>
                <a:spcPct val="11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35000" algn="l"/>
                <a:tab pos="1270000" algn="l"/>
                <a:tab pos="1903413" algn="l"/>
                <a:tab pos="2538413" algn="l"/>
                <a:tab pos="3173413" algn="l"/>
                <a:tab pos="3808413" algn="l"/>
              </a:tabLst>
            </a:pPr>
            <a:r>
              <a:rPr lang="en-GB" dirty="0">
                <a:solidFill>
                  <a:srgbClr val="0000FF"/>
                </a:solidFill>
                <a:latin typeface="Comic Sans MS" pitchFamily="66" charset="0"/>
                <a:cs typeface="Arial" charset="0"/>
              </a:rPr>
              <a:t>190 GHz (1,6 mm) : continuum</a:t>
            </a:r>
          </a:p>
          <a:p>
            <a:pPr algn="ctr" defTabSz="393700" hangingPunct="0">
              <a:lnSpc>
                <a:spcPct val="11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35000" algn="l"/>
                <a:tab pos="1270000" algn="l"/>
                <a:tab pos="1903413" algn="l"/>
                <a:tab pos="2538413" algn="l"/>
                <a:tab pos="3173413" algn="l"/>
                <a:tab pos="3808413" algn="l"/>
              </a:tabLst>
            </a:pPr>
            <a:r>
              <a:rPr lang="en-GB" dirty="0">
                <a:solidFill>
                  <a:srgbClr val="0000FF"/>
                </a:solidFill>
                <a:latin typeface="Comic Sans MS" pitchFamily="66" charset="0"/>
                <a:cs typeface="Arial" charset="0"/>
              </a:rPr>
              <a:t>563 GHz (0,5 mm) : continuum + </a:t>
            </a:r>
            <a:r>
              <a:rPr lang="en-GB" dirty="0" err="1">
                <a:solidFill>
                  <a:srgbClr val="0000FF"/>
                </a:solidFill>
                <a:latin typeface="Comic Sans MS" pitchFamily="66" charset="0"/>
                <a:cs typeface="Arial" charset="0"/>
              </a:rPr>
              <a:t>spectro</a:t>
            </a:r>
            <a:endParaRPr lang="en-GB" dirty="0">
              <a:solidFill>
                <a:srgbClr val="0000FF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46086" name="Rectangle 5"/>
          <p:cNvSpPr>
            <a:spLocks noChangeArrowheads="1"/>
          </p:cNvSpPr>
          <p:nvPr/>
        </p:nvSpPr>
        <p:spPr bwMode="auto">
          <a:xfrm>
            <a:off x="4500563" y="3941767"/>
            <a:ext cx="4535487" cy="3519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93700" hangingPunct="0">
              <a:lnSpc>
                <a:spcPct val="116000"/>
              </a:lnSpc>
              <a:buClr>
                <a:srgbClr val="000000"/>
              </a:buClr>
              <a:buSzPct val="100000"/>
              <a:tabLst>
                <a:tab pos="635000" algn="l"/>
                <a:tab pos="1270000" algn="l"/>
                <a:tab pos="1903413" algn="l"/>
                <a:tab pos="2538413" algn="l"/>
                <a:tab pos="3173413" algn="l"/>
                <a:tab pos="3808413" algn="l"/>
                <a:tab pos="4441825" algn="l"/>
                <a:tab pos="5076825" algn="l"/>
              </a:tabLst>
              <a:defRPr/>
            </a:pPr>
            <a:r>
              <a:rPr lang="en-GB" sz="2400" b="1" dirty="0">
                <a:latin typeface="+mn-lt"/>
                <a:cs typeface="Times New Roman" pitchFamily="18" charset="0"/>
              </a:rPr>
              <a:t>Small </a:t>
            </a:r>
            <a:r>
              <a:rPr lang="en-US" sz="2400" b="1" dirty="0">
                <a:latin typeface="+mn-lt"/>
              </a:rPr>
              <a:t>thermal </a:t>
            </a:r>
            <a:r>
              <a:rPr lang="en-US" sz="2400" b="1" dirty="0" smtClean="0">
                <a:latin typeface="+mn-lt"/>
              </a:rPr>
              <a:t>inertia:</a:t>
            </a:r>
          </a:p>
          <a:p>
            <a:pPr defTabSz="393700" hangingPunct="0">
              <a:lnSpc>
                <a:spcPct val="116000"/>
              </a:lnSpc>
              <a:buClr>
                <a:srgbClr val="000000"/>
              </a:buClr>
              <a:buSzPct val="100000"/>
              <a:tabLst>
                <a:tab pos="635000" algn="l"/>
                <a:tab pos="1270000" algn="l"/>
                <a:tab pos="1903413" algn="l"/>
                <a:tab pos="2538413" algn="l"/>
                <a:tab pos="3173413" algn="l"/>
                <a:tab pos="3808413" algn="l"/>
                <a:tab pos="4441825" algn="l"/>
                <a:tab pos="5076825" algn="l"/>
              </a:tabLst>
              <a:defRPr/>
            </a:pPr>
            <a:r>
              <a:rPr lang="en-US" sz="2400" b="1" dirty="0" smtClean="0">
                <a:latin typeface="+mn-lt"/>
              </a:rPr>
              <a:t> I </a:t>
            </a:r>
            <a:r>
              <a:rPr lang="en-US" sz="2400" b="1" dirty="0">
                <a:latin typeface="+mn-lt"/>
              </a:rPr>
              <a:t>~</a:t>
            </a:r>
            <a:r>
              <a:rPr lang="en-US" sz="2400" b="1" dirty="0" smtClean="0">
                <a:latin typeface="+mn-lt"/>
              </a:rPr>
              <a:t>10-30 </a:t>
            </a:r>
            <a:r>
              <a:rPr lang="en-US" sz="2400" b="1" dirty="0" smtClean="0"/>
              <a:t>J/(K m</a:t>
            </a:r>
            <a:r>
              <a:rPr lang="en-US" sz="2400" b="1" baseline="30000" dirty="0" smtClean="0"/>
              <a:t>2</a:t>
            </a:r>
            <a:r>
              <a:rPr lang="en-US" sz="2400" b="1" dirty="0" smtClean="0"/>
              <a:t> s</a:t>
            </a:r>
            <a:r>
              <a:rPr lang="en-US" sz="2400" b="1" baseline="30000" dirty="0" smtClean="0"/>
              <a:t>0.5</a:t>
            </a:r>
            <a:r>
              <a:rPr lang="en-US" sz="2400" b="1" dirty="0" smtClean="0"/>
              <a:t>)</a:t>
            </a:r>
            <a:r>
              <a:rPr lang="en-US" sz="2400" b="1" dirty="0" smtClean="0">
                <a:latin typeface="+mn-lt"/>
              </a:rPr>
              <a:t> </a:t>
            </a:r>
            <a:r>
              <a:rPr lang="en-GB" sz="2400" b="1" dirty="0" smtClean="0">
                <a:latin typeface="+mn-lt"/>
                <a:cs typeface="Times New Roman" pitchFamily="18" charset="0"/>
              </a:rPr>
              <a:t>    </a:t>
            </a:r>
          </a:p>
          <a:p>
            <a:pPr defTabSz="393700" hangingPunct="0">
              <a:lnSpc>
                <a:spcPct val="116000"/>
              </a:lnSpc>
              <a:buClr>
                <a:srgbClr val="000000"/>
              </a:buClr>
              <a:buSzPct val="100000"/>
              <a:tabLst>
                <a:tab pos="635000" algn="l"/>
                <a:tab pos="1270000" algn="l"/>
                <a:tab pos="1903413" algn="l"/>
                <a:tab pos="2538413" algn="l"/>
                <a:tab pos="3173413" algn="l"/>
                <a:tab pos="3808413" algn="l"/>
                <a:tab pos="4441825" algn="l"/>
                <a:tab pos="5076825" algn="l"/>
              </a:tabLst>
              <a:defRPr/>
            </a:pPr>
            <a:r>
              <a:rPr lang="en-GB" b="1" dirty="0" smtClean="0">
                <a:latin typeface="+mn-lt"/>
                <a:cs typeface="Times New Roman" pitchFamily="18" charset="0"/>
              </a:rPr>
              <a:t>(</a:t>
            </a:r>
            <a:r>
              <a:rPr lang="en-GB" b="1" dirty="0">
                <a:latin typeface="+mn-lt"/>
                <a:cs typeface="Times New Roman" pitchFamily="18" charset="0"/>
              </a:rPr>
              <a:t>comparable  Moon </a:t>
            </a:r>
            <a:r>
              <a:rPr lang="en-GB" b="1" dirty="0" err="1">
                <a:latin typeface="+mn-lt"/>
                <a:cs typeface="Times New Roman" pitchFamily="18" charset="0"/>
              </a:rPr>
              <a:t>regolith</a:t>
            </a:r>
            <a:r>
              <a:rPr lang="en-GB" b="1" dirty="0">
                <a:latin typeface="+mn-lt"/>
                <a:cs typeface="Times New Roman" pitchFamily="18" charset="0"/>
              </a:rPr>
              <a:t>: ~25 SI)</a:t>
            </a:r>
          </a:p>
          <a:p>
            <a:pPr defTabSz="393700" hangingPunct="0">
              <a:lnSpc>
                <a:spcPct val="116000"/>
              </a:lnSpc>
              <a:buClr>
                <a:srgbClr val="000000"/>
              </a:buClr>
              <a:buSzPct val="100000"/>
              <a:buFont typeface="Arial" charset="0"/>
              <a:buChar char="•"/>
              <a:tabLst>
                <a:tab pos="635000" algn="l"/>
                <a:tab pos="1270000" algn="l"/>
                <a:tab pos="1903413" algn="l"/>
                <a:tab pos="2538413" algn="l"/>
                <a:tab pos="3173413" algn="l"/>
                <a:tab pos="3808413" algn="l"/>
                <a:tab pos="4441825" algn="l"/>
                <a:tab pos="5076825" algn="l"/>
              </a:tabLst>
              <a:defRPr/>
            </a:pPr>
            <a:endParaRPr lang="en-GB" dirty="0">
              <a:latin typeface="Times New Roman" pitchFamily="18" charset="0"/>
              <a:cs typeface="Times New Roman" pitchFamily="18" charset="0"/>
            </a:endParaRPr>
          </a:p>
          <a:p>
            <a:pPr defTabSz="393700" hangingPunct="0">
              <a:lnSpc>
                <a:spcPct val="116000"/>
              </a:lnSpc>
              <a:buClr>
                <a:srgbClr val="000000"/>
              </a:buClr>
              <a:buSzPct val="100000"/>
              <a:tabLst>
                <a:tab pos="635000" algn="l"/>
                <a:tab pos="1270000" algn="l"/>
                <a:tab pos="1903413" algn="l"/>
                <a:tab pos="2538413" algn="l"/>
                <a:tab pos="3173413" algn="l"/>
                <a:tab pos="3808413" algn="l"/>
                <a:tab pos="4441825" algn="l"/>
                <a:tab pos="5076825" algn="l"/>
              </a:tabLst>
              <a:defRPr/>
            </a:pPr>
            <a:r>
              <a:rPr lang="en-US" b="1" dirty="0" smtClean="0"/>
              <a:t>Subsurface (depths from ~ 2 mm to ~ 2 cm) temperatures ranged from ~ 193 K on the sunlit hemisphere to ~ 60 K on the dark hemisphere. </a:t>
            </a:r>
            <a:endParaRPr lang="en-GB" dirty="0">
              <a:solidFill>
                <a:srgbClr val="0000FF"/>
              </a:solidFill>
              <a:latin typeface="Comic Sans MS" pitchFamily="66" charset="0"/>
              <a:cs typeface="Arial" charset="0"/>
            </a:endParaRPr>
          </a:p>
          <a:p>
            <a:pPr algn="ctr" defTabSz="393700" hangingPunct="0">
              <a:lnSpc>
                <a:spcPct val="116000"/>
              </a:lnSpc>
              <a:buClr>
                <a:srgbClr val="000000"/>
              </a:buClr>
              <a:buSzPct val="100000"/>
              <a:buFontTx/>
              <a:buChar char="-"/>
              <a:tabLst>
                <a:tab pos="635000" algn="l"/>
                <a:tab pos="1270000" algn="l"/>
                <a:tab pos="1903413" algn="l"/>
                <a:tab pos="2538413" algn="l"/>
                <a:tab pos="3173413" algn="l"/>
                <a:tab pos="3808413" algn="l"/>
                <a:tab pos="4441825" algn="l"/>
                <a:tab pos="5076825" algn="l"/>
              </a:tabLst>
              <a:defRPr/>
            </a:pPr>
            <a:endParaRPr lang="en-GB" dirty="0">
              <a:solidFill>
                <a:srgbClr val="0000FF"/>
              </a:solidFill>
              <a:latin typeface="Comic Sans MS" pitchFamily="66" charset="0"/>
              <a:cs typeface="Arial" charset="0"/>
            </a:endParaRPr>
          </a:p>
          <a:p>
            <a:pPr algn="ctr" defTabSz="393700" hangingPunct="0">
              <a:lnSpc>
                <a:spcPct val="116000"/>
              </a:lnSpc>
              <a:buClr>
                <a:srgbClr val="000000"/>
              </a:buClr>
              <a:buSzPct val="100000"/>
              <a:buFontTx/>
              <a:buChar char="-"/>
              <a:tabLst>
                <a:tab pos="635000" algn="l"/>
                <a:tab pos="1270000" algn="l"/>
                <a:tab pos="1903413" algn="l"/>
                <a:tab pos="2538413" algn="l"/>
                <a:tab pos="3173413" algn="l"/>
                <a:tab pos="3808413" algn="l"/>
                <a:tab pos="4441825" algn="l"/>
                <a:tab pos="5076825" algn="l"/>
              </a:tabLst>
              <a:defRPr/>
            </a:pPr>
            <a:endParaRPr lang="en-GB" dirty="0">
              <a:solidFill>
                <a:srgbClr val="0000FF"/>
              </a:solidFill>
              <a:latin typeface="Comic Sans MS" pitchFamily="66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B03AD87-B2F1-453C-9DE4-E6C7B415B392}" type="slidenum">
              <a:rPr lang="fr-FR" smtClean="0">
                <a:ea typeface="ＭＳ Ｐゴシック" pitchFamily="34" charset="-128"/>
              </a:rPr>
              <a:pPr/>
              <a:t>25</a:t>
            </a:fld>
            <a:endParaRPr lang="fr-FR" smtClean="0">
              <a:ea typeface="ＭＳ Ｐゴシック" pitchFamily="34" charset="-128"/>
            </a:endParaRP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320925" cy="2990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530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0688" y="2225675"/>
            <a:ext cx="2989262" cy="3500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530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56250" y="2235200"/>
            <a:ext cx="2735263" cy="3398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5302" name="Text Box 5"/>
          <p:cNvSpPr txBox="1">
            <a:spLocks noChangeArrowheads="1"/>
          </p:cNvSpPr>
          <p:nvPr/>
        </p:nvSpPr>
        <p:spPr bwMode="auto">
          <a:xfrm>
            <a:off x="3213100" y="247650"/>
            <a:ext cx="5126038" cy="1558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78903" tIns="39452" rIns="78903" bIns="39452"/>
          <a:lstStyle/>
          <a:p>
            <a:pPr algn="r" defTabSz="393700" hangingPunct="0">
              <a:lnSpc>
                <a:spcPct val="11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35000" algn="l"/>
                <a:tab pos="1270000" algn="l"/>
                <a:tab pos="1903413" algn="l"/>
                <a:tab pos="2538413" algn="l"/>
                <a:tab pos="3173413" algn="l"/>
                <a:tab pos="3808413" algn="l"/>
                <a:tab pos="4441825" algn="l"/>
                <a:tab pos="5076825" algn="l"/>
              </a:tabLst>
            </a:pPr>
            <a:r>
              <a:rPr lang="en-GB" sz="1900" dirty="0">
                <a:solidFill>
                  <a:srgbClr val="B80047"/>
                </a:solidFill>
                <a:latin typeface="Comic Sans MS" pitchFamily="66" charset="0"/>
                <a:cs typeface="Arial" charset="0"/>
              </a:rPr>
              <a:t>Complementary </a:t>
            </a:r>
            <a:r>
              <a:rPr lang="en-GB" sz="1900" dirty="0" err="1">
                <a:solidFill>
                  <a:srgbClr val="B80047"/>
                </a:solidFill>
                <a:latin typeface="Comic Sans MS" pitchFamily="66" charset="0"/>
                <a:cs typeface="Arial" charset="0"/>
              </a:rPr>
              <a:t>informations</a:t>
            </a:r>
            <a:r>
              <a:rPr lang="en-GB" sz="1900" dirty="0">
                <a:solidFill>
                  <a:srgbClr val="B80047"/>
                </a:solidFill>
                <a:latin typeface="Comic Sans MS" pitchFamily="66" charset="0"/>
                <a:cs typeface="Arial" charset="0"/>
              </a:rPr>
              <a:t> </a:t>
            </a:r>
          </a:p>
          <a:p>
            <a:pPr algn="r" defTabSz="393700" hangingPunct="0">
              <a:lnSpc>
                <a:spcPct val="11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35000" algn="l"/>
                <a:tab pos="1270000" algn="l"/>
                <a:tab pos="1903413" algn="l"/>
                <a:tab pos="2538413" algn="l"/>
                <a:tab pos="3173413" algn="l"/>
                <a:tab pos="3808413" algn="l"/>
                <a:tab pos="4441825" algn="l"/>
                <a:tab pos="5076825" algn="l"/>
              </a:tabLst>
            </a:pPr>
            <a:r>
              <a:rPr lang="en-GB" sz="2500" dirty="0">
                <a:solidFill>
                  <a:srgbClr val="B80047"/>
                </a:solidFill>
                <a:latin typeface="Comic Sans MS" pitchFamily="66" charset="0"/>
                <a:cs typeface="Arial" charset="0"/>
              </a:rPr>
              <a:t>Herschel observed </a:t>
            </a:r>
            <a:r>
              <a:rPr lang="en-GB" sz="2500" dirty="0" err="1">
                <a:solidFill>
                  <a:srgbClr val="B80047"/>
                </a:solidFill>
                <a:latin typeface="Comic Sans MS" pitchFamily="66" charset="0"/>
                <a:cs typeface="Arial" charset="0"/>
              </a:rPr>
              <a:t>Lutetia</a:t>
            </a:r>
            <a:r>
              <a:rPr lang="en-GB" sz="2500" dirty="0">
                <a:solidFill>
                  <a:srgbClr val="B80047"/>
                </a:solidFill>
                <a:latin typeface="Comic Sans MS" pitchFamily="66" charset="0"/>
                <a:cs typeface="Arial" charset="0"/>
              </a:rPr>
              <a:t> !</a:t>
            </a:r>
          </a:p>
          <a:p>
            <a:pPr algn="r" defTabSz="393700" hangingPunct="0">
              <a:lnSpc>
                <a:spcPct val="11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35000" algn="l"/>
                <a:tab pos="1270000" algn="l"/>
                <a:tab pos="1903413" algn="l"/>
                <a:tab pos="2538413" algn="l"/>
                <a:tab pos="3173413" algn="l"/>
                <a:tab pos="3808413" algn="l"/>
                <a:tab pos="4441825" algn="l"/>
                <a:tab pos="5076825" algn="l"/>
              </a:tabLst>
            </a:pPr>
            <a:r>
              <a:rPr lang="en-GB" dirty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O'Rourke, </a:t>
            </a:r>
            <a:r>
              <a:rPr lang="en-GB" dirty="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L. et al.</a:t>
            </a:r>
            <a:endParaRPr lang="en-GB" dirty="0">
              <a:solidFill>
                <a:srgbClr val="0000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55303" name="Text Box 6"/>
          <p:cNvSpPr txBox="1">
            <a:spLocks noChangeArrowheads="1"/>
          </p:cNvSpPr>
          <p:nvPr/>
        </p:nvSpPr>
        <p:spPr bwMode="auto">
          <a:xfrm>
            <a:off x="6056313" y="5670550"/>
            <a:ext cx="1716087" cy="947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78903" tIns="39452" rIns="78903" bIns="39452"/>
          <a:lstStyle/>
          <a:p>
            <a:pPr algn="ctr" defTabSz="393700" hangingPunct="0">
              <a:lnSpc>
                <a:spcPct val="11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35000" algn="l"/>
                <a:tab pos="1270000" algn="l"/>
              </a:tabLst>
            </a:pPr>
            <a:r>
              <a:rPr lang="en-GB" sz="1600">
                <a:solidFill>
                  <a:srgbClr val="0000FF"/>
                </a:solidFill>
                <a:latin typeface="Comic Sans MS" pitchFamily="66" charset="0"/>
                <a:cs typeface="Arial" charset="0"/>
              </a:rPr>
              <a:t>PACS</a:t>
            </a:r>
          </a:p>
          <a:p>
            <a:pPr algn="ctr" defTabSz="393700" hangingPunct="0">
              <a:lnSpc>
                <a:spcPct val="11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35000" algn="l"/>
                <a:tab pos="1270000" algn="l"/>
              </a:tabLst>
            </a:pPr>
            <a:r>
              <a:rPr lang="en-GB" sz="1600">
                <a:solidFill>
                  <a:srgbClr val="0000FF"/>
                </a:solidFill>
                <a:latin typeface="Comic Sans MS" pitchFamily="66" charset="0"/>
                <a:cs typeface="Arial" charset="0"/>
              </a:rPr>
              <a:t>70, 100 &amp; 160 µm</a:t>
            </a:r>
          </a:p>
          <a:p>
            <a:pPr algn="ctr" defTabSz="393700" hangingPunct="0">
              <a:lnSpc>
                <a:spcPct val="11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35000" algn="l"/>
                <a:tab pos="1270000" algn="l"/>
              </a:tabLst>
            </a:pPr>
            <a:r>
              <a:rPr lang="en-GB" sz="1600">
                <a:solidFill>
                  <a:srgbClr val="0000FF"/>
                </a:solidFill>
                <a:latin typeface="Comic Sans MS" pitchFamily="66" charset="0"/>
                <a:cs typeface="Arial" charset="0"/>
              </a:rPr>
              <a:t>21 dec. 2009</a:t>
            </a:r>
          </a:p>
        </p:txBody>
      </p:sp>
      <p:sp>
        <p:nvSpPr>
          <p:cNvPr id="55304" name="Text Box 7"/>
          <p:cNvSpPr txBox="1">
            <a:spLocks noChangeArrowheads="1"/>
          </p:cNvSpPr>
          <p:nvPr/>
        </p:nvSpPr>
        <p:spPr bwMode="auto">
          <a:xfrm>
            <a:off x="2252663" y="5670550"/>
            <a:ext cx="1897062" cy="947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78903" tIns="39452" rIns="78903" bIns="39452"/>
          <a:lstStyle/>
          <a:p>
            <a:pPr algn="ctr" defTabSz="393700" hangingPunct="0">
              <a:lnSpc>
                <a:spcPct val="11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35000" algn="l"/>
                <a:tab pos="1270000" algn="l"/>
                <a:tab pos="1903413" algn="l"/>
              </a:tabLst>
            </a:pPr>
            <a:r>
              <a:rPr lang="en-GB" sz="1600">
                <a:solidFill>
                  <a:srgbClr val="0000FF"/>
                </a:solidFill>
                <a:latin typeface="Comic Sans MS" pitchFamily="66" charset="0"/>
                <a:cs typeface="Arial" charset="0"/>
              </a:rPr>
              <a:t>SPIRE</a:t>
            </a:r>
          </a:p>
          <a:p>
            <a:pPr algn="ctr" defTabSz="393700" hangingPunct="0">
              <a:lnSpc>
                <a:spcPct val="11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35000" algn="l"/>
                <a:tab pos="1270000" algn="l"/>
                <a:tab pos="1903413" algn="l"/>
              </a:tabLst>
            </a:pPr>
            <a:r>
              <a:rPr lang="en-GB" sz="1600">
                <a:solidFill>
                  <a:srgbClr val="0000FF"/>
                </a:solidFill>
                <a:latin typeface="Comic Sans MS" pitchFamily="66" charset="0"/>
                <a:cs typeface="Arial" charset="0"/>
              </a:rPr>
              <a:t>250, 350 &amp; 500 µm</a:t>
            </a:r>
          </a:p>
          <a:p>
            <a:pPr algn="ctr" defTabSz="393700" hangingPunct="0">
              <a:lnSpc>
                <a:spcPct val="11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35000" algn="l"/>
                <a:tab pos="1270000" algn="l"/>
                <a:tab pos="1903413" algn="l"/>
              </a:tabLst>
            </a:pPr>
            <a:r>
              <a:rPr lang="en-GB" sz="1600">
                <a:solidFill>
                  <a:srgbClr val="0000FF"/>
                </a:solidFill>
                <a:latin typeface="Comic Sans MS" pitchFamily="66" charset="0"/>
                <a:cs typeface="Arial" charset="0"/>
              </a:rPr>
              <a:t>11 jul. 2010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765175"/>
            <a:ext cx="2430462" cy="518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213" y="692150"/>
            <a:ext cx="3384550" cy="261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2" name="ZoneTexte 4"/>
          <p:cNvSpPr txBox="1">
            <a:spLocks noChangeArrowheads="1"/>
          </p:cNvSpPr>
          <p:nvPr/>
        </p:nvSpPr>
        <p:spPr bwMode="auto">
          <a:xfrm>
            <a:off x="3203575" y="2636838"/>
            <a:ext cx="2365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latin typeface="Times New Roman" pitchFamily="18" charset="0"/>
              </a:rPr>
              <a:t> </a:t>
            </a:r>
          </a:p>
        </p:txBody>
      </p:sp>
      <p:sp>
        <p:nvSpPr>
          <p:cNvPr id="58373" name="ZoneTexte 5"/>
          <p:cNvSpPr txBox="1">
            <a:spLocks noChangeArrowheads="1"/>
          </p:cNvSpPr>
          <p:nvPr/>
        </p:nvSpPr>
        <p:spPr bwMode="auto">
          <a:xfrm>
            <a:off x="500063" y="214313"/>
            <a:ext cx="76311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FF3300"/>
                </a:solidFill>
                <a:latin typeface="Times New Roman" pitchFamily="18" charset="0"/>
              </a:rPr>
              <a:t>Inhomogeneities on the surface of 21 Lutetia</a:t>
            </a:r>
            <a:endParaRPr lang="fr-FR" sz="2800">
              <a:solidFill>
                <a:srgbClr val="FF3300"/>
              </a:solidFill>
              <a:latin typeface="Times New Roman" pitchFamily="18" charset="0"/>
            </a:endParaRPr>
          </a:p>
        </p:txBody>
      </p:sp>
      <p:pic>
        <p:nvPicPr>
          <p:cNvPr id="5837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700" y="3789363"/>
            <a:ext cx="3529013" cy="242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5" name="Text Box 11"/>
          <p:cNvSpPr txBox="1">
            <a:spLocks noChangeArrowheads="1"/>
          </p:cNvSpPr>
          <p:nvPr/>
        </p:nvSpPr>
        <p:spPr bwMode="auto">
          <a:xfrm>
            <a:off x="2916238" y="3876675"/>
            <a:ext cx="2447925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>
                <a:solidFill>
                  <a:srgbClr val="FF3300"/>
                </a:solidFill>
                <a:latin typeface="Times New Roman" pitchFamily="18" charset="0"/>
              </a:rPr>
              <a:t>Aqueous altered materials ?</a:t>
            </a:r>
            <a:endParaRPr lang="fr-FR" sz="2400" b="1">
              <a:latin typeface="Times New Roman" pitchFamily="18" charset="0"/>
            </a:endParaRPr>
          </a:p>
          <a:p>
            <a:r>
              <a:rPr lang="fr-FR" sz="2400" b="1">
                <a:latin typeface="Times New Roman" pitchFamily="18" charset="0"/>
              </a:rPr>
              <a:t>ferric iron spin-forbidden absorptions, </a:t>
            </a:r>
          </a:p>
          <a:p>
            <a:r>
              <a:rPr lang="fr-FR" sz="2400" b="1">
                <a:latin typeface="Times New Roman" pitchFamily="18" charset="0"/>
              </a:rPr>
              <a:t>phyllosilicates (jarosite…)?</a:t>
            </a:r>
          </a:p>
        </p:txBody>
      </p:sp>
      <p:sp>
        <p:nvSpPr>
          <p:cNvPr id="58376" name="Line 4"/>
          <p:cNvSpPr>
            <a:spLocks noChangeShapeType="1"/>
          </p:cNvSpPr>
          <p:nvPr/>
        </p:nvSpPr>
        <p:spPr bwMode="auto">
          <a:xfrm>
            <a:off x="5651500" y="3860800"/>
            <a:ext cx="0" cy="550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8377" name="Line 4"/>
          <p:cNvSpPr>
            <a:spLocks noChangeShapeType="1"/>
          </p:cNvSpPr>
          <p:nvPr/>
        </p:nvSpPr>
        <p:spPr bwMode="auto">
          <a:xfrm>
            <a:off x="6156325" y="3789363"/>
            <a:ext cx="0" cy="549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2916238" y="3306763"/>
            <a:ext cx="33210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>
                <a:solidFill>
                  <a:srgbClr val="000000"/>
                </a:solidFill>
                <a:latin typeface="Times New Roman" pitchFamily="18" charset="0"/>
              </a:rPr>
              <a:t>(Perna, D. et al. 2010, A&amp;A 513, 4)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7452320" y="6309320"/>
            <a:ext cx="17017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Lazzarin</a:t>
            </a:r>
            <a:r>
              <a:rPr lang="fr-FR" sz="1400" dirty="0" smtClean="0"/>
              <a:t> et al.2006</a:t>
            </a:r>
            <a:endParaRPr lang="fr-FR" sz="14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>
            <a:alphaModFix amt="2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dirty="0" smtClean="0">
              <a:ea typeface="ＭＳ Ｐゴシック" pitchFamily="34" charset="-128"/>
            </a:endParaRPr>
          </a:p>
        </p:txBody>
      </p:sp>
      <p:pic>
        <p:nvPicPr>
          <p:cNvPr id="59395" name="Picture 5" descr="C:\Users\Antonella\Desktop\spettr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55838" y="908050"/>
            <a:ext cx="5268912" cy="510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6" name="ZoneTexte 6"/>
          <p:cNvSpPr txBox="1">
            <a:spLocks noChangeArrowheads="1"/>
          </p:cNvSpPr>
          <p:nvPr/>
        </p:nvSpPr>
        <p:spPr bwMode="auto">
          <a:xfrm>
            <a:off x="6227763" y="6092825"/>
            <a:ext cx="20891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/>
              <a:t>(Nudelcu et al. 2007)</a:t>
            </a:r>
          </a:p>
        </p:txBody>
      </p:sp>
      <p:sp>
        <p:nvSpPr>
          <p:cNvPr id="59397" name="ZoneTexte 7"/>
          <p:cNvSpPr txBox="1">
            <a:spLocks noChangeArrowheads="1"/>
          </p:cNvSpPr>
          <p:nvPr/>
        </p:nvSpPr>
        <p:spPr bwMode="auto">
          <a:xfrm>
            <a:off x="7156450" y="2060575"/>
            <a:ext cx="15192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CV3 (red)</a:t>
            </a:r>
          </a:p>
        </p:txBody>
      </p:sp>
      <p:sp>
        <p:nvSpPr>
          <p:cNvPr id="59398" name="ZoneTexte 8"/>
          <p:cNvSpPr txBox="1">
            <a:spLocks noChangeArrowheads="1"/>
          </p:cNvSpPr>
          <p:nvPr/>
        </p:nvSpPr>
        <p:spPr bwMode="auto">
          <a:xfrm>
            <a:off x="7135813" y="4652963"/>
            <a:ext cx="14684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E6 (Blue)</a:t>
            </a:r>
          </a:p>
        </p:txBody>
      </p:sp>
      <p:sp>
        <p:nvSpPr>
          <p:cNvPr id="59399" name="ZoneTexte 9"/>
          <p:cNvSpPr txBox="1">
            <a:spLocks noChangeArrowheads="1"/>
          </p:cNvSpPr>
          <p:nvPr/>
        </p:nvSpPr>
        <p:spPr bwMode="auto">
          <a:xfrm>
            <a:off x="7032625" y="3284538"/>
            <a:ext cx="15716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CI (green)</a:t>
            </a:r>
          </a:p>
        </p:txBody>
      </p:sp>
      <p:pic>
        <p:nvPicPr>
          <p:cNvPr id="5940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1938" y="4797425"/>
            <a:ext cx="214947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1" name="ZoneTexte 11"/>
          <p:cNvSpPr txBox="1">
            <a:spLocks noChangeArrowheads="1"/>
          </p:cNvSpPr>
          <p:nvPr/>
        </p:nvSpPr>
        <p:spPr bwMode="auto">
          <a:xfrm>
            <a:off x="539750" y="6453188"/>
            <a:ext cx="2070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(Birlan et al. 2006)</a:t>
            </a:r>
          </a:p>
        </p:txBody>
      </p:sp>
      <p:pic>
        <p:nvPicPr>
          <p:cNvPr id="59402" name="Picture 11" descr="C:\Users\ANTONE~1\AppData\Local\Temp\FIG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3141663"/>
            <a:ext cx="2195513" cy="158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4356100" cy="3074988"/>
          </a:xfrm>
          <a:noFill/>
          <a:ln w="28575">
            <a:solidFill>
              <a:srgbClr val="0033CC"/>
            </a:solidFill>
          </a:ln>
        </p:spPr>
      </p:pic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468313" y="4005263"/>
            <a:ext cx="4176712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200">
                <a:latin typeface="Times New Roman" pitchFamily="18" charset="0"/>
              </a:rPr>
              <a:t>Birlan et al. 2006 and </a:t>
            </a:r>
            <a:r>
              <a:rPr lang="en-GB" sz="2200">
                <a:latin typeface="Times New Roman" pitchFamily="18" charset="0"/>
              </a:rPr>
              <a:t>Rivkin et al. (2000) observed the 3 micron band diagnostic of water of hydratation; new data of Birlan et al. 2010 do not confirm this detection (different observed area), new data by Rivkin et al. 2011 confirm the band. </a:t>
            </a:r>
            <a:endParaRPr lang="fr-FR" sz="2400">
              <a:latin typeface="Times New Roman" pitchFamily="18" charset="0"/>
            </a:endParaRPr>
          </a:p>
          <a:p>
            <a:endParaRPr lang="fr-FR" sz="2400">
              <a:latin typeface="Times New Roman" pitchFamily="18" charset="0"/>
            </a:endParaRPr>
          </a:p>
        </p:txBody>
      </p:sp>
      <p:pic>
        <p:nvPicPr>
          <p:cNvPr id="5734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25" y="3213100"/>
            <a:ext cx="4102100" cy="3644900"/>
          </a:xfrm>
          <a:prstGeom prst="rect">
            <a:avLst/>
          </a:prstGeom>
          <a:noFill/>
          <a:ln w="28575">
            <a:solidFill>
              <a:srgbClr val="0033CC"/>
            </a:solidFill>
            <a:miter lim="800000"/>
            <a:headEnd/>
            <a:tailEnd/>
          </a:ln>
        </p:spPr>
      </p:pic>
      <p:sp>
        <p:nvSpPr>
          <p:cNvPr id="57349" name="Rectangle 6"/>
          <p:cNvSpPr>
            <a:spLocks noChangeArrowheads="1"/>
          </p:cNvSpPr>
          <p:nvPr/>
        </p:nvSpPr>
        <p:spPr bwMode="auto">
          <a:xfrm>
            <a:off x="827088" y="3090863"/>
            <a:ext cx="30829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Times New Roman" pitchFamily="18" charset="0"/>
              </a:rPr>
              <a:t>Birlan et al., 2006, A&amp;A, 454, 677 </a:t>
            </a:r>
          </a:p>
        </p:txBody>
      </p:sp>
      <p:sp>
        <p:nvSpPr>
          <p:cNvPr id="57350" name="Rectangle 7"/>
          <p:cNvSpPr>
            <a:spLocks noChangeArrowheads="1"/>
          </p:cNvSpPr>
          <p:nvPr/>
        </p:nvSpPr>
        <p:spPr bwMode="auto">
          <a:xfrm>
            <a:off x="5580063" y="4060825"/>
            <a:ext cx="14636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FF3300"/>
                </a:solidFill>
                <a:latin typeface="Times New Roman" pitchFamily="18" charset="0"/>
              </a:rPr>
              <a:t>Birlan et al., 2006</a:t>
            </a:r>
          </a:p>
        </p:txBody>
      </p:sp>
      <p:sp>
        <p:nvSpPr>
          <p:cNvPr id="57351" name="ZoneTexte 2"/>
          <p:cNvSpPr txBox="1">
            <a:spLocks noChangeArrowheads="1"/>
          </p:cNvSpPr>
          <p:nvPr/>
        </p:nvSpPr>
        <p:spPr bwMode="auto">
          <a:xfrm>
            <a:off x="4822825" y="5589588"/>
            <a:ext cx="4321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 sz="160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5735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0"/>
            <a:ext cx="3516313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3" name="ZoneTexte 8"/>
          <p:cNvSpPr txBox="1">
            <a:spLocks noChangeArrowheads="1"/>
          </p:cNvSpPr>
          <p:nvPr/>
        </p:nvSpPr>
        <p:spPr bwMode="auto">
          <a:xfrm>
            <a:off x="5651500" y="2708275"/>
            <a:ext cx="2563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/>
              <a:t>(Rivkin et al. 2011, Icarus</a:t>
            </a:r>
            <a:r>
              <a:rPr lang="fr-FR"/>
              <a:t>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Lut_odess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3" y="115888"/>
            <a:ext cx="44069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 descr="Lut_ornanset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3150" y="1341438"/>
            <a:ext cx="4189413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2771775" y="1190625"/>
            <a:ext cx="14398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33CC"/>
                </a:solidFill>
                <a:latin typeface="Times New Roman" pitchFamily="18" charset="0"/>
              </a:rPr>
              <a:t>CV meteorite</a:t>
            </a: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2843213" y="2557463"/>
            <a:ext cx="18002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33CC"/>
                </a:solidFill>
                <a:latin typeface="Times New Roman" pitchFamily="18" charset="0"/>
              </a:rPr>
              <a:t>Iron meteorite</a:t>
            </a: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179388" y="3860800"/>
            <a:ext cx="439261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1600" b="1">
                <a:latin typeface="Times New Roman" pitchFamily="18" charset="0"/>
              </a:rPr>
              <a:t>The Lutetia emissivity spectrum is completely different from that of the iron meteorites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 b="1">
                <a:latin typeface="Times New Roman" pitchFamily="18" charset="0"/>
              </a:rPr>
              <a:t>Low thermal inertia:  </a:t>
            </a:r>
            <a:r>
              <a:rPr lang="en-US" sz="1600" b="1" i="1">
                <a:latin typeface="Times New Roman" pitchFamily="18" charset="0"/>
              </a:rPr>
              <a:t>I </a:t>
            </a:r>
            <a:r>
              <a:rPr lang="en-US" sz="1600" b="1">
                <a:latin typeface="Times New Roman" pitchFamily="18" charset="0"/>
              </a:rPr>
              <a:t>≤ 30 JK</a:t>
            </a:r>
            <a:r>
              <a:rPr lang="en-US" sz="1600" b="1" baseline="30000">
                <a:latin typeface="Times New Roman" pitchFamily="18" charset="0"/>
              </a:rPr>
              <a:t>−1</a:t>
            </a:r>
            <a:r>
              <a:rPr lang="en-US" sz="1600" b="1">
                <a:latin typeface="Times New Roman" pitchFamily="18" charset="0"/>
              </a:rPr>
              <a:t> m</a:t>
            </a:r>
            <a:r>
              <a:rPr lang="en-US" sz="1600" b="1" baseline="30000">
                <a:latin typeface="Times New Roman" pitchFamily="18" charset="0"/>
              </a:rPr>
              <a:t>−2</a:t>
            </a:r>
            <a:r>
              <a:rPr lang="en-US" sz="1600" b="1">
                <a:latin typeface="Times New Roman" pitchFamily="18" charset="0"/>
              </a:rPr>
              <a:t> s</a:t>
            </a:r>
            <a:r>
              <a:rPr lang="en-US" sz="1600" b="1" baseline="30000">
                <a:latin typeface="Times New Roman" pitchFamily="18" charset="0"/>
              </a:rPr>
              <a:t>−1/2</a:t>
            </a:r>
            <a:r>
              <a:rPr lang="en-US" sz="1600" b="1">
                <a:latin typeface="Times New Roman" pitchFamily="18" charset="0"/>
              </a:rPr>
              <a:t>  , typical of main belt asteroids</a:t>
            </a:r>
            <a:r>
              <a:rPr lang="en-US" sz="1600" b="1" i="1">
                <a:latin typeface="Times New Roman" pitchFamily="18" charset="0"/>
              </a:rPr>
              <a:t>; </a:t>
            </a:r>
            <a:r>
              <a:rPr lang="en-US" sz="1600" b="1">
                <a:latin typeface="Times New Roman" pitchFamily="18" charset="0"/>
              </a:rPr>
              <a:t>Lutetia is likely covered by a thick regolith layer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 b="1">
                <a:latin typeface="Times New Roman" pitchFamily="18" charset="0"/>
              </a:rPr>
              <a:t>Lutetia is similar to CV3 and CO3 carbonaceous chondrites, meteorites which experienced some aqueous alteration</a:t>
            </a:r>
            <a:r>
              <a:rPr lang="en-US" sz="1600" b="1">
                <a:solidFill>
                  <a:schemeClr val="bg1"/>
                </a:solidFill>
                <a:latin typeface="Times New Roman" pitchFamily="18" charset="0"/>
              </a:rPr>
              <a:t>  </a:t>
            </a:r>
          </a:p>
        </p:txBody>
      </p:sp>
      <p:sp>
        <p:nvSpPr>
          <p:cNvPr id="60423" name="Rectangle 7"/>
          <p:cNvSpPr>
            <a:spLocks noChangeArrowheads="1"/>
          </p:cNvSpPr>
          <p:nvPr/>
        </p:nvSpPr>
        <p:spPr bwMode="auto">
          <a:xfrm>
            <a:off x="7129463" y="2195513"/>
            <a:ext cx="1657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0033CC"/>
                </a:solidFill>
                <a:latin typeface="Times New Roman" pitchFamily="18" charset="0"/>
              </a:rPr>
              <a:t>CO3 carb. chondrite</a:t>
            </a:r>
          </a:p>
        </p:txBody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7092950" y="4949825"/>
            <a:ext cx="18399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33CC"/>
                </a:solidFill>
                <a:latin typeface="Times New Roman" pitchFamily="18" charset="0"/>
              </a:rPr>
              <a:t>CV3 carb. chondrite</a:t>
            </a:r>
          </a:p>
        </p:txBody>
      </p:sp>
      <p:sp>
        <p:nvSpPr>
          <p:cNvPr id="60425" name="Rectangle 9"/>
          <p:cNvSpPr>
            <a:spLocks noChangeArrowheads="1"/>
          </p:cNvSpPr>
          <p:nvPr/>
        </p:nvSpPr>
        <p:spPr bwMode="auto">
          <a:xfrm>
            <a:off x="5865813" y="4511675"/>
            <a:ext cx="12779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  ___0-20 micron.</a:t>
            </a:r>
          </a:p>
        </p:txBody>
      </p:sp>
      <p:sp>
        <p:nvSpPr>
          <p:cNvPr id="60426" name="Rectangle 10"/>
          <p:cNvSpPr>
            <a:spLocks noChangeArrowheads="1"/>
          </p:cNvSpPr>
          <p:nvPr/>
        </p:nvSpPr>
        <p:spPr bwMode="auto">
          <a:xfrm>
            <a:off x="7667625" y="4583113"/>
            <a:ext cx="1368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Times New Roman" pitchFamily="18" charset="0"/>
              </a:rPr>
              <a:t>--- 50-100 micron.</a:t>
            </a:r>
          </a:p>
        </p:txBody>
      </p:sp>
      <p:sp>
        <p:nvSpPr>
          <p:cNvPr id="60427" name="Rectangle 11"/>
          <p:cNvSpPr>
            <a:spLocks noChangeArrowheads="1"/>
          </p:cNvSpPr>
          <p:nvPr/>
        </p:nvSpPr>
        <p:spPr bwMode="auto">
          <a:xfrm>
            <a:off x="5761038" y="3582988"/>
            <a:ext cx="12398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… 20-50 micron.</a:t>
            </a:r>
          </a:p>
        </p:txBody>
      </p:sp>
      <p:sp>
        <p:nvSpPr>
          <p:cNvPr id="60428" name="Rectangle 12"/>
          <p:cNvSpPr>
            <a:spLocks noChangeArrowheads="1"/>
          </p:cNvSpPr>
          <p:nvPr/>
        </p:nvSpPr>
        <p:spPr bwMode="auto">
          <a:xfrm>
            <a:off x="5513388" y="5419725"/>
            <a:ext cx="14874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 ___100-150 micron</a:t>
            </a:r>
            <a:r>
              <a:rPr lang="en-US">
                <a:latin typeface="Times New Roman" pitchFamily="18" charset="0"/>
              </a:rPr>
              <a:t>.</a:t>
            </a:r>
          </a:p>
        </p:txBody>
      </p:sp>
      <p:sp>
        <p:nvSpPr>
          <p:cNvPr id="60429" name="Rectangle 13"/>
          <p:cNvSpPr>
            <a:spLocks noChangeArrowheads="1"/>
          </p:cNvSpPr>
          <p:nvPr/>
        </p:nvSpPr>
        <p:spPr bwMode="auto">
          <a:xfrm>
            <a:off x="7812088" y="5726113"/>
            <a:ext cx="11985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--- &gt;150 micron.</a:t>
            </a:r>
          </a:p>
        </p:txBody>
      </p:sp>
      <p:sp>
        <p:nvSpPr>
          <p:cNvPr id="60430" name="Rectangle 14"/>
          <p:cNvSpPr>
            <a:spLocks noChangeArrowheads="1"/>
          </p:cNvSpPr>
          <p:nvPr/>
        </p:nvSpPr>
        <p:spPr bwMode="auto">
          <a:xfrm>
            <a:off x="7572375" y="2420938"/>
            <a:ext cx="12588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 ___0-20 micron</a:t>
            </a:r>
            <a:r>
              <a:rPr lang="en-US">
                <a:latin typeface="Times New Roman" pitchFamily="18" charset="0"/>
              </a:rPr>
              <a:t>.</a:t>
            </a:r>
          </a:p>
        </p:txBody>
      </p:sp>
      <p:sp>
        <p:nvSpPr>
          <p:cNvPr id="60431" name="Rectangle 16"/>
          <p:cNvSpPr>
            <a:spLocks noChangeArrowheads="1"/>
          </p:cNvSpPr>
          <p:nvPr/>
        </p:nvSpPr>
        <p:spPr bwMode="auto">
          <a:xfrm>
            <a:off x="0" y="357346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60432" name="Rectangle 17"/>
          <p:cNvSpPr>
            <a:spLocks noChangeArrowheads="1"/>
          </p:cNvSpPr>
          <p:nvPr/>
        </p:nvSpPr>
        <p:spPr bwMode="auto">
          <a:xfrm>
            <a:off x="5168900" y="6419850"/>
            <a:ext cx="2139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(Barucci et al., 2008)</a:t>
            </a:r>
          </a:p>
        </p:txBody>
      </p:sp>
      <p:sp>
        <p:nvSpPr>
          <p:cNvPr id="60433" name="ZoneTexte 17"/>
          <p:cNvSpPr txBox="1">
            <a:spLocks noChangeArrowheads="1"/>
          </p:cNvSpPr>
          <p:nvPr/>
        </p:nvSpPr>
        <p:spPr bwMode="auto">
          <a:xfrm>
            <a:off x="5076825" y="188913"/>
            <a:ext cx="406717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800" b="1">
                <a:solidFill>
                  <a:srgbClr val="FF3300"/>
                </a:solidFill>
                <a:latin typeface="Times New Roman" pitchFamily="18" charset="0"/>
              </a:rPr>
              <a:t>21 LUTETIA: </a:t>
            </a:r>
          </a:p>
          <a:p>
            <a:r>
              <a:rPr lang="fr-FR" sz="2800" b="1">
                <a:solidFill>
                  <a:srgbClr val="FF3300"/>
                </a:solidFill>
                <a:latin typeface="Times New Roman" pitchFamily="18" charset="0"/>
              </a:rPr>
              <a:t>Emissivity - SPITZER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79388" y="6237288"/>
            <a:ext cx="4279900" cy="6159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dirty="0" err="1">
                <a:solidFill>
                  <a:schemeClr val="accent1">
                    <a:lumMod val="50000"/>
                  </a:schemeClr>
                </a:solidFill>
              </a:rPr>
              <a:t>Enstatite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 chondrites C </a:t>
            </a:r>
            <a:r>
              <a:rPr lang="fr-FR" b="1" dirty="0" err="1">
                <a:solidFill>
                  <a:schemeClr val="accent1">
                    <a:lumMod val="50000"/>
                  </a:schemeClr>
                </a:solidFill>
              </a:rPr>
              <a:t>peak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accent1">
                    <a:lumMod val="50000"/>
                  </a:schemeClr>
                </a:solidFill>
              </a:rPr>
              <a:t>at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 8.3 µm</a:t>
            </a:r>
          </a:p>
          <a:p>
            <a:pPr>
              <a:defRPr/>
            </a:pPr>
            <a:r>
              <a:rPr lang="fr-FR" sz="1600" dirty="0"/>
              <a:t>(</a:t>
            </a:r>
            <a:r>
              <a:rPr lang="fr-FR" sz="1600" dirty="0" err="1"/>
              <a:t>Izawa</a:t>
            </a:r>
            <a:r>
              <a:rPr lang="fr-FR" sz="1600" dirty="0"/>
              <a:t> et al. 2010)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 descr="\\PC\Users\sierks\Documents\My OSIRIS\!lutetia\2010-09-21_Lutetia EPSC talk\contributions\all_40000 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463" y="0"/>
            <a:ext cx="8070850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Box 5"/>
          <p:cNvSpPr txBox="1">
            <a:spLocks noChangeArrowheads="1"/>
          </p:cNvSpPr>
          <p:nvPr/>
        </p:nvSpPr>
        <p:spPr bwMode="auto">
          <a:xfrm>
            <a:off x="528638" y="0"/>
            <a:ext cx="117157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 b="1">
                <a:solidFill>
                  <a:schemeClr val="bg1"/>
                </a:solidFill>
                <a:cs typeface="Arial" pitchFamily="34" charset="0"/>
              </a:rPr>
              <a:t>500.000 km -9:30h</a:t>
            </a:r>
          </a:p>
        </p:txBody>
      </p:sp>
      <p:sp>
        <p:nvSpPr>
          <p:cNvPr id="7172" name="TextBox 6"/>
          <p:cNvSpPr txBox="1">
            <a:spLocks noChangeArrowheads="1"/>
          </p:cNvSpPr>
          <p:nvPr/>
        </p:nvSpPr>
        <p:spPr bwMode="auto">
          <a:xfrm>
            <a:off x="3265488" y="0"/>
            <a:ext cx="1173162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 b="1">
                <a:solidFill>
                  <a:schemeClr val="bg1"/>
                </a:solidFill>
                <a:cs typeface="Arial" pitchFamily="34" charset="0"/>
              </a:rPr>
              <a:t>400.000 km -7:30h</a:t>
            </a:r>
          </a:p>
        </p:txBody>
      </p:sp>
      <p:sp>
        <p:nvSpPr>
          <p:cNvPr id="7173" name="TextBox 7"/>
          <p:cNvSpPr txBox="1">
            <a:spLocks noChangeArrowheads="1"/>
          </p:cNvSpPr>
          <p:nvPr/>
        </p:nvSpPr>
        <p:spPr bwMode="auto">
          <a:xfrm>
            <a:off x="1744663" y="1009650"/>
            <a:ext cx="1198562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 b="1">
                <a:solidFill>
                  <a:schemeClr val="bg1"/>
                </a:solidFill>
                <a:cs typeface="Arial" pitchFamily="34" charset="0"/>
              </a:rPr>
              <a:t>300.000 km –5:30h</a:t>
            </a:r>
          </a:p>
        </p:txBody>
      </p:sp>
      <p:sp>
        <p:nvSpPr>
          <p:cNvPr id="7174" name="TextBox 8"/>
          <p:cNvSpPr txBox="1">
            <a:spLocks noChangeArrowheads="1"/>
          </p:cNvSpPr>
          <p:nvPr/>
        </p:nvSpPr>
        <p:spPr bwMode="auto">
          <a:xfrm>
            <a:off x="7412038" y="977900"/>
            <a:ext cx="1173162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 b="1">
                <a:solidFill>
                  <a:schemeClr val="bg1"/>
                </a:solidFill>
                <a:cs typeface="Arial" pitchFamily="34" charset="0"/>
              </a:rPr>
              <a:t>215.000 km -4:00h</a:t>
            </a:r>
          </a:p>
        </p:txBody>
      </p:sp>
      <p:sp>
        <p:nvSpPr>
          <p:cNvPr id="7175" name="TextBox 9"/>
          <p:cNvSpPr txBox="1">
            <a:spLocks noChangeArrowheads="1"/>
          </p:cNvSpPr>
          <p:nvPr/>
        </p:nvSpPr>
        <p:spPr bwMode="auto">
          <a:xfrm>
            <a:off x="1989138" y="2238375"/>
            <a:ext cx="117157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 b="1">
                <a:solidFill>
                  <a:schemeClr val="bg1"/>
                </a:solidFill>
                <a:cs typeface="Arial" pitchFamily="34" charset="0"/>
              </a:rPr>
              <a:t>160.000 km -3:00h</a:t>
            </a:r>
          </a:p>
        </p:txBody>
      </p:sp>
      <p:sp>
        <p:nvSpPr>
          <p:cNvPr id="7176" name="TextBox 10"/>
          <p:cNvSpPr txBox="1">
            <a:spLocks noChangeArrowheads="1"/>
          </p:cNvSpPr>
          <p:nvPr/>
        </p:nvSpPr>
        <p:spPr bwMode="auto">
          <a:xfrm>
            <a:off x="6135688" y="1978025"/>
            <a:ext cx="110807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 b="1">
                <a:solidFill>
                  <a:schemeClr val="bg1"/>
                </a:solidFill>
                <a:cs typeface="Arial" pitchFamily="34" charset="0"/>
              </a:rPr>
              <a:t>81.000 km -1:30h</a:t>
            </a:r>
          </a:p>
        </p:txBody>
      </p:sp>
      <p:sp>
        <p:nvSpPr>
          <p:cNvPr id="7177" name="TextBox 12"/>
          <p:cNvSpPr txBox="1">
            <a:spLocks noChangeArrowheads="1"/>
          </p:cNvSpPr>
          <p:nvPr/>
        </p:nvSpPr>
        <p:spPr bwMode="auto">
          <a:xfrm>
            <a:off x="1857375" y="3997325"/>
            <a:ext cx="110807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 b="1">
                <a:solidFill>
                  <a:schemeClr val="bg1"/>
                </a:solidFill>
                <a:cs typeface="Arial" pitchFamily="34" charset="0"/>
              </a:rPr>
              <a:t>63.000 km -1:10h</a:t>
            </a:r>
          </a:p>
        </p:txBody>
      </p:sp>
      <p:sp>
        <p:nvSpPr>
          <p:cNvPr id="7178" name="TextBox 13"/>
          <p:cNvSpPr txBox="1">
            <a:spLocks noChangeArrowheads="1"/>
          </p:cNvSpPr>
          <p:nvPr/>
        </p:nvSpPr>
        <p:spPr bwMode="auto">
          <a:xfrm>
            <a:off x="7424738" y="3789363"/>
            <a:ext cx="110807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 b="1">
                <a:solidFill>
                  <a:schemeClr val="bg1"/>
                </a:solidFill>
                <a:cs typeface="Arial" pitchFamily="34" charset="0"/>
              </a:rPr>
              <a:t>40.000 km -0:46h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3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4"/>
          <p:cNvSpPr>
            <a:spLocks noChangeArrowheads="1"/>
          </p:cNvSpPr>
          <p:nvPr/>
        </p:nvSpPr>
        <p:spPr bwMode="auto">
          <a:xfrm>
            <a:off x="1116013" y="188913"/>
            <a:ext cx="71278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Polarimetric properties of Lutetia’s surface</a:t>
            </a:r>
            <a:endParaRPr lang="ru-RU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67" name="Text Box 12"/>
          <p:cNvSpPr txBox="1">
            <a:spLocks noChangeArrowheads="1"/>
          </p:cNvSpPr>
          <p:nvPr/>
        </p:nvSpPr>
        <p:spPr bwMode="auto">
          <a:xfrm>
            <a:off x="100013" y="1557338"/>
            <a:ext cx="3455987" cy="498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/>
              <a:t>Lutetia’s has particular polarimetric properties as compared to all asteroids observed so far.</a:t>
            </a:r>
          </a:p>
          <a:p>
            <a:endParaRPr lang="en-US" sz="2000"/>
          </a:p>
          <a:p>
            <a:r>
              <a:rPr lang="en-US" sz="2000"/>
              <a:t>Large inversion angle is indicative of</a:t>
            </a:r>
          </a:p>
          <a:p>
            <a:pPr>
              <a:buFontTx/>
              <a:buChar char="•"/>
            </a:pPr>
            <a:r>
              <a:rPr lang="en-US" sz="2000"/>
              <a:t> small particle size and/or </a:t>
            </a:r>
          </a:p>
          <a:p>
            <a:pPr>
              <a:buFontTx/>
              <a:buChar char="•"/>
            </a:pPr>
            <a:r>
              <a:rPr lang="en-US" sz="2000"/>
              <a:t> high refractory material or inclusions</a:t>
            </a:r>
            <a:endParaRPr lang="en-US" sz="2200"/>
          </a:p>
          <a:p>
            <a:endParaRPr lang="en-US" sz="2200"/>
          </a:p>
          <a:p>
            <a:r>
              <a:rPr lang="en-US" sz="2200"/>
              <a:t>Only few asteroids (mainly L-type) have wider negative branch of polarization. </a:t>
            </a:r>
          </a:p>
        </p:txBody>
      </p:sp>
      <p:pic>
        <p:nvPicPr>
          <p:cNvPr id="62468" name="Image 4" descr="Lutetia_polarimetry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4300" y="1325563"/>
            <a:ext cx="5219700" cy="390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4743450" y="5373688"/>
            <a:ext cx="40147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b="1"/>
              <a:t>(Belskaya et al., 2010, A&amp;A 515, 29)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2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Прямоугольник 3"/>
          <p:cNvSpPr>
            <a:spLocks noChangeArrowheads="1"/>
          </p:cNvSpPr>
          <p:nvPr/>
        </p:nvSpPr>
        <p:spPr bwMode="auto">
          <a:xfrm>
            <a:off x="1547813" y="182563"/>
            <a:ext cx="62531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COMPARISON WITH METEORITES</a:t>
            </a:r>
            <a:endParaRPr lang="ru-RU" sz="2800"/>
          </a:p>
        </p:txBody>
      </p:sp>
      <p:pic>
        <p:nvPicPr>
          <p:cNvPr id="64515" name="Рисунок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5963" y="569913"/>
            <a:ext cx="7743825" cy="624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9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444500"/>
            <a:ext cx="7704137" cy="621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Прямоугольник 3"/>
          <p:cNvSpPr>
            <a:spLocks noChangeArrowheads="1"/>
          </p:cNvSpPr>
          <p:nvPr/>
        </p:nvSpPr>
        <p:spPr bwMode="auto">
          <a:xfrm>
            <a:off x="1547813" y="182563"/>
            <a:ext cx="62531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COMPARISON WITH METEORITES</a:t>
            </a:r>
            <a:endParaRPr lang="ru-RU" sz="2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619667" y="188640"/>
            <a:ext cx="7314770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ea typeface="ＭＳ Ｐゴシック" pitchFamily="34"/>
              </a:rPr>
              <a:t>Lutetia ground observations on the cilindrical projection</a:t>
            </a:r>
          </a:p>
        </p:txBody>
      </p:sp>
      <p:sp>
        <p:nvSpPr>
          <p:cNvPr id="4" name="Ellipse 3"/>
          <p:cNvSpPr/>
          <p:nvPr/>
        </p:nvSpPr>
        <p:spPr>
          <a:xfrm>
            <a:off x="395532" y="6453332"/>
            <a:ext cx="144018" cy="14401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1 0"/>
              <a:gd name="f15" fmla="*/ f9 f0 1"/>
              <a:gd name="f16" fmla="*/ f10 f0 1"/>
              <a:gd name="f17" fmla="?: f11 f4 1"/>
              <a:gd name="f18" fmla="?: f12 f5 1"/>
              <a:gd name="f19" fmla="?: f13 f6 1"/>
              <a:gd name="f20" fmla="+- f14 0 f1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1 0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0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0 1"/>
              <a:gd name="f47" fmla="*/ f42 f30 1"/>
              <a:gd name="f48" fmla="*/ f41 f30 1"/>
              <a:gd name="f49" fmla="*/ f46 1 f8"/>
              <a:gd name="f50" fmla="*/ f44 f30 1"/>
              <a:gd name="f51" fmla="+- f49 0 f1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0" swAng="f1"/>
                <a:arcTo wR="f47" hR="f48" stAng="f2" swAng="f1"/>
                <a:arcTo wR="f47" hR="f48" stAng="f7" swAng="f1"/>
                <a:arcTo wR="f47" hR="f48" stAng="f1" swAng="f1"/>
                <a:close/>
              </a:path>
            </a:pathLst>
          </a:custGeom>
          <a:solidFill>
            <a:srgbClr val="FF0000"/>
          </a:solidFill>
          <a:ln w="25402">
            <a:solidFill>
              <a:srgbClr val="FF000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0000"/>
              </a:solidFill>
              <a:uFillTx/>
              <a:latin typeface="Arial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55577" y="6093296"/>
            <a:ext cx="2088233" cy="64633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ea typeface="ＭＳ Ｐゴシック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ea typeface="ＭＳ Ｐゴシック" pitchFamily="34"/>
              </a:rPr>
              <a:t>  2</a:t>
            </a:r>
            <a:r>
              <a:rPr lang="fr-FR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Arial"/>
                <a:ea typeface="ＭＳ Ｐゴシック" pitchFamily="34"/>
              </a:rPr>
              <a:t>-3.5 </a:t>
            </a:r>
            <a:r>
              <a:rPr lang="fr-FR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ea typeface="ＭＳ Ｐゴシック" pitchFamily="34"/>
              </a:rPr>
              <a:t>µm</a:t>
            </a:r>
          </a:p>
        </p:txBody>
      </p:sp>
      <p:sp>
        <p:nvSpPr>
          <p:cNvPr id="6" name="Ellipse 5"/>
          <p:cNvSpPr/>
          <p:nvPr/>
        </p:nvSpPr>
        <p:spPr>
          <a:xfrm>
            <a:off x="395532" y="6021287"/>
            <a:ext cx="144018" cy="14401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1 0"/>
              <a:gd name="f15" fmla="*/ f9 f0 1"/>
              <a:gd name="f16" fmla="*/ f10 f0 1"/>
              <a:gd name="f17" fmla="?: f11 f4 1"/>
              <a:gd name="f18" fmla="?: f12 f5 1"/>
              <a:gd name="f19" fmla="?: f13 f6 1"/>
              <a:gd name="f20" fmla="+- f14 0 f1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1 0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0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0 1"/>
              <a:gd name="f47" fmla="*/ f42 f30 1"/>
              <a:gd name="f48" fmla="*/ f41 f30 1"/>
              <a:gd name="f49" fmla="*/ f46 1 f8"/>
              <a:gd name="f50" fmla="*/ f44 f30 1"/>
              <a:gd name="f51" fmla="+- f49 0 f1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0" swAng="f1"/>
                <a:arcTo wR="f47" hR="f48" stAng="f2" swAng="f1"/>
                <a:arcTo wR="f47" hR="f48" stAng="f7" swAng="f1"/>
                <a:arcTo wR="f47" hR="f48" stAng="f1" swAng="f1"/>
                <a:close/>
              </a:path>
            </a:pathLst>
          </a:custGeom>
          <a:solidFill>
            <a:srgbClr val="00B050"/>
          </a:solidFill>
          <a:ln w="25402">
            <a:solidFill>
              <a:srgbClr val="00B05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0000"/>
              </a:solidFill>
              <a:uFillTx/>
              <a:latin typeface="Arial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827586" y="6165305"/>
            <a:ext cx="248789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899595" y="5949278"/>
            <a:ext cx="4680520" cy="64633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ea typeface="ＭＳ Ｐゴシック" pitchFamily="34"/>
              </a:rPr>
              <a:t>0.4-0.9 µm                          0.8-2.5 µm 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ea typeface="ＭＳ Ｐゴシック" pitchFamily="34"/>
              </a:rPr>
              <a:t>    </a:t>
            </a:r>
            <a:r>
              <a:rPr lang="fr-FR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Arial"/>
                <a:ea typeface="ＭＳ Ｐゴシック" pitchFamily="34"/>
              </a:rPr>
              <a:t>                    </a:t>
            </a:r>
            <a:endParaRPr lang="fr-FR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ea typeface="ＭＳ Ｐゴシック" pitchFamily="34"/>
            </a:endParaRPr>
          </a:p>
        </p:txBody>
      </p:sp>
      <p:sp>
        <p:nvSpPr>
          <p:cNvPr id="9" name="Ellipse 8"/>
          <p:cNvSpPr/>
          <p:nvPr/>
        </p:nvSpPr>
        <p:spPr>
          <a:xfrm>
            <a:off x="3275856" y="6093296"/>
            <a:ext cx="144018" cy="14401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1 0"/>
              <a:gd name="f15" fmla="*/ f9 f0 1"/>
              <a:gd name="f16" fmla="*/ f10 f0 1"/>
              <a:gd name="f17" fmla="?: f11 f4 1"/>
              <a:gd name="f18" fmla="?: f12 f5 1"/>
              <a:gd name="f19" fmla="?: f13 f6 1"/>
              <a:gd name="f20" fmla="+- f14 0 f1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1 0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0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0 1"/>
              <a:gd name="f47" fmla="*/ f42 f30 1"/>
              <a:gd name="f48" fmla="*/ f41 f30 1"/>
              <a:gd name="f49" fmla="*/ f46 1 f8"/>
              <a:gd name="f50" fmla="*/ f44 f30 1"/>
              <a:gd name="f51" fmla="+- f49 0 f1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0" swAng="f1"/>
                <a:arcTo wR="f47" hR="f48" stAng="f2" swAng="f1"/>
                <a:arcTo wR="f47" hR="f48" stAng="f7" swAng="f1"/>
                <a:arcTo wR="f47" hR="f48" stAng="f1" swAng="f1"/>
                <a:close/>
              </a:path>
            </a:pathLst>
          </a:custGeom>
          <a:solidFill>
            <a:srgbClr val="5959FF"/>
          </a:solidFill>
          <a:ln w="25402">
            <a:solidFill>
              <a:srgbClr val="5959FF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0000"/>
              </a:solidFill>
              <a:uFillTx/>
              <a:latin typeface="Arial"/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3275856" y="6453332"/>
            <a:ext cx="144018" cy="14401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1 0"/>
              <a:gd name="f15" fmla="*/ f9 f0 1"/>
              <a:gd name="f16" fmla="*/ f10 f0 1"/>
              <a:gd name="f17" fmla="?: f11 f4 1"/>
              <a:gd name="f18" fmla="?: f12 f5 1"/>
              <a:gd name="f19" fmla="?: f13 f6 1"/>
              <a:gd name="f20" fmla="+- f14 0 f1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1 0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0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0 1"/>
              <a:gd name="f47" fmla="*/ f42 f30 1"/>
              <a:gd name="f48" fmla="*/ f41 f30 1"/>
              <a:gd name="f49" fmla="*/ f46 1 f8"/>
              <a:gd name="f50" fmla="*/ f44 f30 1"/>
              <a:gd name="f51" fmla="+- f49 0 f1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0" swAng="f1"/>
                <a:arcTo wR="f47" hR="f48" stAng="f2" swAng="f1"/>
                <a:arcTo wR="f47" hR="f48" stAng="f7" swAng="f1"/>
                <a:arcTo wR="f47" hR="f48" stAng="f1" swAng="f1"/>
                <a:close/>
              </a:path>
            </a:pathLst>
          </a:custGeom>
          <a:solidFill>
            <a:srgbClr val="CC00CC"/>
          </a:solidFill>
          <a:ln w="25402">
            <a:solidFill>
              <a:srgbClr val="CC00CC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0000"/>
              </a:solidFill>
              <a:uFillTx/>
              <a:latin typeface="Arial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635892" y="6309323"/>
            <a:ext cx="1228222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ea typeface="ＭＳ Ｐゴシック" pitchFamily="34"/>
              </a:rPr>
              <a:t>5-38 µm  </a:t>
            </a:r>
          </a:p>
        </p:txBody>
      </p:sp>
      <p:graphicFrame>
        <p:nvGraphicFramePr>
          <p:cNvPr id="14" name="Obje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3561075"/>
              </p:ext>
            </p:extLst>
          </p:nvPr>
        </p:nvGraphicFramePr>
        <p:xfrm>
          <a:off x="4936" y="836712"/>
          <a:ext cx="9224196" cy="4896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Document" r:id="rId4" imgW="5765800" imgH="3060700" progId="Word.Document.12">
                  <p:embed/>
                </p:oleObj>
              </mc:Choice>
              <mc:Fallback>
                <p:oleObj name="Document" r:id="rId4" imgW="5765800" imgH="3060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36" y="836712"/>
                        <a:ext cx="9224196" cy="48965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6516216" y="6381328"/>
            <a:ext cx="2233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Barucci et al. </a:t>
            </a:r>
            <a:r>
              <a:rPr lang="fr-FR" smtClean="0"/>
              <a:t>(2011)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652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  <a:ea typeface="ＭＳ Ｐゴシック" pitchFamily="34" charset="-128"/>
              </a:rPr>
              <a:t>V </a:t>
            </a:r>
            <a:r>
              <a:rPr lang="en-US" dirty="0" err="1" smtClean="0">
                <a:solidFill>
                  <a:schemeClr val="tx1"/>
                </a:solidFill>
                <a:ea typeface="ＭＳ Ｐゴシック" pitchFamily="34" charset="-128"/>
              </a:rPr>
              <a:t>albedo</a:t>
            </a:r>
            <a:r>
              <a:rPr lang="en-US" dirty="0" smtClean="0">
                <a:solidFill>
                  <a:schemeClr val="tx1"/>
                </a:solidFill>
                <a:ea typeface="ＭＳ Ｐゴシック" pitchFamily="34" charset="-128"/>
              </a:rPr>
              <a:t> = 0.19±0.01</a:t>
            </a: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1331640" y="1459954"/>
            <a:ext cx="6588125" cy="4705350"/>
            <a:chOff x="567" y="1026"/>
            <a:chExt cx="4150" cy="2964"/>
          </a:xfrm>
          <a:solidFill>
            <a:schemeClr val="bg1"/>
          </a:solidFill>
        </p:grpSpPr>
        <p:sp>
          <p:nvSpPr>
            <p:cNvPr id="93187" name="AutoShape 3"/>
            <p:cNvSpPr>
              <a:spLocks noChangeAspect="1" noChangeArrowheads="1" noTextEdit="1"/>
            </p:cNvSpPr>
            <p:nvPr/>
          </p:nvSpPr>
          <p:spPr bwMode="auto">
            <a:xfrm>
              <a:off x="567" y="1026"/>
              <a:ext cx="4150" cy="296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grpSp>
          <p:nvGrpSpPr>
            <p:cNvPr id="3" name="Group 205"/>
            <p:cNvGrpSpPr>
              <a:grpSpLocks/>
            </p:cNvGrpSpPr>
            <p:nvPr/>
          </p:nvGrpSpPr>
          <p:grpSpPr bwMode="auto">
            <a:xfrm>
              <a:off x="567" y="1026"/>
              <a:ext cx="4149" cy="2963"/>
              <a:chOff x="567" y="1026"/>
              <a:chExt cx="4149" cy="2963"/>
            </a:xfrm>
            <a:grpFill/>
          </p:grpSpPr>
          <p:sp>
            <p:nvSpPr>
              <p:cNvPr id="93189" name="Rectangle 5"/>
              <p:cNvSpPr>
                <a:spLocks noChangeArrowheads="1"/>
              </p:cNvSpPr>
              <p:nvPr/>
            </p:nvSpPr>
            <p:spPr bwMode="auto">
              <a:xfrm>
                <a:off x="567" y="1026"/>
                <a:ext cx="4149" cy="296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190" name="Freeform 6"/>
              <p:cNvSpPr>
                <a:spLocks/>
              </p:cNvSpPr>
              <p:nvPr/>
            </p:nvSpPr>
            <p:spPr bwMode="auto">
              <a:xfrm>
                <a:off x="2465" y="1086"/>
                <a:ext cx="90" cy="115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10" y="18"/>
                  </a:cxn>
                  <a:cxn ang="0">
                    <a:pos x="7" y="27"/>
                  </a:cxn>
                  <a:cxn ang="0">
                    <a:pos x="0" y="43"/>
                  </a:cxn>
                  <a:cxn ang="0">
                    <a:pos x="0" y="44"/>
                  </a:cxn>
                  <a:cxn ang="0">
                    <a:pos x="5" y="86"/>
                  </a:cxn>
                  <a:cxn ang="0">
                    <a:pos x="5" y="87"/>
                  </a:cxn>
                  <a:cxn ang="0">
                    <a:pos x="22" y="109"/>
                  </a:cxn>
                  <a:cxn ang="0">
                    <a:pos x="33" y="114"/>
                  </a:cxn>
                  <a:cxn ang="0">
                    <a:pos x="56" y="115"/>
                  </a:cxn>
                  <a:cxn ang="0">
                    <a:pos x="67" y="109"/>
                  </a:cxn>
                  <a:cxn ang="0">
                    <a:pos x="78" y="98"/>
                  </a:cxn>
                  <a:cxn ang="0">
                    <a:pos x="83" y="87"/>
                  </a:cxn>
                  <a:cxn ang="0">
                    <a:pos x="83" y="86"/>
                  </a:cxn>
                  <a:cxn ang="0">
                    <a:pos x="90" y="70"/>
                  </a:cxn>
                  <a:cxn ang="0">
                    <a:pos x="90" y="46"/>
                  </a:cxn>
                  <a:cxn ang="0">
                    <a:pos x="83" y="28"/>
                  </a:cxn>
                  <a:cxn ang="0">
                    <a:pos x="83" y="28"/>
                  </a:cxn>
                  <a:cxn ang="0">
                    <a:pos x="78" y="17"/>
                  </a:cxn>
                  <a:cxn ang="0">
                    <a:pos x="57" y="0"/>
                  </a:cxn>
                  <a:cxn ang="0">
                    <a:pos x="34" y="9"/>
                  </a:cxn>
                  <a:cxn ang="0">
                    <a:pos x="54" y="4"/>
                  </a:cxn>
                  <a:cxn ang="0">
                    <a:pos x="63" y="13"/>
                  </a:cxn>
                  <a:cxn ang="0">
                    <a:pos x="62" y="13"/>
                  </a:cxn>
                  <a:cxn ang="0">
                    <a:pos x="74" y="19"/>
                  </a:cxn>
                  <a:cxn ang="0">
                    <a:pos x="76" y="32"/>
                  </a:cxn>
                  <a:cxn ang="0">
                    <a:pos x="76" y="31"/>
                  </a:cxn>
                  <a:cxn ang="0">
                    <a:pos x="85" y="44"/>
                  </a:cxn>
                  <a:cxn ang="0">
                    <a:pos x="81" y="70"/>
                  </a:cxn>
                  <a:cxn ang="0">
                    <a:pos x="81" y="68"/>
                  </a:cxn>
                  <a:cxn ang="0">
                    <a:pos x="80" y="85"/>
                  </a:cxn>
                  <a:cxn ang="0">
                    <a:pos x="71" y="93"/>
                  </a:cxn>
                  <a:cxn ang="0">
                    <a:pos x="72" y="92"/>
                  </a:cxn>
                  <a:cxn ang="0">
                    <a:pos x="64" y="105"/>
                  </a:cxn>
                  <a:cxn ang="0">
                    <a:pos x="53" y="106"/>
                  </a:cxn>
                  <a:cxn ang="0">
                    <a:pos x="54" y="106"/>
                  </a:cxn>
                  <a:cxn ang="0">
                    <a:pos x="34" y="110"/>
                  </a:cxn>
                  <a:cxn ang="0">
                    <a:pos x="27" y="101"/>
                  </a:cxn>
                  <a:cxn ang="0">
                    <a:pos x="28" y="102"/>
                  </a:cxn>
                  <a:cxn ang="0">
                    <a:pos x="14" y="95"/>
                  </a:cxn>
                  <a:cxn ang="0">
                    <a:pos x="13" y="83"/>
                  </a:cxn>
                  <a:cxn ang="0">
                    <a:pos x="13" y="83"/>
                  </a:cxn>
                  <a:cxn ang="0">
                    <a:pos x="4" y="70"/>
                  </a:cxn>
                  <a:cxn ang="0">
                    <a:pos x="9" y="44"/>
                  </a:cxn>
                  <a:cxn ang="0">
                    <a:pos x="8" y="46"/>
                  </a:cxn>
                  <a:cxn ang="0">
                    <a:pos x="9" y="29"/>
                  </a:cxn>
                  <a:cxn ang="0">
                    <a:pos x="18" y="22"/>
                  </a:cxn>
                  <a:cxn ang="0">
                    <a:pos x="18" y="23"/>
                  </a:cxn>
                  <a:cxn ang="0">
                    <a:pos x="24" y="9"/>
                  </a:cxn>
                  <a:cxn ang="0">
                    <a:pos x="37" y="8"/>
                  </a:cxn>
                </a:cxnLst>
                <a:rect l="0" t="0" r="r" b="b"/>
                <a:pathLst>
                  <a:path w="90" h="115">
                    <a:moveTo>
                      <a:pt x="37" y="8"/>
                    </a:moveTo>
                    <a:lnTo>
                      <a:pt x="33" y="0"/>
                    </a:lnTo>
                    <a:lnTo>
                      <a:pt x="23" y="5"/>
                    </a:lnTo>
                    <a:lnTo>
                      <a:pt x="10" y="18"/>
                    </a:lnTo>
                    <a:lnTo>
                      <a:pt x="5" y="28"/>
                    </a:lnTo>
                    <a:lnTo>
                      <a:pt x="7" y="27"/>
                    </a:lnTo>
                    <a:lnTo>
                      <a:pt x="5" y="28"/>
                    </a:lnTo>
                    <a:lnTo>
                      <a:pt x="0" y="43"/>
                    </a:lnTo>
                    <a:lnTo>
                      <a:pt x="0" y="46"/>
                    </a:lnTo>
                    <a:lnTo>
                      <a:pt x="0" y="44"/>
                    </a:lnTo>
                    <a:lnTo>
                      <a:pt x="0" y="71"/>
                    </a:lnTo>
                    <a:lnTo>
                      <a:pt x="5" y="86"/>
                    </a:lnTo>
                    <a:lnTo>
                      <a:pt x="7" y="88"/>
                    </a:lnTo>
                    <a:lnTo>
                      <a:pt x="5" y="87"/>
                    </a:lnTo>
                    <a:lnTo>
                      <a:pt x="10" y="97"/>
                    </a:lnTo>
                    <a:lnTo>
                      <a:pt x="22" y="109"/>
                    </a:lnTo>
                    <a:lnTo>
                      <a:pt x="23" y="109"/>
                    </a:lnTo>
                    <a:lnTo>
                      <a:pt x="33" y="114"/>
                    </a:lnTo>
                    <a:lnTo>
                      <a:pt x="34" y="115"/>
                    </a:lnTo>
                    <a:lnTo>
                      <a:pt x="56" y="115"/>
                    </a:lnTo>
                    <a:lnTo>
                      <a:pt x="57" y="114"/>
                    </a:lnTo>
                    <a:lnTo>
                      <a:pt x="67" y="109"/>
                    </a:lnTo>
                    <a:lnTo>
                      <a:pt x="68" y="109"/>
                    </a:lnTo>
                    <a:lnTo>
                      <a:pt x="78" y="98"/>
                    </a:lnTo>
                    <a:lnTo>
                      <a:pt x="78" y="97"/>
                    </a:lnTo>
                    <a:lnTo>
                      <a:pt x="83" y="87"/>
                    </a:lnTo>
                    <a:lnTo>
                      <a:pt x="83" y="88"/>
                    </a:lnTo>
                    <a:lnTo>
                      <a:pt x="83" y="86"/>
                    </a:lnTo>
                    <a:lnTo>
                      <a:pt x="88" y="71"/>
                    </a:lnTo>
                    <a:lnTo>
                      <a:pt x="90" y="70"/>
                    </a:lnTo>
                    <a:lnTo>
                      <a:pt x="90" y="44"/>
                    </a:lnTo>
                    <a:lnTo>
                      <a:pt x="90" y="46"/>
                    </a:lnTo>
                    <a:lnTo>
                      <a:pt x="88" y="43"/>
                    </a:lnTo>
                    <a:lnTo>
                      <a:pt x="83" y="28"/>
                    </a:lnTo>
                    <a:lnTo>
                      <a:pt x="83" y="27"/>
                    </a:lnTo>
                    <a:lnTo>
                      <a:pt x="83" y="28"/>
                    </a:lnTo>
                    <a:lnTo>
                      <a:pt x="78" y="18"/>
                    </a:lnTo>
                    <a:lnTo>
                      <a:pt x="78" y="17"/>
                    </a:lnTo>
                    <a:lnTo>
                      <a:pt x="67" y="5"/>
                    </a:lnTo>
                    <a:lnTo>
                      <a:pt x="57" y="0"/>
                    </a:lnTo>
                    <a:lnTo>
                      <a:pt x="34" y="0"/>
                    </a:lnTo>
                    <a:lnTo>
                      <a:pt x="34" y="9"/>
                    </a:lnTo>
                    <a:lnTo>
                      <a:pt x="54" y="9"/>
                    </a:lnTo>
                    <a:lnTo>
                      <a:pt x="54" y="4"/>
                    </a:lnTo>
                    <a:lnTo>
                      <a:pt x="53" y="8"/>
                    </a:lnTo>
                    <a:lnTo>
                      <a:pt x="63" y="13"/>
                    </a:lnTo>
                    <a:lnTo>
                      <a:pt x="64" y="9"/>
                    </a:lnTo>
                    <a:lnTo>
                      <a:pt x="62" y="13"/>
                    </a:lnTo>
                    <a:lnTo>
                      <a:pt x="72" y="23"/>
                    </a:lnTo>
                    <a:lnTo>
                      <a:pt x="74" y="19"/>
                    </a:lnTo>
                    <a:lnTo>
                      <a:pt x="71" y="22"/>
                    </a:lnTo>
                    <a:lnTo>
                      <a:pt x="76" y="32"/>
                    </a:lnTo>
                    <a:lnTo>
                      <a:pt x="80" y="29"/>
                    </a:lnTo>
                    <a:lnTo>
                      <a:pt x="76" y="31"/>
                    </a:lnTo>
                    <a:lnTo>
                      <a:pt x="81" y="46"/>
                    </a:lnTo>
                    <a:lnTo>
                      <a:pt x="85" y="44"/>
                    </a:lnTo>
                    <a:lnTo>
                      <a:pt x="81" y="44"/>
                    </a:lnTo>
                    <a:lnTo>
                      <a:pt x="81" y="70"/>
                    </a:lnTo>
                    <a:lnTo>
                      <a:pt x="85" y="70"/>
                    </a:lnTo>
                    <a:lnTo>
                      <a:pt x="81" y="68"/>
                    </a:lnTo>
                    <a:lnTo>
                      <a:pt x="76" y="83"/>
                    </a:lnTo>
                    <a:lnTo>
                      <a:pt x="80" y="85"/>
                    </a:lnTo>
                    <a:lnTo>
                      <a:pt x="76" y="83"/>
                    </a:lnTo>
                    <a:lnTo>
                      <a:pt x="71" y="93"/>
                    </a:lnTo>
                    <a:lnTo>
                      <a:pt x="74" y="95"/>
                    </a:lnTo>
                    <a:lnTo>
                      <a:pt x="72" y="92"/>
                    </a:lnTo>
                    <a:lnTo>
                      <a:pt x="62" y="102"/>
                    </a:lnTo>
                    <a:lnTo>
                      <a:pt x="64" y="105"/>
                    </a:lnTo>
                    <a:lnTo>
                      <a:pt x="63" y="101"/>
                    </a:lnTo>
                    <a:lnTo>
                      <a:pt x="53" y="106"/>
                    </a:lnTo>
                    <a:lnTo>
                      <a:pt x="54" y="110"/>
                    </a:lnTo>
                    <a:lnTo>
                      <a:pt x="54" y="106"/>
                    </a:lnTo>
                    <a:lnTo>
                      <a:pt x="34" y="106"/>
                    </a:lnTo>
                    <a:lnTo>
                      <a:pt x="34" y="110"/>
                    </a:lnTo>
                    <a:lnTo>
                      <a:pt x="37" y="106"/>
                    </a:lnTo>
                    <a:lnTo>
                      <a:pt x="27" y="101"/>
                    </a:lnTo>
                    <a:lnTo>
                      <a:pt x="24" y="105"/>
                    </a:lnTo>
                    <a:lnTo>
                      <a:pt x="28" y="102"/>
                    </a:lnTo>
                    <a:lnTo>
                      <a:pt x="18" y="92"/>
                    </a:lnTo>
                    <a:lnTo>
                      <a:pt x="14" y="95"/>
                    </a:lnTo>
                    <a:lnTo>
                      <a:pt x="18" y="93"/>
                    </a:lnTo>
                    <a:lnTo>
                      <a:pt x="13" y="83"/>
                    </a:lnTo>
                    <a:lnTo>
                      <a:pt x="9" y="85"/>
                    </a:lnTo>
                    <a:lnTo>
                      <a:pt x="13" y="83"/>
                    </a:lnTo>
                    <a:lnTo>
                      <a:pt x="8" y="68"/>
                    </a:lnTo>
                    <a:lnTo>
                      <a:pt x="4" y="70"/>
                    </a:lnTo>
                    <a:lnTo>
                      <a:pt x="9" y="70"/>
                    </a:lnTo>
                    <a:lnTo>
                      <a:pt x="9" y="44"/>
                    </a:lnTo>
                    <a:lnTo>
                      <a:pt x="4" y="44"/>
                    </a:lnTo>
                    <a:lnTo>
                      <a:pt x="8" y="46"/>
                    </a:lnTo>
                    <a:lnTo>
                      <a:pt x="13" y="31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22"/>
                    </a:lnTo>
                    <a:lnTo>
                      <a:pt x="14" y="19"/>
                    </a:lnTo>
                    <a:lnTo>
                      <a:pt x="18" y="23"/>
                    </a:lnTo>
                    <a:lnTo>
                      <a:pt x="28" y="13"/>
                    </a:lnTo>
                    <a:lnTo>
                      <a:pt x="24" y="9"/>
                    </a:lnTo>
                    <a:lnTo>
                      <a:pt x="27" y="13"/>
                    </a:lnTo>
                    <a:lnTo>
                      <a:pt x="37" y="8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191" name="Freeform 7"/>
              <p:cNvSpPr>
                <a:spLocks/>
              </p:cNvSpPr>
              <p:nvPr/>
            </p:nvSpPr>
            <p:spPr bwMode="auto">
              <a:xfrm>
                <a:off x="2578" y="1086"/>
                <a:ext cx="80" cy="115"/>
              </a:xfrm>
              <a:custGeom>
                <a:avLst/>
                <a:gdLst/>
                <a:ahLst/>
                <a:cxnLst>
                  <a:cxn ang="0">
                    <a:pos x="78" y="17"/>
                  </a:cxn>
                  <a:cxn ang="0">
                    <a:pos x="66" y="5"/>
                  </a:cxn>
                  <a:cxn ang="0">
                    <a:pos x="29" y="0"/>
                  </a:cxn>
                  <a:cxn ang="0">
                    <a:pos x="28" y="0"/>
                  </a:cxn>
                  <a:cxn ang="0">
                    <a:pos x="0" y="18"/>
                  </a:cxn>
                  <a:cxn ang="0">
                    <a:pos x="6" y="42"/>
                  </a:cxn>
                  <a:cxn ang="0">
                    <a:pos x="13" y="48"/>
                  </a:cxn>
                  <a:cxn ang="0">
                    <a:pos x="22" y="53"/>
                  </a:cxn>
                  <a:cxn ang="0">
                    <a:pos x="53" y="63"/>
                  </a:cxn>
                  <a:cxn ang="0">
                    <a:pos x="53" y="63"/>
                  </a:cxn>
                  <a:cxn ang="0">
                    <a:pos x="65" y="64"/>
                  </a:cxn>
                  <a:cxn ang="0">
                    <a:pos x="67" y="73"/>
                  </a:cxn>
                  <a:cxn ang="0">
                    <a:pos x="66" y="72"/>
                  </a:cxn>
                  <a:cxn ang="0">
                    <a:pos x="75" y="80"/>
                  </a:cxn>
                  <a:cxn ang="0">
                    <a:pos x="71" y="95"/>
                  </a:cxn>
                  <a:cxn ang="0">
                    <a:pos x="72" y="92"/>
                  </a:cxn>
                  <a:cxn ang="0">
                    <a:pos x="65" y="105"/>
                  </a:cxn>
                  <a:cxn ang="0">
                    <a:pos x="48" y="106"/>
                  </a:cxn>
                  <a:cxn ang="0">
                    <a:pos x="50" y="106"/>
                  </a:cxn>
                  <a:cxn ang="0">
                    <a:pos x="29" y="110"/>
                  </a:cxn>
                  <a:cxn ang="0">
                    <a:pos x="16" y="101"/>
                  </a:cxn>
                  <a:cxn ang="0">
                    <a:pos x="18" y="102"/>
                  </a:cxn>
                  <a:cxn ang="0">
                    <a:pos x="2" y="98"/>
                  </a:cxn>
                  <a:cxn ang="0">
                    <a:pos x="13" y="109"/>
                  </a:cxn>
                  <a:cxn ang="0">
                    <a:pos x="31" y="115"/>
                  </a:cxn>
                  <a:cxn ang="0">
                    <a:pos x="50" y="115"/>
                  </a:cxn>
                  <a:cxn ang="0">
                    <a:pos x="66" y="109"/>
                  </a:cxn>
                  <a:cxn ang="0">
                    <a:pos x="80" y="97"/>
                  </a:cxn>
                  <a:cxn ang="0">
                    <a:pos x="78" y="78"/>
                  </a:cxn>
                  <a:cxn ang="0">
                    <a:pos x="73" y="67"/>
                  </a:cxn>
                  <a:cxn ang="0">
                    <a:pos x="57" y="56"/>
                  </a:cxn>
                  <a:cxn ang="0">
                    <a:pos x="56" y="56"/>
                  </a:cxn>
                  <a:cxn ang="0">
                    <a:pos x="24" y="49"/>
                  </a:cxn>
                  <a:cxn ang="0">
                    <a:pos x="17" y="41"/>
                  </a:cxn>
                  <a:cxn ang="0">
                    <a:pos x="18" y="42"/>
                  </a:cxn>
                  <a:cxn ang="0">
                    <a:pos x="9" y="39"/>
                  </a:cxn>
                  <a:cxn ang="0">
                    <a:pos x="8" y="28"/>
                  </a:cxn>
                  <a:cxn ang="0">
                    <a:pos x="9" y="29"/>
                  </a:cxn>
                  <a:cxn ang="0">
                    <a:pos x="4" y="19"/>
                  </a:cxn>
                  <a:cxn ang="0">
                    <a:pos x="18" y="13"/>
                  </a:cxn>
                  <a:cxn ang="0">
                    <a:pos x="16" y="13"/>
                  </a:cxn>
                  <a:cxn ang="0">
                    <a:pos x="29" y="4"/>
                  </a:cxn>
                  <a:cxn ang="0">
                    <a:pos x="50" y="9"/>
                  </a:cxn>
                  <a:cxn ang="0">
                    <a:pos x="48" y="8"/>
                  </a:cxn>
                  <a:cxn ang="0">
                    <a:pos x="65" y="9"/>
                  </a:cxn>
                  <a:cxn ang="0">
                    <a:pos x="72" y="23"/>
                  </a:cxn>
                </a:cxnLst>
                <a:rect l="0" t="0" r="r" b="b"/>
                <a:pathLst>
                  <a:path w="80" h="115">
                    <a:moveTo>
                      <a:pt x="72" y="23"/>
                    </a:moveTo>
                    <a:lnTo>
                      <a:pt x="78" y="17"/>
                    </a:lnTo>
                    <a:lnTo>
                      <a:pt x="68" y="7"/>
                    </a:lnTo>
                    <a:lnTo>
                      <a:pt x="66" y="5"/>
                    </a:lnTo>
                    <a:lnTo>
                      <a:pt x="51" y="0"/>
                    </a:lnTo>
                    <a:lnTo>
                      <a:pt x="29" y="0"/>
                    </a:lnTo>
                    <a:lnTo>
                      <a:pt x="31" y="0"/>
                    </a:lnTo>
                    <a:lnTo>
                      <a:pt x="28" y="0"/>
                    </a:lnTo>
                    <a:lnTo>
                      <a:pt x="13" y="5"/>
                    </a:lnTo>
                    <a:lnTo>
                      <a:pt x="0" y="18"/>
                    </a:lnTo>
                    <a:lnTo>
                      <a:pt x="0" y="32"/>
                    </a:lnTo>
                    <a:lnTo>
                      <a:pt x="6" y="42"/>
                    </a:lnTo>
                    <a:lnTo>
                      <a:pt x="12" y="48"/>
                    </a:lnTo>
                    <a:lnTo>
                      <a:pt x="13" y="48"/>
                    </a:lnTo>
                    <a:lnTo>
                      <a:pt x="23" y="53"/>
                    </a:lnTo>
                    <a:lnTo>
                      <a:pt x="22" y="53"/>
                    </a:lnTo>
                    <a:lnTo>
                      <a:pt x="23" y="53"/>
                    </a:lnTo>
                    <a:lnTo>
                      <a:pt x="53" y="63"/>
                    </a:lnTo>
                    <a:lnTo>
                      <a:pt x="55" y="59"/>
                    </a:lnTo>
                    <a:lnTo>
                      <a:pt x="53" y="63"/>
                    </a:lnTo>
                    <a:lnTo>
                      <a:pt x="63" y="68"/>
                    </a:lnTo>
                    <a:lnTo>
                      <a:pt x="65" y="64"/>
                    </a:lnTo>
                    <a:lnTo>
                      <a:pt x="62" y="68"/>
                    </a:lnTo>
                    <a:lnTo>
                      <a:pt x="67" y="73"/>
                    </a:lnTo>
                    <a:lnTo>
                      <a:pt x="70" y="70"/>
                    </a:lnTo>
                    <a:lnTo>
                      <a:pt x="66" y="72"/>
                    </a:lnTo>
                    <a:lnTo>
                      <a:pt x="71" y="82"/>
                    </a:lnTo>
                    <a:lnTo>
                      <a:pt x="75" y="80"/>
                    </a:lnTo>
                    <a:lnTo>
                      <a:pt x="71" y="80"/>
                    </a:lnTo>
                    <a:lnTo>
                      <a:pt x="71" y="95"/>
                    </a:lnTo>
                    <a:lnTo>
                      <a:pt x="75" y="95"/>
                    </a:lnTo>
                    <a:lnTo>
                      <a:pt x="72" y="92"/>
                    </a:lnTo>
                    <a:lnTo>
                      <a:pt x="62" y="102"/>
                    </a:lnTo>
                    <a:lnTo>
                      <a:pt x="65" y="105"/>
                    </a:lnTo>
                    <a:lnTo>
                      <a:pt x="63" y="101"/>
                    </a:lnTo>
                    <a:lnTo>
                      <a:pt x="48" y="106"/>
                    </a:lnTo>
                    <a:lnTo>
                      <a:pt x="50" y="110"/>
                    </a:lnTo>
                    <a:lnTo>
                      <a:pt x="50" y="106"/>
                    </a:lnTo>
                    <a:lnTo>
                      <a:pt x="29" y="106"/>
                    </a:lnTo>
                    <a:lnTo>
                      <a:pt x="29" y="110"/>
                    </a:lnTo>
                    <a:lnTo>
                      <a:pt x="31" y="106"/>
                    </a:lnTo>
                    <a:lnTo>
                      <a:pt x="16" y="101"/>
                    </a:lnTo>
                    <a:lnTo>
                      <a:pt x="14" y="105"/>
                    </a:lnTo>
                    <a:lnTo>
                      <a:pt x="18" y="102"/>
                    </a:lnTo>
                    <a:lnTo>
                      <a:pt x="8" y="92"/>
                    </a:lnTo>
                    <a:lnTo>
                      <a:pt x="2" y="98"/>
                    </a:lnTo>
                    <a:lnTo>
                      <a:pt x="12" y="109"/>
                    </a:lnTo>
                    <a:lnTo>
                      <a:pt x="13" y="109"/>
                    </a:lnTo>
                    <a:lnTo>
                      <a:pt x="28" y="114"/>
                    </a:lnTo>
                    <a:lnTo>
                      <a:pt x="31" y="115"/>
                    </a:lnTo>
                    <a:lnTo>
                      <a:pt x="29" y="115"/>
                    </a:lnTo>
                    <a:lnTo>
                      <a:pt x="50" y="115"/>
                    </a:lnTo>
                    <a:lnTo>
                      <a:pt x="51" y="114"/>
                    </a:lnTo>
                    <a:lnTo>
                      <a:pt x="66" y="109"/>
                    </a:lnTo>
                    <a:lnTo>
                      <a:pt x="68" y="109"/>
                    </a:lnTo>
                    <a:lnTo>
                      <a:pt x="80" y="97"/>
                    </a:lnTo>
                    <a:lnTo>
                      <a:pt x="80" y="80"/>
                    </a:lnTo>
                    <a:lnTo>
                      <a:pt x="78" y="78"/>
                    </a:lnTo>
                    <a:lnTo>
                      <a:pt x="73" y="68"/>
                    </a:lnTo>
                    <a:lnTo>
                      <a:pt x="73" y="67"/>
                    </a:lnTo>
                    <a:lnTo>
                      <a:pt x="67" y="61"/>
                    </a:lnTo>
                    <a:lnTo>
                      <a:pt x="57" y="56"/>
                    </a:lnTo>
                    <a:lnTo>
                      <a:pt x="58" y="57"/>
                    </a:lnTo>
                    <a:lnTo>
                      <a:pt x="56" y="56"/>
                    </a:lnTo>
                    <a:lnTo>
                      <a:pt x="26" y="46"/>
                    </a:lnTo>
                    <a:lnTo>
                      <a:pt x="24" y="49"/>
                    </a:lnTo>
                    <a:lnTo>
                      <a:pt x="27" y="46"/>
                    </a:lnTo>
                    <a:lnTo>
                      <a:pt x="17" y="41"/>
                    </a:lnTo>
                    <a:lnTo>
                      <a:pt x="14" y="44"/>
                    </a:lnTo>
                    <a:lnTo>
                      <a:pt x="18" y="42"/>
                    </a:lnTo>
                    <a:lnTo>
                      <a:pt x="13" y="37"/>
                    </a:lnTo>
                    <a:lnTo>
                      <a:pt x="9" y="39"/>
                    </a:lnTo>
                    <a:lnTo>
                      <a:pt x="13" y="38"/>
                    </a:lnTo>
                    <a:lnTo>
                      <a:pt x="8" y="28"/>
                    </a:lnTo>
                    <a:lnTo>
                      <a:pt x="4" y="29"/>
                    </a:lnTo>
                    <a:lnTo>
                      <a:pt x="9" y="29"/>
                    </a:lnTo>
                    <a:lnTo>
                      <a:pt x="9" y="19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8" y="13"/>
                    </a:lnTo>
                    <a:lnTo>
                      <a:pt x="14" y="9"/>
                    </a:lnTo>
                    <a:lnTo>
                      <a:pt x="16" y="13"/>
                    </a:lnTo>
                    <a:lnTo>
                      <a:pt x="31" y="8"/>
                    </a:lnTo>
                    <a:lnTo>
                      <a:pt x="29" y="4"/>
                    </a:lnTo>
                    <a:lnTo>
                      <a:pt x="29" y="9"/>
                    </a:lnTo>
                    <a:lnTo>
                      <a:pt x="50" y="9"/>
                    </a:lnTo>
                    <a:lnTo>
                      <a:pt x="50" y="4"/>
                    </a:lnTo>
                    <a:lnTo>
                      <a:pt x="48" y="8"/>
                    </a:lnTo>
                    <a:lnTo>
                      <a:pt x="63" y="13"/>
                    </a:lnTo>
                    <a:lnTo>
                      <a:pt x="65" y="9"/>
                    </a:lnTo>
                    <a:lnTo>
                      <a:pt x="62" y="13"/>
                    </a:lnTo>
                    <a:lnTo>
                      <a:pt x="72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192" name="Rectangle 8"/>
              <p:cNvSpPr>
                <a:spLocks noChangeArrowheads="1"/>
              </p:cNvSpPr>
              <p:nvPr/>
            </p:nvSpPr>
            <p:spPr bwMode="auto">
              <a:xfrm>
                <a:off x="2684" y="1090"/>
                <a:ext cx="9" cy="107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193" name="Rectangle 9"/>
              <p:cNvSpPr>
                <a:spLocks noChangeArrowheads="1"/>
              </p:cNvSpPr>
              <p:nvPr/>
            </p:nvSpPr>
            <p:spPr bwMode="auto">
              <a:xfrm>
                <a:off x="2726" y="1090"/>
                <a:ext cx="8" cy="107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194" name="Freeform 10"/>
              <p:cNvSpPr>
                <a:spLocks/>
              </p:cNvSpPr>
              <p:nvPr/>
            </p:nvSpPr>
            <p:spPr bwMode="auto">
              <a:xfrm>
                <a:off x="2729" y="1086"/>
                <a:ext cx="77" cy="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"/>
                  </a:cxn>
                  <a:cxn ang="0">
                    <a:pos x="47" y="9"/>
                  </a:cxn>
                  <a:cxn ang="0">
                    <a:pos x="47" y="4"/>
                  </a:cxn>
                  <a:cxn ang="0">
                    <a:pos x="46" y="8"/>
                  </a:cxn>
                  <a:cxn ang="0">
                    <a:pos x="61" y="13"/>
                  </a:cxn>
                  <a:cxn ang="0">
                    <a:pos x="62" y="9"/>
                  </a:cxn>
                  <a:cxn ang="0">
                    <a:pos x="60" y="13"/>
                  </a:cxn>
                  <a:cxn ang="0">
                    <a:pos x="65" y="18"/>
                  </a:cxn>
                  <a:cxn ang="0">
                    <a:pos x="67" y="14"/>
                  </a:cxn>
                  <a:cxn ang="0">
                    <a:pos x="63" y="17"/>
                  </a:cxn>
                  <a:cxn ang="0">
                    <a:pos x="68" y="27"/>
                  </a:cxn>
                  <a:cxn ang="0">
                    <a:pos x="72" y="24"/>
                  </a:cxn>
                  <a:cxn ang="0">
                    <a:pos x="68" y="24"/>
                  </a:cxn>
                  <a:cxn ang="0">
                    <a:pos x="68" y="34"/>
                  </a:cxn>
                  <a:cxn ang="0">
                    <a:pos x="72" y="34"/>
                  </a:cxn>
                  <a:cxn ang="0">
                    <a:pos x="68" y="33"/>
                  </a:cxn>
                  <a:cxn ang="0">
                    <a:pos x="63" y="43"/>
                  </a:cxn>
                  <a:cxn ang="0">
                    <a:pos x="67" y="44"/>
                  </a:cxn>
                  <a:cxn ang="0">
                    <a:pos x="65" y="42"/>
                  </a:cxn>
                  <a:cxn ang="0">
                    <a:pos x="60" y="47"/>
                  </a:cxn>
                  <a:cxn ang="0">
                    <a:pos x="62" y="49"/>
                  </a:cxn>
                  <a:cxn ang="0">
                    <a:pos x="61" y="46"/>
                  </a:cxn>
                  <a:cxn ang="0">
                    <a:pos x="46" y="51"/>
                  </a:cxn>
                  <a:cxn ang="0">
                    <a:pos x="47" y="54"/>
                  </a:cxn>
                  <a:cxn ang="0">
                    <a:pos x="47" y="51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47" y="59"/>
                  </a:cxn>
                  <a:cxn ang="0">
                    <a:pos x="48" y="58"/>
                  </a:cxn>
                  <a:cxn ang="0">
                    <a:pos x="63" y="53"/>
                  </a:cxn>
                  <a:cxn ang="0">
                    <a:pos x="66" y="53"/>
                  </a:cxn>
                  <a:cxn ang="0">
                    <a:pos x="71" y="48"/>
                  </a:cxn>
                  <a:cxn ang="0">
                    <a:pos x="71" y="47"/>
                  </a:cxn>
                  <a:cxn ang="0">
                    <a:pos x="76" y="37"/>
                  </a:cxn>
                  <a:cxn ang="0">
                    <a:pos x="77" y="36"/>
                  </a:cxn>
                  <a:cxn ang="0">
                    <a:pos x="77" y="24"/>
                  </a:cxn>
                  <a:cxn ang="0">
                    <a:pos x="76" y="23"/>
                  </a:cxn>
                  <a:cxn ang="0">
                    <a:pos x="71" y="13"/>
                  </a:cxn>
                  <a:cxn ang="0">
                    <a:pos x="71" y="12"/>
                  </a:cxn>
                  <a:cxn ang="0">
                    <a:pos x="66" y="7"/>
                  </a:cxn>
                  <a:cxn ang="0">
                    <a:pos x="63" y="5"/>
                  </a:cxn>
                  <a:cxn ang="0">
                    <a:pos x="48" y="0"/>
                  </a:cxn>
                  <a:cxn ang="0">
                    <a:pos x="47" y="0"/>
                  </a:cxn>
                  <a:cxn ang="0">
                    <a:pos x="0" y="0"/>
                  </a:cxn>
                </a:cxnLst>
                <a:rect l="0" t="0" r="r" b="b"/>
                <a:pathLst>
                  <a:path w="77" h="59">
                    <a:moveTo>
                      <a:pt x="0" y="0"/>
                    </a:moveTo>
                    <a:lnTo>
                      <a:pt x="0" y="9"/>
                    </a:lnTo>
                    <a:lnTo>
                      <a:pt x="47" y="9"/>
                    </a:lnTo>
                    <a:lnTo>
                      <a:pt x="47" y="4"/>
                    </a:lnTo>
                    <a:lnTo>
                      <a:pt x="46" y="8"/>
                    </a:lnTo>
                    <a:lnTo>
                      <a:pt x="61" y="13"/>
                    </a:lnTo>
                    <a:lnTo>
                      <a:pt x="62" y="9"/>
                    </a:lnTo>
                    <a:lnTo>
                      <a:pt x="60" y="13"/>
                    </a:lnTo>
                    <a:lnTo>
                      <a:pt x="65" y="18"/>
                    </a:lnTo>
                    <a:lnTo>
                      <a:pt x="67" y="14"/>
                    </a:lnTo>
                    <a:lnTo>
                      <a:pt x="63" y="17"/>
                    </a:lnTo>
                    <a:lnTo>
                      <a:pt x="68" y="27"/>
                    </a:lnTo>
                    <a:lnTo>
                      <a:pt x="72" y="24"/>
                    </a:lnTo>
                    <a:lnTo>
                      <a:pt x="68" y="24"/>
                    </a:lnTo>
                    <a:lnTo>
                      <a:pt x="68" y="34"/>
                    </a:lnTo>
                    <a:lnTo>
                      <a:pt x="72" y="34"/>
                    </a:lnTo>
                    <a:lnTo>
                      <a:pt x="68" y="33"/>
                    </a:lnTo>
                    <a:lnTo>
                      <a:pt x="63" y="43"/>
                    </a:lnTo>
                    <a:lnTo>
                      <a:pt x="67" y="44"/>
                    </a:lnTo>
                    <a:lnTo>
                      <a:pt x="65" y="42"/>
                    </a:lnTo>
                    <a:lnTo>
                      <a:pt x="60" y="47"/>
                    </a:lnTo>
                    <a:lnTo>
                      <a:pt x="62" y="49"/>
                    </a:lnTo>
                    <a:lnTo>
                      <a:pt x="61" y="46"/>
                    </a:lnTo>
                    <a:lnTo>
                      <a:pt x="46" y="51"/>
                    </a:lnTo>
                    <a:lnTo>
                      <a:pt x="47" y="54"/>
                    </a:lnTo>
                    <a:lnTo>
                      <a:pt x="47" y="51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47" y="59"/>
                    </a:lnTo>
                    <a:lnTo>
                      <a:pt x="48" y="58"/>
                    </a:lnTo>
                    <a:lnTo>
                      <a:pt x="63" y="53"/>
                    </a:lnTo>
                    <a:lnTo>
                      <a:pt x="66" y="53"/>
                    </a:lnTo>
                    <a:lnTo>
                      <a:pt x="71" y="48"/>
                    </a:lnTo>
                    <a:lnTo>
                      <a:pt x="71" y="47"/>
                    </a:lnTo>
                    <a:lnTo>
                      <a:pt x="76" y="37"/>
                    </a:lnTo>
                    <a:lnTo>
                      <a:pt x="77" y="36"/>
                    </a:lnTo>
                    <a:lnTo>
                      <a:pt x="77" y="24"/>
                    </a:lnTo>
                    <a:lnTo>
                      <a:pt x="76" y="23"/>
                    </a:lnTo>
                    <a:lnTo>
                      <a:pt x="71" y="13"/>
                    </a:lnTo>
                    <a:lnTo>
                      <a:pt x="71" y="12"/>
                    </a:lnTo>
                    <a:lnTo>
                      <a:pt x="66" y="7"/>
                    </a:lnTo>
                    <a:lnTo>
                      <a:pt x="63" y="5"/>
                    </a:lnTo>
                    <a:lnTo>
                      <a:pt x="48" y="0"/>
                    </a:lnTo>
                    <a:lnTo>
                      <a:pt x="47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195" name="Freeform 11"/>
              <p:cNvSpPr>
                <a:spLocks/>
              </p:cNvSpPr>
              <p:nvPr/>
            </p:nvSpPr>
            <p:spPr bwMode="auto">
              <a:xfrm>
                <a:off x="2762" y="1139"/>
                <a:ext cx="43" cy="6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5"/>
                  </a:cxn>
                  <a:cxn ang="0">
                    <a:pos x="37" y="62"/>
                  </a:cxn>
                  <a:cxn ang="0">
                    <a:pos x="43" y="57"/>
                  </a:cxn>
                  <a:cxn ang="0">
                    <a:pos x="6" y="0"/>
                  </a:cxn>
                </a:cxnLst>
                <a:rect l="0" t="0" r="r" b="b"/>
                <a:pathLst>
                  <a:path w="43" h="62">
                    <a:moveTo>
                      <a:pt x="6" y="0"/>
                    </a:moveTo>
                    <a:lnTo>
                      <a:pt x="0" y="5"/>
                    </a:lnTo>
                    <a:lnTo>
                      <a:pt x="37" y="62"/>
                    </a:lnTo>
                    <a:lnTo>
                      <a:pt x="43" y="57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196" name="Rectangle 12"/>
              <p:cNvSpPr>
                <a:spLocks noChangeArrowheads="1"/>
              </p:cNvSpPr>
              <p:nvPr/>
            </p:nvSpPr>
            <p:spPr bwMode="auto">
              <a:xfrm>
                <a:off x="2833" y="1090"/>
                <a:ext cx="8" cy="107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197" name="Freeform 13"/>
              <p:cNvSpPr>
                <a:spLocks/>
              </p:cNvSpPr>
              <p:nvPr/>
            </p:nvSpPr>
            <p:spPr bwMode="auto">
              <a:xfrm>
                <a:off x="2870" y="1086"/>
                <a:ext cx="80" cy="115"/>
              </a:xfrm>
              <a:custGeom>
                <a:avLst/>
                <a:gdLst/>
                <a:ahLst/>
                <a:cxnLst>
                  <a:cxn ang="0">
                    <a:pos x="78" y="17"/>
                  </a:cxn>
                  <a:cxn ang="0">
                    <a:pos x="66" y="5"/>
                  </a:cxn>
                  <a:cxn ang="0">
                    <a:pos x="29" y="0"/>
                  </a:cxn>
                  <a:cxn ang="0">
                    <a:pos x="28" y="0"/>
                  </a:cxn>
                  <a:cxn ang="0">
                    <a:pos x="0" y="18"/>
                  </a:cxn>
                  <a:cxn ang="0">
                    <a:pos x="5" y="42"/>
                  </a:cxn>
                  <a:cxn ang="0">
                    <a:pos x="13" y="48"/>
                  </a:cxn>
                  <a:cxn ang="0">
                    <a:pos x="22" y="53"/>
                  </a:cxn>
                  <a:cxn ang="0">
                    <a:pos x="53" y="63"/>
                  </a:cxn>
                  <a:cxn ang="0">
                    <a:pos x="53" y="63"/>
                  </a:cxn>
                  <a:cxn ang="0">
                    <a:pos x="64" y="64"/>
                  </a:cxn>
                  <a:cxn ang="0">
                    <a:pos x="67" y="73"/>
                  </a:cxn>
                  <a:cxn ang="0">
                    <a:pos x="66" y="72"/>
                  </a:cxn>
                  <a:cxn ang="0">
                    <a:pos x="75" y="80"/>
                  </a:cxn>
                  <a:cxn ang="0">
                    <a:pos x="71" y="95"/>
                  </a:cxn>
                  <a:cxn ang="0">
                    <a:pos x="72" y="92"/>
                  </a:cxn>
                  <a:cxn ang="0">
                    <a:pos x="64" y="105"/>
                  </a:cxn>
                  <a:cxn ang="0">
                    <a:pos x="48" y="106"/>
                  </a:cxn>
                  <a:cxn ang="0">
                    <a:pos x="49" y="106"/>
                  </a:cxn>
                  <a:cxn ang="0">
                    <a:pos x="29" y="110"/>
                  </a:cxn>
                  <a:cxn ang="0">
                    <a:pos x="15" y="101"/>
                  </a:cxn>
                  <a:cxn ang="0">
                    <a:pos x="18" y="102"/>
                  </a:cxn>
                  <a:cxn ang="0">
                    <a:pos x="2" y="98"/>
                  </a:cxn>
                  <a:cxn ang="0">
                    <a:pos x="13" y="109"/>
                  </a:cxn>
                  <a:cxn ang="0">
                    <a:pos x="31" y="115"/>
                  </a:cxn>
                  <a:cxn ang="0">
                    <a:pos x="49" y="115"/>
                  </a:cxn>
                  <a:cxn ang="0">
                    <a:pos x="66" y="109"/>
                  </a:cxn>
                  <a:cxn ang="0">
                    <a:pos x="80" y="97"/>
                  </a:cxn>
                  <a:cxn ang="0">
                    <a:pos x="78" y="78"/>
                  </a:cxn>
                  <a:cxn ang="0">
                    <a:pos x="73" y="67"/>
                  </a:cxn>
                  <a:cxn ang="0">
                    <a:pos x="57" y="56"/>
                  </a:cxn>
                  <a:cxn ang="0">
                    <a:pos x="56" y="56"/>
                  </a:cxn>
                  <a:cxn ang="0">
                    <a:pos x="24" y="49"/>
                  </a:cxn>
                  <a:cxn ang="0">
                    <a:pos x="17" y="41"/>
                  </a:cxn>
                  <a:cxn ang="0">
                    <a:pos x="18" y="42"/>
                  </a:cxn>
                  <a:cxn ang="0">
                    <a:pos x="9" y="39"/>
                  </a:cxn>
                  <a:cxn ang="0">
                    <a:pos x="8" y="28"/>
                  </a:cxn>
                  <a:cxn ang="0">
                    <a:pos x="9" y="29"/>
                  </a:cxn>
                  <a:cxn ang="0">
                    <a:pos x="4" y="19"/>
                  </a:cxn>
                  <a:cxn ang="0">
                    <a:pos x="18" y="13"/>
                  </a:cxn>
                  <a:cxn ang="0">
                    <a:pos x="15" y="13"/>
                  </a:cxn>
                  <a:cxn ang="0">
                    <a:pos x="29" y="4"/>
                  </a:cxn>
                  <a:cxn ang="0">
                    <a:pos x="49" y="9"/>
                  </a:cxn>
                  <a:cxn ang="0">
                    <a:pos x="48" y="8"/>
                  </a:cxn>
                  <a:cxn ang="0">
                    <a:pos x="64" y="9"/>
                  </a:cxn>
                  <a:cxn ang="0">
                    <a:pos x="72" y="23"/>
                  </a:cxn>
                </a:cxnLst>
                <a:rect l="0" t="0" r="r" b="b"/>
                <a:pathLst>
                  <a:path w="80" h="115">
                    <a:moveTo>
                      <a:pt x="72" y="23"/>
                    </a:moveTo>
                    <a:lnTo>
                      <a:pt x="78" y="17"/>
                    </a:lnTo>
                    <a:lnTo>
                      <a:pt x="68" y="7"/>
                    </a:lnTo>
                    <a:lnTo>
                      <a:pt x="66" y="5"/>
                    </a:lnTo>
                    <a:lnTo>
                      <a:pt x="51" y="0"/>
                    </a:lnTo>
                    <a:lnTo>
                      <a:pt x="29" y="0"/>
                    </a:lnTo>
                    <a:lnTo>
                      <a:pt x="31" y="0"/>
                    </a:lnTo>
                    <a:lnTo>
                      <a:pt x="28" y="0"/>
                    </a:lnTo>
                    <a:lnTo>
                      <a:pt x="13" y="5"/>
                    </a:lnTo>
                    <a:lnTo>
                      <a:pt x="0" y="18"/>
                    </a:lnTo>
                    <a:lnTo>
                      <a:pt x="0" y="32"/>
                    </a:lnTo>
                    <a:lnTo>
                      <a:pt x="5" y="42"/>
                    </a:lnTo>
                    <a:lnTo>
                      <a:pt x="12" y="48"/>
                    </a:lnTo>
                    <a:lnTo>
                      <a:pt x="13" y="48"/>
                    </a:lnTo>
                    <a:lnTo>
                      <a:pt x="23" y="53"/>
                    </a:lnTo>
                    <a:lnTo>
                      <a:pt x="22" y="53"/>
                    </a:lnTo>
                    <a:lnTo>
                      <a:pt x="23" y="53"/>
                    </a:lnTo>
                    <a:lnTo>
                      <a:pt x="53" y="63"/>
                    </a:lnTo>
                    <a:lnTo>
                      <a:pt x="54" y="59"/>
                    </a:lnTo>
                    <a:lnTo>
                      <a:pt x="53" y="63"/>
                    </a:lnTo>
                    <a:lnTo>
                      <a:pt x="63" y="68"/>
                    </a:lnTo>
                    <a:lnTo>
                      <a:pt x="64" y="64"/>
                    </a:lnTo>
                    <a:lnTo>
                      <a:pt x="62" y="68"/>
                    </a:lnTo>
                    <a:lnTo>
                      <a:pt x="67" y="73"/>
                    </a:lnTo>
                    <a:lnTo>
                      <a:pt x="70" y="70"/>
                    </a:lnTo>
                    <a:lnTo>
                      <a:pt x="66" y="72"/>
                    </a:lnTo>
                    <a:lnTo>
                      <a:pt x="71" y="82"/>
                    </a:lnTo>
                    <a:lnTo>
                      <a:pt x="75" y="80"/>
                    </a:lnTo>
                    <a:lnTo>
                      <a:pt x="71" y="80"/>
                    </a:lnTo>
                    <a:lnTo>
                      <a:pt x="71" y="95"/>
                    </a:lnTo>
                    <a:lnTo>
                      <a:pt x="75" y="95"/>
                    </a:lnTo>
                    <a:lnTo>
                      <a:pt x="72" y="92"/>
                    </a:lnTo>
                    <a:lnTo>
                      <a:pt x="62" y="102"/>
                    </a:lnTo>
                    <a:lnTo>
                      <a:pt x="64" y="105"/>
                    </a:lnTo>
                    <a:lnTo>
                      <a:pt x="63" y="101"/>
                    </a:lnTo>
                    <a:lnTo>
                      <a:pt x="48" y="106"/>
                    </a:lnTo>
                    <a:lnTo>
                      <a:pt x="49" y="110"/>
                    </a:lnTo>
                    <a:lnTo>
                      <a:pt x="49" y="106"/>
                    </a:lnTo>
                    <a:lnTo>
                      <a:pt x="29" y="106"/>
                    </a:lnTo>
                    <a:lnTo>
                      <a:pt x="29" y="110"/>
                    </a:lnTo>
                    <a:lnTo>
                      <a:pt x="31" y="106"/>
                    </a:lnTo>
                    <a:lnTo>
                      <a:pt x="15" y="101"/>
                    </a:lnTo>
                    <a:lnTo>
                      <a:pt x="14" y="105"/>
                    </a:lnTo>
                    <a:lnTo>
                      <a:pt x="18" y="102"/>
                    </a:lnTo>
                    <a:lnTo>
                      <a:pt x="8" y="92"/>
                    </a:lnTo>
                    <a:lnTo>
                      <a:pt x="2" y="98"/>
                    </a:lnTo>
                    <a:lnTo>
                      <a:pt x="12" y="109"/>
                    </a:lnTo>
                    <a:lnTo>
                      <a:pt x="13" y="109"/>
                    </a:lnTo>
                    <a:lnTo>
                      <a:pt x="28" y="114"/>
                    </a:lnTo>
                    <a:lnTo>
                      <a:pt x="31" y="115"/>
                    </a:lnTo>
                    <a:lnTo>
                      <a:pt x="29" y="115"/>
                    </a:lnTo>
                    <a:lnTo>
                      <a:pt x="49" y="115"/>
                    </a:lnTo>
                    <a:lnTo>
                      <a:pt x="51" y="114"/>
                    </a:lnTo>
                    <a:lnTo>
                      <a:pt x="66" y="109"/>
                    </a:lnTo>
                    <a:lnTo>
                      <a:pt x="68" y="109"/>
                    </a:lnTo>
                    <a:lnTo>
                      <a:pt x="80" y="97"/>
                    </a:lnTo>
                    <a:lnTo>
                      <a:pt x="80" y="80"/>
                    </a:lnTo>
                    <a:lnTo>
                      <a:pt x="78" y="78"/>
                    </a:lnTo>
                    <a:lnTo>
                      <a:pt x="73" y="68"/>
                    </a:lnTo>
                    <a:lnTo>
                      <a:pt x="73" y="67"/>
                    </a:lnTo>
                    <a:lnTo>
                      <a:pt x="67" y="61"/>
                    </a:lnTo>
                    <a:lnTo>
                      <a:pt x="57" y="56"/>
                    </a:lnTo>
                    <a:lnTo>
                      <a:pt x="58" y="57"/>
                    </a:lnTo>
                    <a:lnTo>
                      <a:pt x="56" y="56"/>
                    </a:lnTo>
                    <a:lnTo>
                      <a:pt x="25" y="46"/>
                    </a:lnTo>
                    <a:lnTo>
                      <a:pt x="24" y="49"/>
                    </a:lnTo>
                    <a:lnTo>
                      <a:pt x="27" y="46"/>
                    </a:lnTo>
                    <a:lnTo>
                      <a:pt x="17" y="41"/>
                    </a:lnTo>
                    <a:lnTo>
                      <a:pt x="14" y="44"/>
                    </a:lnTo>
                    <a:lnTo>
                      <a:pt x="18" y="42"/>
                    </a:lnTo>
                    <a:lnTo>
                      <a:pt x="13" y="37"/>
                    </a:lnTo>
                    <a:lnTo>
                      <a:pt x="9" y="39"/>
                    </a:lnTo>
                    <a:lnTo>
                      <a:pt x="13" y="38"/>
                    </a:lnTo>
                    <a:lnTo>
                      <a:pt x="8" y="28"/>
                    </a:lnTo>
                    <a:lnTo>
                      <a:pt x="4" y="29"/>
                    </a:lnTo>
                    <a:lnTo>
                      <a:pt x="9" y="29"/>
                    </a:lnTo>
                    <a:lnTo>
                      <a:pt x="9" y="19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8" y="13"/>
                    </a:lnTo>
                    <a:lnTo>
                      <a:pt x="14" y="9"/>
                    </a:lnTo>
                    <a:lnTo>
                      <a:pt x="15" y="13"/>
                    </a:lnTo>
                    <a:lnTo>
                      <a:pt x="31" y="8"/>
                    </a:lnTo>
                    <a:lnTo>
                      <a:pt x="29" y="4"/>
                    </a:lnTo>
                    <a:lnTo>
                      <a:pt x="29" y="9"/>
                    </a:lnTo>
                    <a:lnTo>
                      <a:pt x="49" y="9"/>
                    </a:lnTo>
                    <a:lnTo>
                      <a:pt x="49" y="4"/>
                    </a:lnTo>
                    <a:lnTo>
                      <a:pt x="48" y="8"/>
                    </a:lnTo>
                    <a:lnTo>
                      <a:pt x="63" y="13"/>
                    </a:lnTo>
                    <a:lnTo>
                      <a:pt x="64" y="9"/>
                    </a:lnTo>
                    <a:lnTo>
                      <a:pt x="62" y="13"/>
                    </a:lnTo>
                    <a:lnTo>
                      <a:pt x="72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198" name="Freeform 14"/>
              <p:cNvSpPr>
                <a:spLocks/>
              </p:cNvSpPr>
              <p:nvPr/>
            </p:nvSpPr>
            <p:spPr bwMode="auto">
              <a:xfrm>
                <a:off x="3048" y="1089"/>
                <a:ext cx="108" cy="109"/>
              </a:xfrm>
              <a:custGeom>
                <a:avLst/>
                <a:gdLst/>
                <a:ahLst/>
                <a:cxnLst>
                  <a:cxn ang="0">
                    <a:pos x="7" y="1"/>
                  </a:cxn>
                  <a:cxn ang="0">
                    <a:pos x="0" y="2"/>
                  </a:cxn>
                  <a:cxn ang="0">
                    <a:pos x="25" y="109"/>
                  </a:cxn>
                  <a:cxn ang="0">
                    <a:pos x="32" y="109"/>
                  </a:cxn>
                  <a:cxn ang="0">
                    <a:pos x="58" y="2"/>
                  </a:cxn>
                  <a:cxn ang="0">
                    <a:pos x="54" y="1"/>
                  </a:cxn>
                  <a:cxn ang="0">
                    <a:pos x="50" y="2"/>
                  </a:cxn>
                  <a:cxn ang="0">
                    <a:pos x="75" y="109"/>
                  </a:cxn>
                  <a:cxn ang="0">
                    <a:pos x="83" y="109"/>
                  </a:cxn>
                  <a:cxn ang="0">
                    <a:pos x="108" y="2"/>
                  </a:cxn>
                  <a:cxn ang="0">
                    <a:pos x="100" y="0"/>
                  </a:cxn>
                  <a:cxn ang="0">
                    <a:pos x="75" y="107"/>
                  </a:cxn>
                  <a:cxn ang="0">
                    <a:pos x="79" y="108"/>
                  </a:cxn>
                  <a:cxn ang="0">
                    <a:pos x="83" y="108"/>
                  </a:cxn>
                  <a:cxn ang="0">
                    <a:pos x="58" y="1"/>
                  </a:cxn>
                  <a:cxn ang="0">
                    <a:pos x="50" y="0"/>
                  </a:cxn>
                  <a:cxn ang="0">
                    <a:pos x="25" y="107"/>
                  </a:cxn>
                  <a:cxn ang="0">
                    <a:pos x="29" y="108"/>
                  </a:cxn>
                  <a:cxn ang="0">
                    <a:pos x="32" y="108"/>
                  </a:cxn>
                  <a:cxn ang="0">
                    <a:pos x="7" y="1"/>
                  </a:cxn>
                </a:cxnLst>
                <a:rect l="0" t="0" r="r" b="b"/>
                <a:pathLst>
                  <a:path w="108" h="109">
                    <a:moveTo>
                      <a:pt x="7" y="1"/>
                    </a:moveTo>
                    <a:lnTo>
                      <a:pt x="0" y="2"/>
                    </a:lnTo>
                    <a:lnTo>
                      <a:pt x="25" y="109"/>
                    </a:lnTo>
                    <a:lnTo>
                      <a:pt x="32" y="109"/>
                    </a:lnTo>
                    <a:lnTo>
                      <a:pt x="58" y="2"/>
                    </a:lnTo>
                    <a:lnTo>
                      <a:pt x="54" y="1"/>
                    </a:lnTo>
                    <a:lnTo>
                      <a:pt x="50" y="2"/>
                    </a:lnTo>
                    <a:lnTo>
                      <a:pt x="75" y="109"/>
                    </a:lnTo>
                    <a:lnTo>
                      <a:pt x="83" y="109"/>
                    </a:lnTo>
                    <a:lnTo>
                      <a:pt x="108" y="2"/>
                    </a:lnTo>
                    <a:lnTo>
                      <a:pt x="100" y="0"/>
                    </a:lnTo>
                    <a:lnTo>
                      <a:pt x="75" y="107"/>
                    </a:lnTo>
                    <a:lnTo>
                      <a:pt x="79" y="108"/>
                    </a:lnTo>
                    <a:lnTo>
                      <a:pt x="83" y="108"/>
                    </a:lnTo>
                    <a:lnTo>
                      <a:pt x="58" y="1"/>
                    </a:lnTo>
                    <a:lnTo>
                      <a:pt x="50" y="0"/>
                    </a:lnTo>
                    <a:lnTo>
                      <a:pt x="25" y="107"/>
                    </a:lnTo>
                    <a:lnTo>
                      <a:pt x="29" y="108"/>
                    </a:lnTo>
                    <a:lnTo>
                      <a:pt x="32" y="108"/>
                    </a:lnTo>
                    <a:lnTo>
                      <a:pt x="7" y="1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199" name="Freeform 15"/>
              <p:cNvSpPr>
                <a:spLocks/>
              </p:cNvSpPr>
              <p:nvPr/>
            </p:nvSpPr>
            <p:spPr bwMode="auto">
              <a:xfrm>
                <a:off x="3166" y="1089"/>
                <a:ext cx="48" cy="109"/>
              </a:xfrm>
              <a:custGeom>
                <a:avLst/>
                <a:gdLst/>
                <a:ahLst/>
                <a:cxnLst>
                  <a:cxn ang="0">
                    <a:pos x="48" y="2"/>
                  </a:cxn>
                  <a:cxn ang="0">
                    <a:pos x="40" y="0"/>
                  </a:cxn>
                  <a:cxn ang="0">
                    <a:pos x="0" y="107"/>
                  </a:cxn>
                  <a:cxn ang="0">
                    <a:pos x="7" y="109"/>
                  </a:cxn>
                  <a:cxn ang="0">
                    <a:pos x="48" y="2"/>
                  </a:cxn>
                </a:cxnLst>
                <a:rect l="0" t="0" r="r" b="b"/>
                <a:pathLst>
                  <a:path w="48" h="109">
                    <a:moveTo>
                      <a:pt x="48" y="2"/>
                    </a:moveTo>
                    <a:lnTo>
                      <a:pt x="40" y="0"/>
                    </a:lnTo>
                    <a:lnTo>
                      <a:pt x="0" y="107"/>
                    </a:lnTo>
                    <a:lnTo>
                      <a:pt x="7" y="109"/>
                    </a:lnTo>
                    <a:lnTo>
                      <a:pt x="48" y="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00" name="Freeform 16"/>
              <p:cNvSpPr>
                <a:spLocks/>
              </p:cNvSpPr>
              <p:nvPr/>
            </p:nvSpPr>
            <p:spPr bwMode="auto">
              <a:xfrm>
                <a:off x="3206" y="1089"/>
                <a:ext cx="49" cy="109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0" y="2"/>
                  </a:cxn>
                  <a:cxn ang="0">
                    <a:pos x="42" y="109"/>
                  </a:cxn>
                  <a:cxn ang="0">
                    <a:pos x="49" y="107"/>
                  </a:cxn>
                  <a:cxn ang="0">
                    <a:pos x="8" y="0"/>
                  </a:cxn>
                </a:cxnLst>
                <a:rect l="0" t="0" r="r" b="b"/>
                <a:pathLst>
                  <a:path w="49" h="109">
                    <a:moveTo>
                      <a:pt x="8" y="0"/>
                    </a:moveTo>
                    <a:lnTo>
                      <a:pt x="0" y="2"/>
                    </a:lnTo>
                    <a:lnTo>
                      <a:pt x="42" y="109"/>
                    </a:lnTo>
                    <a:lnTo>
                      <a:pt x="49" y="107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01" name="Rectangle 17"/>
              <p:cNvSpPr>
                <a:spLocks noChangeArrowheads="1"/>
              </p:cNvSpPr>
              <p:nvPr/>
            </p:nvSpPr>
            <p:spPr bwMode="auto">
              <a:xfrm>
                <a:off x="3185" y="1158"/>
                <a:ext cx="5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02" name="Freeform 18"/>
              <p:cNvSpPr>
                <a:spLocks/>
              </p:cNvSpPr>
              <p:nvPr/>
            </p:nvSpPr>
            <p:spPr bwMode="auto">
              <a:xfrm>
                <a:off x="3269" y="1088"/>
                <a:ext cx="83" cy="114"/>
              </a:xfrm>
              <a:custGeom>
                <a:avLst/>
                <a:gdLst/>
                <a:ahLst/>
                <a:cxnLst>
                  <a:cxn ang="0">
                    <a:pos x="83" y="27"/>
                  </a:cxn>
                  <a:cxn ang="0">
                    <a:pos x="78" y="16"/>
                  </a:cxn>
                  <a:cxn ang="0">
                    <a:pos x="57" y="0"/>
                  </a:cxn>
                  <a:cxn ang="0">
                    <a:pos x="23" y="5"/>
                  </a:cxn>
                  <a:cxn ang="0">
                    <a:pos x="5" y="27"/>
                  </a:cxn>
                  <a:cxn ang="0">
                    <a:pos x="5" y="27"/>
                  </a:cxn>
                  <a:cxn ang="0">
                    <a:pos x="0" y="45"/>
                  </a:cxn>
                  <a:cxn ang="0">
                    <a:pos x="0" y="70"/>
                  </a:cxn>
                  <a:cxn ang="0">
                    <a:pos x="6" y="88"/>
                  </a:cxn>
                  <a:cxn ang="0">
                    <a:pos x="10" y="96"/>
                  </a:cxn>
                  <a:cxn ang="0">
                    <a:pos x="23" y="108"/>
                  </a:cxn>
                  <a:cxn ang="0">
                    <a:pos x="34" y="114"/>
                  </a:cxn>
                  <a:cxn ang="0">
                    <a:pos x="57" y="113"/>
                  </a:cxn>
                  <a:cxn ang="0">
                    <a:pos x="68" y="108"/>
                  </a:cxn>
                  <a:cxn ang="0">
                    <a:pos x="78" y="96"/>
                  </a:cxn>
                  <a:cxn ang="0">
                    <a:pos x="76" y="83"/>
                  </a:cxn>
                  <a:cxn ang="0">
                    <a:pos x="74" y="94"/>
                  </a:cxn>
                  <a:cxn ang="0">
                    <a:pos x="62" y="101"/>
                  </a:cxn>
                  <a:cxn ang="0">
                    <a:pos x="63" y="100"/>
                  </a:cxn>
                  <a:cxn ang="0">
                    <a:pos x="54" y="109"/>
                  </a:cxn>
                  <a:cxn ang="0">
                    <a:pos x="34" y="105"/>
                  </a:cxn>
                  <a:cxn ang="0">
                    <a:pos x="37" y="105"/>
                  </a:cxn>
                  <a:cxn ang="0">
                    <a:pos x="24" y="104"/>
                  </a:cxn>
                  <a:cxn ang="0">
                    <a:pos x="18" y="91"/>
                  </a:cxn>
                  <a:cxn ang="0">
                    <a:pos x="18" y="93"/>
                  </a:cxn>
                  <a:cxn ang="0">
                    <a:pos x="9" y="84"/>
                  </a:cxn>
                  <a:cxn ang="0">
                    <a:pos x="8" y="68"/>
                  </a:cxn>
                  <a:cxn ang="0">
                    <a:pos x="9" y="69"/>
                  </a:cxn>
                  <a:cxn ang="0">
                    <a:pos x="4" y="44"/>
                  </a:cxn>
                  <a:cxn ang="0">
                    <a:pos x="13" y="30"/>
                  </a:cxn>
                  <a:cxn ang="0">
                    <a:pos x="13" y="31"/>
                  </a:cxn>
                  <a:cxn ang="0">
                    <a:pos x="14" y="18"/>
                  </a:cxn>
                  <a:cxn ang="0">
                    <a:pos x="28" y="12"/>
                  </a:cxn>
                  <a:cxn ang="0">
                    <a:pos x="27" y="12"/>
                  </a:cxn>
                  <a:cxn ang="0">
                    <a:pos x="34" y="3"/>
                  </a:cxn>
                  <a:cxn ang="0">
                    <a:pos x="54" y="8"/>
                  </a:cxn>
                  <a:cxn ang="0">
                    <a:pos x="53" y="7"/>
                  </a:cxn>
                  <a:cxn ang="0">
                    <a:pos x="64" y="8"/>
                  </a:cxn>
                  <a:cxn ang="0">
                    <a:pos x="72" y="22"/>
                  </a:cxn>
                  <a:cxn ang="0">
                    <a:pos x="71" y="21"/>
                  </a:cxn>
                </a:cxnLst>
                <a:rect l="0" t="0" r="r" b="b"/>
                <a:pathLst>
                  <a:path w="83" h="114">
                    <a:moveTo>
                      <a:pt x="76" y="31"/>
                    </a:moveTo>
                    <a:lnTo>
                      <a:pt x="83" y="27"/>
                    </a:lnTo>
                    <a:lnTo>
                      <a:pt x="78" y="17"/>
                    </a:lnTo>
                    <a:lnTo>
                      <a:pt x="78" y="16"/>
                    </a:lnTo>
                    <a:lnTo>
                      <a:pt x="67" y="5"/>
                    </a:lnTo>
                    <a:lnTo>
                      <a:pt x="57" y="0"/>
                    </a:lnTo>
                    <a:lnTo>
                      <a:pt x="33" y="0"/>
                    </a:lnTo>
                    <a:lnTo>
                      <a:pt x="23" y="5"/>
                    </a:lnTo>
                    <a:lnTo>
                      <a:pt x="10" y="17"/>
                    </a:lnTo>
                    <a:lnTo>
                      <a:pt x="5" y="27"/>
                    </a:lnTo>
                    <a:lnTo>
                      <a:pt x="6" y="26"/>
                    </a:lnTo>
                    <a:lnTo>
                      <a:pt x="5" y="27"/>
                    </a:lnTo>
                    <a:lnTo>
                      <a:pt x="0" y="42"/>
                    </a:lnTo>
                    <a:lnTo>
                      <a:pt x="0" y="45"/>
                    </a:lnTo>
                    <a:lnTo>
                      <a:pt x="0" y="44"/>
                    </a:lnTo>
                    <a:lnTo>
                      <a:pt x="0" y="70"/>
                    </a:lnTo>
                    <a:lnTo>
                      <a:pt x="5" y="85"/>
                    </a:lnTo>
                    <a:lnTo>
                      <a:pt x="6" y="88"/>
                    </a:lnTo>
                    <a:lnTo>
                      <a:pt x="5" y="86"/>
                    </a:lnTo>
                    <a:lnTo>
                      <a:pt x="10" y="96"/>
                    </a:lnTo>
                    <a:lnTo>
                      <a:pt x="21" y="108"/>
                    </a:lnTo>
                    <a:lnTo>
                      <a:pt x="23" y="108"/>
                    </a:lnTo>
                    <a:lnTo>
                      <a:pt x="33" y="113"/>
                    </a:lnTo>
                    <a:lnTo>
                      <a:pt x="34" y="114"/>
                    </a:lnTo>
                    <a:lnTo>
                      <a:pt x="55" y="114"/>
                    </a:lnTo>
                    <a:lnTo>
                      <a:pt x="57" y="113"/>
                    </a:lnTo>
                    <a:lnTo>
                      <a:pt x="67" y="108"/>
                    </a:lnTo>
                    <a:lnTo>
                      <a:pt x="68" y="108"/>
                    </a:lnTo>
                    <a:lnTo>
                      <a:pt x="78" y="98"/>
                    </a:lnTo>
                    <a:lnTo>
                      <a:pt x="78" y="96"/>
                    </a:lnTo>
                    <a:lnTo>
                      <a:pt x="83" y="86"/>
                    </a:lnTo>
                    <a:lnTo>
                      <a:pt x="76" y="83"/>
                    </a:lnTo>
                    <a:lnTo>
                      <a:pt x="71" y="93"/>
                    </a:lnTo>
                    <a:lnTo>
                      <a:pt x="74" y="94"/>
                    </a:lnTo>
                    <a:lnTo>
                      <a:pt x="72" y="91"/>
                    </a:lnTo>
                    <a:lnTo>
                      <a:pt x="62" y="101"/>
                    </a:lnTo>
                    <a:lnTo>
                      <a:pt x="64" y="104"/>
                    </a:lnTo>
                    <a:lnTo>
                      <a:pt x="63" y="100"/>
                    </a:lnTo>
                    <a:lnTo>
                      <a:pt x="53" y="105"/>
                    </a:lnTo>
                    <a:lnTo>
                      <a:pt x="54" y="109"/>
                    </a:lnTo>
                    <a:lnTo>
                      <a:pt x="54" y="105"/>
                    </a:lnTo>
                    <a:lnTo>
                      <a:pt x="34" y="105"/>
                    </a:lnTo>
                    <a:lnTo>
                      <a:pt x="34" y="109"/>
                    </a:lnTo>
                    <a:lnTo>
                      <a:pt x="37" y="105"/>
                    </a:lnTo>
                    <a:lnTo>
                      <a:pt x="27" y="100"/>
                    </a:lnTo>
                    <a:lnTo>
                      <a:pt x="24" y="104"/>
                    </a:lnTo>
                    <a:lnTo>
                      <a:pt x="28" y="101"/>
                    </a:lnTo>
                    <a:lnTo>
                      <a:pt x="18" y="91"/>
                    </a:lnTo>
                    <a:lnTo>
                      <a:pt x="14" y="94"/>
                    </a:lnTo>
                    <a:lnTo>
                      <a:pt x="18" y="93"/>
                    </a:lnTo>
                    <a:lnTo>
                      <a:pt x="13" y="83"/>
                    </a:lnTo>
                    <a:lnTo>
                      <a:pt x="9" y="84"/>
                    </a:lnTo>
                    <a:lnTo>
                      <a:pt x="13" y="83"/>
                    </a:lnTo>
                    <a:lnTo>
                      <a:pt x="8" y="68"/>
                    </a:lnTo>
                    <a:lnTo>
                      <a:pt x="4" y="69"/>
                    </a:lnTo>
                    <a:lnTo>
                      <a:pt x="9" y="69"/>
                    </a:lnTo>
                    <a:lnTo>
                      <a:pt x="9" y="44"/>
                    </a:lnTo>
                    <a:lnTo>
                      <a:pt x="4" y="44"/>
                    </a:lnTo>
                    <a:lnTo>
                      <a:pt x="8" y="45"/>
                    </a:lnTo>
                    <a:lnTo>
                      <a:pt x="13" y="30"/>
                    </a:lnTo>
                    <a:lnTo>
                      <a:pt x="9" y="29"/>
                    </a:lnTo>
                    <a:lnTo>
                      <a:pt x="13" y="31"/>
                    </a:lnTo>
                    <a:lnTo>
                      <a:pt x="18" y="21"/>
                    </a:lnTo>
                    <a:lnTo>
                      <a:pt x="14" y="18"/>
                    </a:lnTo>
                    <a:lnTo>
                      <a:pt x="18" y="22"/>
                    </a:lnTo>
                    <a:lnTo>
                      <a:pt x="28" y="12"/>
                    </a:lnTo>
                    <a:lnTo>
                      <a:pt x="24" y="8"/>
                    </a:lnTo>
                    <a:lnTo>
                      <a:pt x="27" y="12"/>
                    </a:lnTo>
                    <a:lnTo>
                      <a:pt x="37" y="7"/>
                    </a:lnTo>
                    <a:lnTo>
                      <a:pt x="34" y="3"/>
                    </a:lnTo>
                    <a:lnTo>
                      <a:pt x="34" y="8"/>
                    </a:lnTo>
                    <a:lnTo>
                      <a:pt x="54" y="8"/>
                    </a:lnTo>
                    <a:lnTo>
                      <a:pt x="54" y="3"/>
                    </a:lnTo>
                    <a:lnTo>
                      <a:pt x="53" y="7"/>
                    </a:lnTo>
                    <a:lnTo>
                      <a:pt x="63" y="12"/>
                    </a:lnTo>
                    <a:lnTo>
                      <a:pt x="64" y="8"/>
                    </a:lnTo>
                    <a:lnTo>
                      <a:pt x="62" y="12"/>
                    </a:lnTo>
                    <a:lnTo>
                      <a:pt x="72" y="22"/>
                    </a:lnTo>
                    <a:lnTo>
                      <a:pt x="74" y="18"/>
                    </a:lnTo>
                    <a:lnTo>
                      <a:pt x="71" y="21"/>
                    </a:lnTo>
                    <a:lnTo>
                      <a:pt x="76" y="31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03" name="Rectangle 19"/>
              <p:cNvSpPr>
                <a:spLocks noChangeArrowheads="1"/>
              </p:cNvSpPr>
              <p:nvPr/>
            </p:nvSpPr>
            <p:spPr bwMode="auto">
              <a:xfrm>
                <a:off x="1343" y="3493"/>
                <a:ext cx="31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04" name="Rectangle 20"/>
              <p:cNvSpPr>
                <a:spLocks noChangeArrowheads="1"/>
              </p:cNvSpPr>
              <p:nvPr/>
            </p:nvSpPr>
            <p:spPr bwMode="auto">
              <a:xfrm>
                <a:off x="1339" y="3453"/>
                <a:ext cx="9" cy="44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05" name="Freeform 21"/>
              <p:cNvSpPr>
                <a:spLocks/>
              </p:cNvSpPr>
              <p:nvPr/>
            </p:nvSpPr>
            <p:spPr bwMode="auto">
              <a:xfrm>
                <a:off x="1308" y="3591"/>
                <a:ext cx="64" cy="95"/>
              </a:xfrm>
              <a:custGeom>
                <a:avLst/>
                <a:gdLst/>
                <a:ahLst/>
                <a:cxnLst>
                  <a:cxn ang="0">
                    <a:pos x="26" y="0"/>
                  </a:cxn>
                  <a:cxn ang="0">
                    <a:pos x="13" y="4"/>
                  </a:cxn>
                  <a:cxn ang="0">
                    <a:pos x="4" y="19"/>
                  </a:cxn>
                  <a:cxn ang="0">
                    <a:pos x="4" y="20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54"/>
                  </a:cxn>
                  <a:cxn ang="0">
                    <a:pos x="4" y="76"/>
                  </a:cxn>
                  <a:cxn ang="0">
                    <a:pos x="13" y="90"/>
                  </a:cxn>
                  <a:cxn ang="0">
                    <a:pos x="26" y="93"/>
                  </a:cxn>
                  <a:cxn ang="0">
                    <a:pos x="28" y="95"/>
                  </a:cxn>
                  <a:cxn ang="0">
                    <a:pos x="34" y="95"/>
                  </a:cxn>
                  <a:cxn ang="0">
                    <a:pos x="49" y="90"/>
                  </a:cxn>
                  <a:cxn ang="0">
                    <a:pos x="52" y="88"/>
                  </a:cxn>
                  <a:cxn ang="0">
                    <a:pos x="59" y="75"/>
                  </a:cxn>
                  <a:cxn ang="0">
                    <a:pos x="64" y="51"/>
                  </a:cxn>
                  <a:cxn ang="0">
                    <a:pos x="64" y="41"/>
                  </a:cxn>
                  <a:cxn ang="0">
                    <a:pos x="63" y="41"/>
                  </a:cxn>
                  <a:cxn ang="0">
                    <a:pos x="59" y="18"/>
                  </a:cxn>
                  <a:cxn ang="0">
                    <a:pos x="52" y="7"/>
                  </a:cxn>
                  <a:cxn ang="0">
                    <a:pos x="49" y="4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35" y="9"/>
                  </a:cxn>
                  <a:cxn ang="0">
                    <a:pos x="34" y="8"/>
                  </a:cxn>
                  <a:cxn ang="0">
                    <a:pos x="48" y="8"/>
                  </a:cxn>
                  <a:cxn ang="0">
                    <a:pos x="52" y="23"/>
                  </a:cxn>
                  <a:cxn ang="0">
                    <a:pos x="52" y="22"/>
                  </a:cxn>
                  <a:cxn ang="0">
                    <a:pos x="59" y="41"/>
                  </a:cxn>
                  <a:cxn ang="0">
                    <a:pos x="55" y="53"/>
                  </a:cxn>
                  <a:cxn ang="0">
                    <a:pos x="55" y="53"/>
                  </a:cxn>
                  <a:cxn ang="0">
                    <a:pos x="55" y="73"/>
                  </a:cxn>
                  <a:cxn ang="0">
                    <a:pos x="44" y="85"/>
                  </a:cxn>
                  <a:cxn ang="0">
                    <a:pos x="46" y="82"/>
                  </a:cxn>
                  <a:cxn ang="0">
                    <a:pos x="35" y="90"/>
                  </a:cxn>
                  <a:cxn ang="0">
                    <a:pos x="28" y="86"/>
                  </a:cxn>
                  <a:cxn ang="0">
                    <a:pos x="29" y="86"/>
                  </a:cxn>
                  <a:cxn ang="0">
                    <a:pos x="15" y="86"/>
                  </a:cxn>
                  <a:cxn ang="0">
                    <a:pos x="11" y="72"/>
                  </a:cxn>
                  <a:cxn ang="0">
                    <a:pos x="11" y="73"/>
                  </a:cxn>
                  <a:cxn ang="0">
                    <a:pos x="4" y="53"/>
                  </a:cxn>
                  <a:cxn ang="0">
                    <a:pos x="9" y="41"/>
                  </a:cxn>
                  <a:cxn ang="0">
                    <a:pos x="7" y="42"/>
                  </a:cxn>
                  <a:cxn ang="0">
                    <a:pos x="7" y="20"/>
                  </a:cxn>
                  <a:cxn ang="0">
                    <a:pos x="19" y="10"/>
                  </a:cxn>
                  <a:cxn ang="0">
                    <a:pos x="16" y="12"/>
                  </a:cxn>
                </a:cxnLst>
                <a:rect l="0" t="0" r="r" b="b"/>
                <a:pathLst>
                  <a:path w="64" h="95">
                    <a:moveTo>
                      <a:pt x="29" y="8"/>
                    </a:moveTo>
                    <a:lnTo>
                      <a:pt x="26" y="0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1" y="7"/>
                    </a:lnTo>
                    <a:lnTo>
                      <a:pt x="4" y="19"/>
                    </a:lnTo>
                    <a:lnTo>
                      <a:pt x="4" y="18"/>
                    </a:lnTo>
                    <a:lnTo>
                      <a:pt x="4" y="20"/>
                    </a:lnTo>
                    <a:lnTo>
                      <a:pt x="0" y="41"/>
                    </a:lnTo>
                    <a:lnTo>
                      <a:pt x="0" y="43"/>
                    </a:lnTo>
                    <a:lnTo>
                      <a:pt x="0" y="41"/>
                    </a:lnTo>
                    <a:lnTo>
                      <a:pt x="0" y="53"/>
                    </a:lnTo>
                    <a:lnTo>
                      <a:pt x="0" y="51"/>
                    </a:lnTo>
                    <a:lnTo>
                      <a:pt x="0" y="54"/>
                    </a:lnTo>
                    <a:lnTo>
                      <a:pt x="4" y="75"/>
                    </a:lnTo>
                    <a:lnTo>
                      <a:pt x="4" y="76"/>
                    </a:lnTo>
                    <a:lnTo>
                      <a:pt x="11" y="88"/>
                    </a:lnTo>
                    <a:lnTo>
                      <a:pt x="13" y="90"/>
                    </a:lnTo>
                    <a:lnTo>
                      <a:pt x="14" y="90"/>
                    </a:lnTo>
                    <a:lnTo>
                      <a:pt x="26" y="93"/>
                    </a:lnTo>
                    <a:lnTo>
                      <a:pt x="29" y="95"/>
                    </a:lnTo>
                    <a:lnTo>
                      <a:pt x="28" y="95"/>
                    </a:lnTo>
                    <a:lnTo>
                      <a:pt x="35" y="95"/>
                    </a:lnTo>
                    <a:lnTo>
                      <a:pt x="34" y="95"/>
                    </a:lnTo>
                    <a:lnTo>
                      <a:pt x="36" y="93"/>
                    </a:lnTo>
                    <a:lnTo>
                      <a:pt x="49" y="90"/>
                    </a:lnTo>
                    <a:lnTo>
                      <a:pt x="50" y="90"/>
                    </a:lnTo>
                    <a:lnTo>
                      <a:pt x="52" y="88"/>
                    </a:lnTo>
                    <a:lnTo>
                      <a:pt x="59" y="76"/>
                    </a:lnTo>
                    <a:lnTo>
                      <a:pt x="59" y="75"/>
                    </a:lnTo>
                    <a:lnTo>
                      <a:pt x="63" y="54"/>
                    </a:lnTo>
                    <a:lnTo>
                      <a:pt x="64" y="51"/>
                    </a:lnTo>
                    <a:lnTo>
                      <a:pt x="64" y="53"/>
                    </a:lnTo>
                    <a:lnTo>
                      <a:pt x="64" y="41"/>
                    </a:lnTo>
                    <a:lnTo>
                      <a:pt x="64" y="43"/>
                    </a:lnTo>
                    <a:lnTo>
                      <a:pt x="63" y="41"/>
                    </a:lnTo>
                    <a:lnTo>
                      <a:pt x="59" y="20"/>
                    </a:lnTo>
                    <a:lnTo>
                      <a:pt x="59" y="18"/>
                    </a:lnTo>
                    <a:lnTo>
                      <a:pt x="59" y="19"/>
                    </a:lnTo>
                    <a:lnTo>
                      <a:pt x="52" y="7"/>
                    </a:lnTo>
                    <a:lnTo>
                      <a:pt x="50" y="4"/>
                    </a:lnTo>
                    <a:lnTo>
                      <a:pt x="49" y="4"/>
                    </a:lnTo>
                    <a:lnTo>
                      <a:pt x="36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28" y="0"/>
                    </a:lnTo>
                    <a:lnTo>
                      <a:pt x="28" y="9"/>
                    </a:lnTo>
                    <a:lnTo>
                      <a:pt x="35" y="9"/>
                    </a:lnTo>
                    <a:lnTo>
                      <a:pt x="35" y="4"/>
                    </a:lnTo>
                    <a:lnTo>
                      <a:pt x="34" y="8"/>
                    </a:lnTo>
                    <a:lnTo>
                      <a:pt x="46" y="12"/>
                    </a:lnTo>
                    <a:lnTo>
                      <a:pt x="48" y="8"/>
                    </a:lnTo>
                    <a:lnTo>
                      <a:pt x="44" y="10"/>
                    </a:lnTo>
                    <a:lnTo>
                      <a:pt x="52" y="23"/>
                    </a:lnTo>
                    <a:lnTo>
                      <a:pt x="55" y="20"/>
                    </a:lnTo>
                    <a:lnTo>
                      <a:pt x="52" y="22"/>
                    </a:lnTo>
                    <a:lnTo>
                      <a:pt x="55" y="42"/>
                    </a:lnTo>
                    <a:lnTo>
                      <a:pt x="59" y="41"/>
                    </a:lnTo>
                    <a:lnTo>
                      <a:pt x="55" y="41"/>
                    </a:lnTo>
                    <a:lnTo>
                      <a:pt x="55" y="53"/>
                    </a:lnTo>
                    <a:lnTo>
                      <a:pt x="59" y="53"/>
                    </a:lnTo>
                    <a:lnTo>
                      <a:pt x="55" y="53"/>
                    </a:lnTo>
                    <a:lnTo>
                      <a:pt x="52" y="73"/>
                    </a:lnTo>
                    <a:lnTo>
                      <a:pt x="55" y="73"/>
                    </a:lnTo>
                    <a:lnTo>
                      <a:pt x="52" y="72"/>
                    </a:lnTo>
                    <a:lnTo>
                      <a:pt x="44" y="85"/>
                    </a:lnTo>
                    <a:lnTo>
                      <a:pt x="48" y="86"/>
                    </a:lnTo>
                    <a:lnTo>
                      <a:pt x="46" y="82"/>
                    </a:lnTo>
                    <a:lnTo>
                      <a:pt x="34" y="86"/>
                    </a:lnTo>
                    <a:lnTo>
                      <a:pt x="35" y="90"/>
                    </a:lnTo>
                    <a:lnTo>
                      <a:pt x="35" y="86"/>
                    </a:lnTo>
                    <a:lnTo>
                      <a:pt x="28" y="86"/>
                    </a:lnTo>
                    <a:lnTo>
                      <a:pt x="28" y="90"/>
                    </a:lnTo>
                    <a:lnTo>
                      <a:pt x="29" y="86"/>
                    </a:lnTo>
                    <a:lnTo>
                      <a:pt x="16" y="82"/>
                    </a:lnTo>
                    <a:lnTo>
                      <a:pt x="15" y="86"/>
                    </a:lnTo>
                    <a:lnTo>
                      <a:pt x="19" y="85"/>
                    </a:lnTo>
                    <a:lnTo>
                      <a:pt x="11" y="72"/>
                    </a:lnTo>
                    <a:lnTo>
                      <a:pt x="7" y="73"/>
                    </a:lnTo>
                    <a:lnTo>
                      <a:pt x="11" y="73"/>
                    </a:lnTo>
                    <a:lnTo>
                      <a:pt x="7" y="53"/>
                    </a:lnTo>
                    <a:lnTo>
                      <a:pt x="4" y="53"/>
                    </a:lnTo>
                    <a:lnTo>
                      <a:pt x="9" y="53"/>
                    </a:lnTo>
                    <a:lnTo>
                      <a:pt x="9" y="41"/>
                    </a:lnTo>
                    <a:lnTo>
                      <a:pt x="4" y="41"/>
                    </a:lnTo>
                    <a:lnTo>
                      <a:pt x="7" y="42"/>
                    </a:lnTo>
                    <a:lnTo>
                      <a:pt x="11" y="22"/>
                    </a:lnTo>
                    <a:lnTo>
                      <a:pt x="7" y="20"/>
                    </a:lnTo>
                    <a:lnTo>
                      <a:pt x="11" y="23"/>
                    </a:lnTo>
                    <a:lnTo>
                      <a:pt x="19" y="10"/>
                    </a:lnTo>
                    <a:lnTo>
                      <a:pt x="15" y="8"/>
                    </a:lnTo>
                    <a:lnTo>
                      <a:pt x="16" y="12"/>
                    </a:lnTo>
                    <a:lnTo>
                      <a:pt x="29" y="8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06" name="Rectangle 22"/>
              <p:cNvSpPr>
                <a:spLocks noChangeArrowheads="1"/>
              </p:cNvSpPr>
              <p:nvPr/>
            </p:nvSpPr>
            <p:spPr bwMode="auto">
              <a:xfrm>
                <a:off x="2211" y="3453"/>
                <a:ext cx="9" cy="44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07" name="Freeform 23"/>
              <p:cNvSpPr>
                <a:spLocks/>
              </p:cNvSpPr>
              <p:nvPr/>
            </p:nvSpPr>
            <p:spPr bwMode="auto">
              <a:xfrm>
                <a:off x="2139" y="3591"/>
                <a:ext cx="66" cy="93"/>
              </a:xfrm>
              <a:custGeom>
                <a:avLst/>
                <a:gdLst/>
                <a:ahLst/>
                <a:cxnLst>
                  <a:cxn ang="0">
                    <a:pos x="52" y="0"/>
                  </a:cxn>
                  <a:cxn ang="0">
                    <a:pos x="8" y="4"/>
                  </a:cxn>
                  <a:cxn ang="0">
                    <a:pos x="12" y="44"/>
                  </a:cxn>
                  <a:cxn ang="0">
                    <a:pos x="12" y="37"/>
                  </a:cxn>
                  <a:cxn ang="0">
                    <a:pos x="26" y="37"/>
                  </a:cxn>
                  <a:cxn ang="0">
                    <a:pos x="24" y="38"/>
                  </a:cxn>
                  <a:cxn ang="0">
                    <a:pos x="37" y="33"/>
                  </a:cxn>
                  <a:cxn ang="0">
                    <a:pos x="48" y="41"/>
                  </a:cxn>
                  <a:cxn ang="0">
                    <a:pos x="47" y="41"/>
                  </a:cxn>
                  <a:cxn ang="0">
                    <a:pos x="57" y="44"/>
                  </a:cxn>
                  <a:cxn ang="0">
                    <a:pos x="57" y="58"/>
                  </a:cxn>
                  <a:cxn ang="0">
                    <a:pos x="57" y="57"/>
                  </a:cxn>
                  <a:cxn ang="0">
                    <a:pos x="61" y="64"/>
                  </a:cxn>
                  <a:cxn ang="0">
                    <a:pos x="53" y="76"/>
                  </a:cxn>
                  <a:cxn ang="0">
                    <a:pos x="55" y="75"/>
                  </a:cxn>
                  <a:cxn ang="0">
                    <a:pos x="50" y="85"/>
                  </a:cxn>
                  <a:cxn ang="0">
                    <a:pos x="36" y="85"/>
                  </a:cxn>
                  <a:cxn ang="0">
                    <a:pos x="37" y="85"/>
                  </a:cxn>
                  <a:cxn ang="0">
                    <a:pos x="24" y="88"/>
                  </a:cxn>
                  <a:cxn ang="0">
                    <a:pos x="13" y="81"/>
                  </a:cxn>
                  <a:cxn ang="0">
                    <a:pos x="16" y="82"/>
                  </a:cxn>
                  <a:cxn ang="0">
                    <a:pos x="8" y="81"/>
                  </a:cxn>
                  <a:cxn ang="0">
                    <a:pos x="8" y="72"/>
                  </a:cxn>
                  <a:cxn ang="0">
                    <a:pos x="4" y="83"/>
                  </a:cxn>
                  <a:cxn ang="0">
                    <a:pos x="11" y="88"/>
                  </a:cxn>
                  <a:cxn ang="0">
                    <a:pos x="26" y="93"/>
                  </a:cxn>
                  <a:cxn ang="0">
                    <a:pos x="37" y="93"/>
                  </a:cxn>
                  <a:cxn ang="0">
                    <a:pos x="38" y="92"/>
                  </a:cxn>
                  <a:cxn ang="0">
                    <a:pos x="53" y="88"/>
                  </a:cxn>
                  <a:cxn ang="0">
                    <a:pos x="61" y="78"/>
                  </a:cxn>
                  <a:cxn ang="0">
                    <a:pos x="66" y="63"/>
                  </a:cxn>
                  <a:cxn ang="0">
                    <a:pos x="66" y="57"/>
                  </a:cxn>
                  <a:cxn ang="0">
                    <a:pos x="65" y="56"/>
                  </a:cxn>
                  <a:cxn ang="0">
                    <a:pos x="61" y="42"/>
                  </a:cxn>
                  <a:cxn ang="0">
                    <a:pos x="51" y="33"/>
                  </a:cxn>
                  <a:cxn ang="0">
                    <a:pos x="36" y="29"/>
                  </a:cxn>
                  <a:cxn ang="0">
                    <a:pos x="24" y="29"/>
                  </a:cxn>
                  <a:cxn ang="0">
                    <a:pos x="23" y="29"/>
                  </a:cxn>
                  <a:cxn ang="0">
                    <a:pos x="9" y="33"/>
                  </a:cxn>
                  <a:cxn ang="0">
                    <a:pos x="5" y="38"/>
                  </a:cxn>
                  <a:cxn ang="0">
                    <a:pos x="13" y="42"/>
                  </a:cxn>
                  <a:cxn ang="0">
                    <a:pos x="12" y="4"/>
                  </a:cxn>
                  <a:cxn ang="0">
                    <a:pos x="52" y="9"/>
                  </a:cxn>
                </a:cxnLst>
                <a:rect l="0" t="0" r="r" b="b"/>
                <a:pathLst>
                  <a:path w="66" h="93">
                    <a:moveTo>
                      <a:pt x="52" y="9"/>
                    </a:moveTo>
                    <a:lnTo>
                      <a:pt x="52" y="0"/>
                    </a:lnTo>
                    <a:lnTo>
                      <a:pt x="8" y="0"/>
                    </a:lnTo>
                    <a:lnTo>
                      <a:pt x="8" y="4"/>
                    </a:lnTo>
                    <a:lnTo>
                      <a:pt x="4" y="41"/>
                    </a:lnTo>
                    <a:lnTo>
                      <a:pt x="12" y="44"/>
                    </a:lnTo>
                    <a:lnTo>
                      <a:pt x="16" y="41"/>
                    </a:lnTo>
                    <a:lnTo>
                      <a:pt x="12" y="37"/>
                    </a:lnTo>
                    <a:lnTo>
                      <a:pt x="13" y="41"/>
                    </a:lnTo>
                    <a:lnTo>
                      <a:pt x="26" y="37"/>
                    </a:lnTo>
                    <a:lnTo>
                      <a:pt x="24" y="33"/>
                    </a:lnTo>
                    <a:lnTo>
                      <a:pt x="24" y="38"/>
                    </a:lnTo>
                    <a:lnTo>
                      <a:pt x="37" y="38"/>
                    </a:lnTo>
                    <a:lnTo>
                      <a:pt x="37" y="33"/>
                    </a:lnTo>
                    <a:lnTo>
                      <a:pt x="36" y="37"/>
                    </a:lnTo>
                    <a:lnTo>
                      <a:pt x="48" y="41"/>
                    </a:lnTo>
                    <a:lnTo>
                      <a:pt x="50" y="37"/>
                    </a:lnTo>
                    <a:lnTo>
                      <a:pt x="47" y="41"/>
                    </a:lnTo>
                    <a:lnTo>
                      <a:pt x="55" y="48"/>
                    </a:lnTo>
                    <a:lnTo>
                      <a:pt x="57" y="44"/>
                    </a:lnTo>
                    <a:lnTo>
                      <a:pt x="53" y="46"/>
                    </a:lnTo>
                    <a:lnTo>
                      <a:pt x="57" y="58"/>
                    </a:lnTo>
                    <a:lnTo>
                      <a:pt x="61" y="57"/>
                    </a:lnTo>
                    <a:lnTo>
                      <a:pt x="57" y="57"/>
                    </a:lnTo>
                    <a:lnTo>
                      <a:pt x="57" y="64"/>
                    </a:lnTo>
                    <a:lnTo>
                      <a:pt x="61" y="64"/>
                    </a:lnTo>
                    <a:lnTo>
                      <a:pt x="57" y="63"/>
                    </a:lnTo>
                    <a:lnTo>
                      <a:pt x="53" y="76"/>
                    </a:lnTo>
                    <a:lnTo>
                      <a:pt x="57" y="77"/>
                    </a:lnTo>
                    <a:lnTo>
                      <a:pt x="55" y="75"/>
                    </a:lnTo>
                    <a:lnTo>
                      <a:pt x="47" y="82"/>
                    </a:lnTo>
                    <a:lnTo>
                      <a:pt x="50" y="85"/>
                    </a:lnTo>
                    <a:lnTo>
                      <a:pt x="48" y="81"/>
                    </a:lnTo>
                    <a:lnTo>
                      <a:pt x="36" y="85"/>
                    </a:lnTo>
                    <a:lnTo>
                      <a:pt x="37" y="88"/>
                    </a:lnTo>
                    <a:lnTo>
                      <a:pt x="37" y="85"/>
                    </a:lnTo>
                    <a:lnTo>
                      <a:pt x="24" y="85"/>
                    </a:lnTo>
                    <a:lnTo>
                      <a:pt x="24" y="88"/>
                    </a:lnTo>
                    <a:lnTo>
                      <a:pt x="26" y="85"/>
                    </a:lnTo>
                    <a:lnTo>
                      <a:pt x="13" y="81"/>
                    </a:lnTo>
                    <a:lnTo>
                      <a:pt x="12" y="85"/>
                    </a:lnTo>
                    <a:lnTo>
                      <a:pt x="16" y="82"/>
                    </a:lnTo>
                    <a:lnTo>
                      <a:pt x="12" y="78"/>
                    </a:lnTo>
                    <a:lnTo>
                      <a:pt x="8" y="81"/>
                    </a:lnTo>
                    <a:lnTo>
                      <a:pt x="12" y="80"/>
                    </a:lnTo>
                    <a:lnTo>
                      <a:pt x="8" y="72"/>
                    </a:lnTo>
                    <a:lnTo>
                      <a:pt x="0" y="76"/>
                    </a:lnTo>
                    <a:lnTo>
                      <a:pt x="4" y="83"/>
                    </a:lnTo>
                    <a:lnTo>
                      <a:pt x="9" y="88"/>
                    </a:lnTo>
                    <a:lnTo>
                      <a:pt x="11" y="88"/>
                    </a:lnTo>
                    <a:lnTo>
                      <a:pt x="23" y="92"/>
                    </a:lnTo>
                    <a:lnTo>
                      <a:pt x="26" y="93"/>
                    </a:lnTo>
                    <a:lnTo>
                      <a:pt x="24" y="93"/>
                    </a:lnTo>
                    <a:lnTo>
                      <a:pt x="37" y="93"/>
                    </a:lnTo>
                    <a:lnTo>
                      <a:pt x="36" y="93"/>
                    </a:lnTo>
                    <a:lnTo>
                      <a:pt x="38" y="92"/>
                    </a:lnTo>
                    <a:lnTo>
                      <a:pt x="51" y="88"/>
                    </a:lnTo>
                    <a:lnTo>
                      <a:pt x="53" y="88"/>
                    </a:lnTo>
                    <a:lnTo>
                      <a:pt x="61" y="81"/>
                    </a:lnTo>
                    <a:lnTo>
                      <a:pt x="61" y="78"/>
                    </a:lnTo>
                    <a:lnTo>
                      <a:pt x="65" y="66"/>
                    </a:lnTo>
                    <a:lnTo>
                      <a:pt x="66" y="63"/>
                    </a:lnTo>
                    <a:lnTo>
                      <a:pt x="66" y="64"/>
                    </a:lnTo>
                    <a:lnTo>
                      <a:pt x="66" y="57"/>
                    </a:lnTo>
                    <a:lnTo>
                      <a:pt x="66" y="58"/>
                    </a:lnTo>
                    <a:lnTo>
                      <a:pt x="65" y="56"/>
                    </a:lnTo>
                    <a:lnTo>
                      <a:pt x="61" y="43"/>
                    </a:lnTo>
                    <a:lnTo>
                      <a:pt x="61" y="42"/>
                    </a:lnTo>
                    <a:lnTo>
                      <a:pt x="52" y="33"/>
                    </a:lnTo>
                    <a:lnTo>
                      <a:pt x="51" y="33"/>
                    </a:lnTo>
                    <a:lnTo>
                      <a:pt x="38" y="29"/>
                    </a:lnTo>
                    <a:lnTo>
                      <a:pt x="36" y="29"/>
                    </a:lnTo>
                    <a:lnTo>
                      <a:pt x="37" y="29"/>
                    </a:lnTo>
                    <a:lnTo>
                      <a:pt x="24" y="29"/>
                    </a:lnTo>
                    <a:lnTo>
                      <a:pt x="26" y="29"/>
                    </a:lnTo>
                    <a:lnTo>
                      <a:pt x="23" y="29"/>
                    </a:lnTo>
                    <a:lnTo>
                      <a:pt x="11" y="33"/>
                    </a:lnTo>
                    <a:lnTo>
                      <a:pt x="9" y="33"/>
                    </a:lnTo>
                    <a:lnTo>
                      <a:pt x="9" y="34"/>
                    </a:lnTo>
                    <a:lnTo>
                      <a:pt x="5" y="38"/>
                    </a:lnTo>
                    <a:lnTo>
                      <a:pt x="8" y="41"/>
                    </a:lnTo>
                    <a:lnTo>
                      <a:pt x="13" y="42"/>
                    </a:lnTo>
                    <a:lnTo>
                      <a:pt x="17" y="5"/>
                    </a:lnTo>
                    <a:lnTo>
                      <a:pt x="12" y="4"/>
                    </a:lnTo>
                    <a:lnTo>
                      <a:pt x="12" y="9"/>
                    </a:lnTo>
                    <a:lnTo>
                      <a:pt x="52" y="9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08" name="Freeform 24"/>
              <p:cNvSpPr>
                <a:spLocks/>
              </p:cNvSpPr>
              <p:nvPr/>
            </p:nvSpPr>
            <p:spPr bwMode="auto">
              <a:xfrm>
                <a:off x="2221" y="3591"/>
                <a:ext cx="64" cy="95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3" y="4"/>
                  </a:cxn>
                  <a:cxn ang="0">
                    <a:pos x="4" y="19"/>
                  </a:cxn>
                  <a:cxn ang="0">
                    <a:pos x="4" y="20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54"/>
                  </a:cxn>
                  <a:cxn ang="0">
                    <a:pos x="4" y="76"/>
                  </a:cxn>
                  <a:cxn ang="0">
                    <a:pos x="13" y="90"/>
                  </a:cxn>
                  <a:cxn ang="0">
                    <a:pos x="27" y="93"/>
                  </a:cxn>
                  <a:cxn ang="0">
                    <a:pos x="28" y="95"/>
                  </a:cxn>
                  <a:cxn ang="0">
                    <a:pos x="34" y="95"/>
                  </a:cxn>
                  <a:cxn ang="0">
                    <a:pos x="49" y="90"/>
                  </a:cxn>
                  <a:cxn ang="0">
                    <a:pos x="52" y="88"/>
                  </a:cxn>
                  <a:cxn ang="0">
                    <a:pos x="59" y="75"/>
                  </a:cxn>
                  <a:cxn ang="0">
                    <a:pos x="64" y="51"/>
                  </a:cxn>
                  <a:cxn ang="0">
                    <a:pos x="64" y="41"/>
                  </a:cxn>
                  <a:cxn ang="0">
                    <a:pos x="63" y="41"/>
                  </a:cxn>
                  <a:cxn ang="0">
                    <a:pos x="59" y="18"/>
                  </a:cxn>
                  <a:cxn ang="0">
                    <a:pos x="52" y="7"/>
                  </a:cxn>
                  <a:cxn ang="0">
                    <a:pos x="49" y="4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35" y="9"/>
                  </a:cxn>
                  <a:cxn ang="0">
                    <a:pos x="34" y="8"/>
                  </a:cxn>
                  <a:cxn ang="0">
                    <a:pos x="48" y="8"/>
                  </a:cxn>
                  <a:cxn ang="0">
                    <a:pos x="52" y="23"/>
                  </a:cxn>
                  <a:cxn ang="0">
                    <a:pos x="52" y="22"/>
                  </a:cxn>
                  <a:cxn ang="0">
                    <a:pos x="59" y="41"/>
                  </a:cxn>
                  <a:cxn ang="0">
                    <a:pos x="56" y="53"/>
                  </a:cxn>
                  <a:cxn ang="0">
                    <a:pos x="56" y="53"/>
                  </a:cxn>
                  <a:cxn ang="0">
                    <a:pos x="56" y="73"/>
                  </a:cxn>
                  <a:cxn ang="0">
                    <a:pos x="44" y="85"/>
                  </a:cxn>
                  <a:cxn ang="0">
                    <a:pos x="47" y="82"/>
                  </a:cxn>
                  <a:cxn ang="0">
                    <a:pos x="35" y="90"/>
                  </a:cxn>
                  <a:cxn ang="0">
                    <a:pos x="28" y="86"/>
                  </a:cxn>
                  <a:cxn ang="0">
                    <a:pos x="29" y="86"/>
                  </a:cxn>
                  <a:cxn ang="0">
                    <a:pos x="15" y="86"/>
                  </a:cxn>
                  <a:cxn ang="0">
                    <a:pos x="12" y="72"/>
                  </a:cxn>
                  <a:cxn ang="0">
                    <a:pos x="12" y="73"/>
                  </a:cxn>
                  <a:cxn ang="0">
                    <a:pos x="4" y="53"/>
                  </a:cxn>
                  <a:cxn ang="0">
                    <a:pos x="9" y="41"/>
                  </a:cxn>
                  <a:cxn ang="0">
                    <a:pos x="8" y="42"/>
                  </a:cxn>
                  <a:cxn ang="0">
                    <a:pos x="8" y="20"/>
                  </a:cxn>
                  <a:cxn ang="0">
                    <a:pos x="19" y="10"/>
                  </a:cxn>
                  <a:cxn ang="0">
                    <a:pos x="17" y="12"/>
                  </a:cxn>
                </a:cxnLst>
                <a:rect l="0" t="0" r="r" b="b"/>
                <a:pathLst>
                  <a:path w="64" h="95">
                    <a:moveTo>
                      <a:pt x="29" y="8"/>
                    </a:moveTo>
                    <a:lnTo>
                      <a:pt x="27" y="0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2" y="7"/>
                    </a:lnTo>
                    <a:lnTo>
                      <a:pt x="4" y="19"/>
                    </a:lnTo>
                    <a:lnTo>
                      <a:pt x="4" y="18"/>
                    </a:lnTo>
                    <a:lnTo>
                      <a:pt x="4" y="20"/>
                    </a:lnTo>
                    <a:lnTo>
                      <a:pt x="0" y="41"/>
                    </a:lnTo>
                    <a:lnTo>
                      <a:pt x="0" y="43"/>
                    </a:lnTo>
                    <a:lnTo>
                      <a:pt x="0" y="41"/>
                    </a:lnTo>
                    <a:lnTo>
                      <a:pt x="0" y="53"/>
                    </a:lnTo>
                    <a:lnTo>
                      <a:pt x="0" y="51"/>
                    </a:lnTo>
                    <a:lnTo>
                      <a:pt x="0" y="54"/>
                    </a:lnTo>
                    <a:lnTo>
                      <a:pt x="4" y="75"/>
                    </a:lnTo>
                    <a:lnTo>
                      <a:pt x="4" y="76"/>
                    </a:lnTo>
                    <a:lnTo>
                      <a:pt x="12" y="88"/>
                    </a:lnTo>
                    <a:lnTo>
                      <a:pt x="13" y="90"/>
                    </a:lnTo>
                    <a:lnTo>
                      <a:pt x="14" y="90"/>
                    </a:lnTo>
                    <a:lnTo>
                      <a:pt x="27" y="93"/>
                    </a:lnTo>
                    <a:lnTo>
                      <a:pt x="29" y="95"/>
                    </a:lnTo>
                    <a:lnTo>
                      <a:pt x="28" y="95"/>
                    </a:lnTo>
                    <a:lnTo>
                      <a:pt x="35" y="95"/>
                    </a:lnTo>
                    <a:lnTo>
                      <a:pt x="34" y="95"/>
                    </a:lnTo>
                    <a:lnTo>
                      <a:pt x="37" y="93"/>
                    </a:lnTo>
                    <a:lnTo>
                      <a:pt x="49" y="90"/>
                    </a:lnTo>
                    <a:lnTo>
                      <a:pt x="51" y="90"/>
                    </a:lnTo>
                    <a:lnTo>
                      <a:pt x="52" y="88"/>
                    </a:lnTo>
                    <a:lnTo>
                      <a:pt x="59" y="76"/>
                    </a:lnTo>
                    <a:lnTo>
                      <a:pt x="59" y="75"/>
                    </a:lnTo>
                    <a:lnTo>
                      <a:pt x="63" y="54"/>
                    </a:lnTo>
                    <a:lnTo>
                      <a:pt x="64" y="51"/>
                    </a:lnTo>
                    <a:lnTo>
                      <a:pt x="64" y="53"/>
                    </a:lnTo>
                    <a:lnTo>
                      <a:pt x="64" y="41"/>
                    </a:lnTo>
                    <a:lnTo>
                      <a:pt x="64" y="43"/>
                    </a:lnTo>
                    <a:lnTo>
                      <a:pt x="63" y="41"/>
                    </a:lnTo>
                    <a:lnTo>
                      <a:pt x="59" y="20"/>
                    </a:lnTo>
                    <a:lnTo>
                      <a:pt x="59" y="18"/>
                    </a:lnTo>
                    <a:lnTo>
                      <a:pt x="59" y="19"/>
                    </a:lnTo>
                    <a:lnTo>
                      <a:pt x="52" y="7"/>
                    </a:lnTo>
                    <a:lnTo>
                      <a:pt x="51" y="4"/>
                    </a:lnTo>
                    <a:lnTo>
                      <a:pt x="49" y="4"/>
                    </a:lnTo>
                    <a:lnTo>
                      <a:pt x="37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28" y="0"/>
                    </a:lnTo>
                    <a:lnTo>
                      <a:pt x="28" y="9"/>
                    </a:lnTo>
                    <a:lnTo>
                      <a:pt x="35" y="9"/>
                    </a:lnTo>
                    <a:lnTo>
                      <a:pt x="35" y="4"/>
                    </a:lnTo>
                    <a:lnTo>
                      <a:pt x="34" y="8"/>
                    </a:lnTo>
                    <a:lnTo>
                      <a:pt x="47" y="12"/>
                    </a:lnTo>
                    <a:lnTo>
                      <a:pt x="48" y="8"/>
                    </a:lnTo>
                    <a:lnTo>
                      <a:pt x="44" y="10"/>
                    </a:lnTo>
                    <a:lnTo>
                      <a:pt x="52" y="23"/>
                    </a:lnTo>
                    <a:lnTo>
                      <a:pt x="56" y="20"/>
                    </a:lnTo>
                    <a:lnTo>
                      <a:pt x="52" y="22"/>
                    </a:lnTo>
                    <a:lnTo>
                      <a:pt x="56" y="42"/>
                    </a:lnTo>
                    <a:lnTo>
                      <a:pt x="59" y="41"/>
                    </a:lnTo>
                    <a:lnTo>
                      <a:pt x="56" y="41"/>
                    </a:lnTo>
                    <a:lnTo>
                      <a:pt x="56" y="53"/>
                    </a:lnTo>
                    <a:lnTo>
                      <a:pt x="59" y="53"/>
                    </a:lnTo>
                    <a:lnTo>
                      <a:pt x="56" y="53"/>
                    </a:lnTo>
                    <a:lnTo>
                      <a:pt x="52" y="73"/>
                    </a:lnTo>
                    <a:lnTo>
                      <a:pt x="56" y="73"/>
                    </a:lnTo>
                    <a:lnTo>
                      <a:pt x="52" y="72"/>
                    </a:lnTo>
                    <a:lnTo>
                      <a:pt x="44" y="85"/>
                    </a:lnTo>
                    <a:lnTo>
                      <a:pt x="48" y="86"/>
                    </a:lnTo>
                    <a:lnTo>
                      <a:pt x="47" y="82"/>
                    </a:lnTo>
                    <a:lnTo>
                      <a:pt x="34" y="86"/>
                    </a:lnTo>
                    <a:lnTo>
                      <a:pt x="35" y="90"/>
                    </a:lnTo>
                    <a:lnTo>
                      <a:pt x="35" y="86"/>
                    </a:lnTo>
                    <a:lnTo>
                      <a:pt x="28" y="86"/>
                    </a:lnTo>
                    <a:lnTo>
                      <a:pt x="28" y="90"/>
                    </a:lnTo>
                    <a:lnTo>
                      <a:pt x="29" y="86"/>
                    </a:lnTo>
                    <a:lnTo>
                      <a:pt x="17" y="82"/>
                    </a:lnTo>
                    <a:lnTo>
                      <a:pt x="15" y="86"/>
                    </a:lnTo>
                    <a:lnTo>
                      <a:pt x="19" y="85"/>
                    </a:lnTo>
                    <a:lnTo>
                      <a:pt x="12" y="72"/>
                    </a:lnTo>
                    <a:lnTo>
                      <a:pt x="8" y="73"/>
                    </a:lnTo>
                    <a:lnTo>
                      <a:pt x="12" y="73"/>
                    </a:lnTo>
                    <a:lnTo>
                      <a:pt x="8" y="53"/>
                    </a:lnTo>
                    <a:lnTo>
                      <a:pt x="4" y="53"/>
                    </a:lnTo>
                    <a:lnTo>
                      <a:pt x="9" y="53"/>
                    </a:lnTo>
                    <a:lnTo>
                      <a:pt x="9" y="41"/>
                    </a:lnTo>
                    <a:lnTo>
                      <a:pt x="4" y="41"/>
                    </a:lnTo>
                    <a:lnTo>
                      <a:pt x="8" y="42"/>
                    </a:lnTo>
                    <a:lnTo>
                      <a:pt x="12" y="22"/>
                    </a:lnTo>
                    <a:lnTo>
                      <a:pt x="8" y="20"/>
                    </a:lnTo>
                    <a:lnTo>
                      <a:pt x="12" y="23"/>
                    </a:lnTo>
                    <a:lnTo>
                      <a:pt x="19" y="10"/>
                    </a:lnTo>
                    <a:lnTo>
                      <a:pt x="15" y="8"/>
                    </a:lnTo>
                    <a:lnTo>
                      <a:pt x="17" y="12"/>
                    </a:lnTo>
                    <a:lnTo>
                      <a:pt x="29" y="8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09" name="Rectangle 25"/>
              <p:cNvSpPr>
                <a:spLocks noChangeArrowheads="1"/>
              </p:cNvSpPr>
              <p:nvPr/>
            </p:nvSpPr>
            <p:spPr bwMode="auto">
              <a:xfrm>
                <a:off x="3084" y="3453"/>
                <a:ext cx="9" cy="44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10" name="Freeform 26"/>
              <p:cNvSpPr>
                <a:spLocks/>
              </p:cNvSpPr>
              <p:nvPr/>
            </p:nvSpPr>
            <p:spPr bwMode="auto">
              <a:xfrm>
                <a:off x="2985" y="3593"/>
                <a:ext cx="26" cy="88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4" y="22"/>
                  </a:cxn>
                  <a:cxn ang="0">
                    <a:pos x="11" y="18"/>
                  </a:cxn>
                  <a:cxn ang="0">
                    <a:pos x="12" y="18"/>
                  </a:cxn>
                  <a:cxn ang="0">
                    <a:pos x="25" y="6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7" y="88"/>
                  </a:cxn>
                  <a:cxn ang="0">
                    <a:pos x="26" y="88"/>
                  </a:cxn>
                  <a:cxn ang="0">
                    <a:pos x="26" y="2"/>
                  </a:cxn>
                  <a:cxn ang="0">
                    <a:pos x="19" y="0"/>
                  </a:cxn>
                  <a:cxn ang="0">
                    <a:pos x="6" y="12"/>
                  </a:cxn>
                  <a:cxn ang="0">
                    <a:pos x="9" y="15"/>
                  </a:cxn>
                  <a:cxn ang="0">
                    <a:pos x="7" y="11"/>
                  </a:cxn>
                  <a:cxn ang="0">
                    <a:pos x="0" y="15"/>
                  </a:cxn>
                </a:cxnLst>
                <a:rect l="0" t="0" r="r" b="b"/>
                <a:pathLst>
                  <a:path w="26" h="88">
                    <a:moveTo>
                      <a:pt x="0" y="15"/>
                    </a:moveTo>
                    <a:lnTo>
                      <a:pt x="4" y="22"/>
                    </a:lnTo>
                    <a:lnTo>
                      <a:pt x="11" y="18"/>
                    </a:lnTo>
                    <a:lnTo>
                      <a:pt x="12" y="18"/>
                    </a:lnTo>
                    <a:lnTo>
                      <a:pt x="25" y="6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7" y="88"/>
                    </a:lnTo>
                    <a:lnTo>
                      <a:pt x="26" y="88"/>
                    </a:lnTo>
                    <a:lnTo>
                      <a:pt x="26" y="2"/>
                    </a:lnTo>
                    <a:lnTo>
                      <a:pt x="19" y="0"/>
                    </a:lnTo>
                    <a:lnTo>
                      <a:pt x="6" y="12"/>
                    </a:lnTo>
                    <a:lnTo>
                      <a:pt x="9" y="15"/>
                    </a:lnTo>
                    <a:lnTo>
                      <a:pt x="7" y="11"/>
                    </a:lnTo>
                    <a:lnTo>
                      <a:pt x="0" y="15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11" name="Freeform 27"/>
              <p:cNvSpPr>
                <a:spLocks/>
              </p:cNvSpPr>
              <p:nvPr/>
            </p:nvSpPr>
            <p:spPr bwMode="auto">
              <a:xfrm>
                <a:off x="3053" y="3591"/>
                <a:ext cx="64" cy="95"/>
              </a:xfrm>
              <a:custGeom>
                <a:avLst/>
                <a:gdLst/>
                <a:ahLst/>
                <a:cxnLst>
                  <a:cxn ang="0">
                    <a:pos x="26" y="0"/>
                  </a:cxn>
                  <a:cxn ang="0">
                    <a:pos x="12" y="4"/>
                  </a:cxn>
                  <a:cxn ang="0">
                    <a:pos x="3" y="19"/>
                  </a:cxn>
                  <a:cxn ang="0">
                    <a:pos x="3" y="20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54"/>
                  </a:cxn>
                  <a:cxn ang="0">
                    <a:pos x="3" y="76"/>
                  </a:cxn>
                  <a:cxn ang="0">
                    <a:pos x="12" y="90"/>
                  </a:cxn>
                  <a:cxn ang="0">
                    <a:pos x="26" y="93"/>
                  </a:cxn>
                  <a:cxn ang="0">
                    <a:pos x="27" y="95"/>
                  </a:cxn>
                  <a:cxn ang="0">
                    <a:pos x="34" y="95"/>
                  </a:cxn>
                  <a:cxn ang="0">
                    <a:pos x="49" y="90"/>
                  </a:cxn>
                  <a:cxn ang="0">
                    <a:pos x="51" y="88"/>
                  </a:cxn>
                  <a:cxn ang="0">
                    <a:pos x="59" y="75"/>
                  </a:cxn>
                  <a:cxn ang="0">
                    <a:pos x="64" y="51"/>
                  </a:cxn>
                  <a:cxn ang="0">
                    <a:pos x="64" y="41"/>
                  </a:cxn>
                  <a:cxn ang="0">
                    <a:pos x="63" y="41"/>
                  </a:cxn>
                  <a:cxn ang="0">
                    <a:pos x="59" y="18"/>
                  </a:cxn>
                  <a:cxn ang="0">
                    <a:pos x="51" y="7"/>
                  </a:cxn>
                  <a:cxn ang="0">
                    <a:pos x="49" y="4"/>
                  </a:cxn>
                  <a:cxn ang="0">
                    <a:pos x="34" y="0"/>
                  </a:cxn>
                  <a:cxn ang="0">
                    <a:pos x="27" y="0"/>
                  </a:cxn>
                  <a:cxn ang="0">
                    <a:pos x="35" y="9"/>
                  </a:cxn>
                  <a:cxn ang="0">
                    <a:pos x="34" y="8"/>
                  </a:cxn>
                  <a:cxn ang="0">
                    <a:pos x="48" y="8"/>
                  </a:cxn>
                  <a:cxn ang="0">
                    <a:pos x="51" y="23"/>
                  </a:cxn>
                  <a:cxn ang="0">
                    <a:pos x="51" y="22"/>
                  </a:cxn>
                  <a:cxn ang="0">
                    <a:pos x="59" y="41"/>
                  </a:cxn>
                  <a:cxn ang="0">
                    <a:pos x="55" y="53"/>
                  </a:cxn>
                  <a:cxn ang="0">
                    <a:pos x="55" y="53"/>
                  </a:cxn>
                  <a:cxn ang="0">
                    <a:pos x="55" y="73"/>
                  </a:cxn>
                  <a:cxn ang="0">
                    <a:pos x="44" y="85"/>
                  </a:cxn>
                  <a:cxn ang="0">
                    <a:pos x="46" y="82"/>
                  </a:cxn>
                  <a:cxn ang="0">
                    <a:pos x="35" y="90"/>
                  </a:cxn>
                  <a:cxn ang="0">
                    <a:pos x="27" y="86"/>
                  </a:cxn>
                  <a:cxn ang="0">
                    <a:pos x="29" y="86"/>
                  </a:cxn>
                  <a:cxn ang="0">
                    <a:pos x="15" y="86"/>
                  </a:cxn>
                  <a:cxn ang="0">
                    <a:pos x="11" y="72"/>
                  </a:cxn>
                  <a:cxn ang="0">
                    <a:pos x="11" y="73"/>
                  </a:cxn>
                  <a:cxn ang="0">
                    <a:pos x="3" y="53"/>
                  </a:cxn>
                  <a:cxn ang="0">
                    <a:pos x="9" y="41"/>
                  </a:cxn>
                  <a:cxn ang="0">
                    <a:pos x="7" y="42"/>
                  </a:cxn>
                  <a:cxn ang="0">
                    <a:pos x="7" y="20"/>
                  </a:cxn>
                  <a:cxn ang="0">
                    <a:pos x="19" y="10"/>
                  </a:cxn>
                  <a:cxn ang="0">
                    <a:pos x="16" y="12"/>
                  </a:cxn>
                </a:cxnLst>
                <a:rect l="0" t="0" r="r" b="b"/>
                <a:pathLst>
                  <a:path w="64" h="95">
                    <a:moveTo>
                      <a:pt x="29" y="8"/>
                    </a:moveTo>
                    <a:lnTo>
                      <a:pt x="26" y="0"/>
                    </a:lnTo>
                    <a:lnTo>
                      <a:pt x="14" y="4"/>
                    </a:lnTo>
                    <a:lnTo>
                      <a:pt x="12" y="4"/>
                    </a:lnTo>
                    <a:lnTo>
                      <a:pt x="11" y="7"/>
                    </a:lnTo>
                    <a:lnTo>
                      <a:pt x="3" y="19"/>
                    </a:lnTo>
                    <a:lnTo>
                      <a:pt x="3" y="18"/>
                    </a:lnTo>
                    <a:lnTo>
                      <a:pt x="3" y="20"/>
                    </a:lnTo>
                    <a:lnTo>
                      <a:pt x="0" y="41"/>
                    </a:lnTo>
                    <a:lnTo>
                      <a:pt x="0" y="43"/>
                    </a:lnTo>
                    <a:lnTo>
                      <a:pt x="0" y="41"/>
                    </a:lnTo>
                    <a:lnTo>
                      <a:pt x="0" y="53"/>
                    </a:lnTo>
                    <a:lnTo>
                      <a:pt x="0" y="51"/>
                    </a:lnTo>
                    <a:lnTo>
                      <a:pt x="0" y="54"/>
                    </a:lnTo>
                    <a:lnTo>
                      <a:pt x="3" y="75"/>
                    </a:lnTo>
                    <a:lnTo>
                      <a:pt x="3" y="76"/>
                    </a:lnTo>
                    <a:lnTo>
                      <a:pt x="11" y="88"/>
                    </a:lnTo>
                    <a:lnTo>
                      <a:pt x="12" y="90"/>
                    </a:lnTo>
                    <a:lnTo>
                      <a:pt x="14" y="90"/>
                    </a:lnTo>
                    <a:lnTo>
                      <a:pt x="26" y="93"/>
                    </a:lnTo>
                    <a:lnTo>
                      <a:pt x="29" y="95"/>
                    </a:lnTo>
                    <a:lnTo>
                      <a:pt x="27" y="95"/>
                    </a:lnTo>
                    <a:lnTo>
                      <a:pt x="35" y="95"/>
                    </a:lnTo>
                    <a:lnTo>
                      <a:pt x="34" y="95"/>
                    </a:lnTo>
                    <a:lnTo>
                      <a:pt x="36" y="93"/>
                    </a:lnTo>
                    <a:lnTo>
                      <a:pt x="49" y="90"/>
                    </a:lnTo>
                    <a:lnTo>
                      <a:pt x="50" y="90"/>
                    </a:lnTo>
                    <a:lnTo>
                      <a:pt x="51" y="88"/>
                    </a:lnTo>
                    <a:lnTo>
                      <a:pt x="59" y="76"/>
                    </a:lnTo>
                    <a:lnTo>
                      <a:pt x="59" y="75"/>
                    </a:lnTo>
                    <a:lnTo>
                      <a:pt x="63" y="54"/>
                    </a:lnTo>
                    <a:lnTo>
                      <a:pt x="64" y="51"/>
                    </a:lnTo>
                    <a:lnTo>
                      <a:pt x="64" y="53"/>
                    </a:lnTo>
                    <a:lnTo>
                      <a:pt x="64" y="41"/>
                    </a:lnTo>
                    <a:lnTo>
                      <a:pt x="64" y="43"/>
                    </a:lnTo>
                    <a:lnTo>
                      <a:pt x="63" y="41"/>
                    </a:lnTo>
                    <a:lnTo>
                      <a:pt x="59" y="20"/>
                    </a:lnTo>
                    <a:lnTo>
                      <a:pt x="59" y="18"/>
                    </a:lnTo>
                    <a:lnTo>
                      <a:pt x="59" y="19"/>
                    </a:lnTo>
                    <a:lnTo>
                      <a:pt x="51" y="7"/>
                    </a:lnTo>
                    <a:lnTo>
                      <a:pt x="50" y="4"/>
                    </a:lnTo>
                    <a:lnTo>
                      <a:pt x="49" y="4"/>
                    </a:lnTo>
                    <a:lnTo>
                      <a:pt x="36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27" y="0"/>
                    </a:lnTo>
                    <a:lnTo>
                      <a:pt x="27" y="9"/>
                    </a:lnTo>
                    <a:lnTo>
                      <a:pt x="35" y="9"/>
                    </a:lnTo>
                    <a:lnTo>
                      <a:pt x="35" y="4"/>
                    </a:lnTo>
                    <a:lnTo>
                      <a:pt x="34" y="8"/>
                    </a:lnTo>
                    <a:lnTo>
                      <a:pt x="46" y="12"/>
                    </a:lnTo>
                    <a:lnTo>
                      <a:pt x="48" y="8"/>
                    </a:lnTo>
                    <a:lnTo>
                      <a:pt x="44" y="10"/>
                    </a:lnTo>
                    <a:lnTo>
                      <a:pt x="51" y="23"/>
                    </a:lnTo>
                    <a:lnTo>
                      <a:pt x="55" y="20"/>
                    </a:lnTo>
                    <a:lnTo>
                      <a:pt x="51" y="22"/>
                    </a:lnTo>
                    <a:lnTo>
                      <a:pt x="55" y="42"/>
                    </a:lnTo>
                    <a:lnTo>
                      <a:pt x="59" y="41"/>
                    </a:lnTo>
                    <a:lnTo>
                      <a:pt x="55" y="41"/>
                    </a:lnTo>
                    <a:lnTo>
                      <a:pt x="55" y="53"/>
                    </a:lnTo>
                    <a:lnTo>
                      <a:pt x="59" y="53"/>
                    </a:lnTo>
                    <a:lnTo>
                      <a:pt x="55" y="53"/>
                    </a:lnTo>
                    <a:lnTo>
                      <a:pt x="51" y="73"/>
                    </a:lnTo>
                    <a:lnTo>
                      <a:pt x="55" y="73"/>
                    </a:lnTo>
                    <a:lnTo>
                      <a:pt x="51" y="72"/>
                    </a:lnTo>
                    <a:lnTo>
                      <a:pt x="44" y="85"/>
                    </a:lnTo>
                    <a:lnTo>
                      <a:pt x="48" y="86"/>
                    </a:lnTo>
                    <a:lnTo>
                      <a:pt x="46" y="82"/>
                    </a:lnTo>
                    <a:lnTo>
                      <a:pt x="34" y="86"/>
                    </a:lnTo>
                    <a:lnTo>
                      <a:pt x="35" y="90"/>
                    </a:lnTo>
                    <a:lnTo>
                      <a:pt x="35" y="86"/>
                    </a:lnTo>
                    <a:lnTo>
                      <a:pt x="27" y="86"/>
                    </a:lnTo>
                    <a:lnTo>
                      <a:pt x="27" y="90"/>
                    </a:lnTo>
                    <a:lnTo>
                      <a:pt x="29" y="86"/>
                    </a:lnTo>
                    <a:lnTo>
                      <a:pt x="16" y="82"/>
                    </a:lnTo>
                    <a:lnTo>
                      <a:pt x="15" y="86"/>
                    </a:lnTo>
                    <a:lnTo>
                      <a:pt x="19" y="85"/>
                    </a:lnTo>
                    <a:lnTo>
                      <a:pt x="11" y="72"/>
                    </a:lnTo>
                    <a:lnTo>
                      <a:pt x="7" y="73"/>
                    </a:lnTo>
                    <a:lnTo>
                      <a:pt x="11" y="73"/>
                    </a:lnTo>
                    <a:lnTo>
                      <a:pt x="7" y="53"/>
                    </a:lnTo>
                    <a:lnTo>
                      <a:pt x="3" y="53"/>
                    </a:lnTo>
                    <a:lnTo>
                      <a:pt x="9" y="53"/>
                    </a:lnTo>
                    <a:lnTo>
                      <a:pt x="9" y="41"/>
                    </a:lnTo>
                    <a:lnTo>
                      <a:pt x="3" y="41"/>
                    </a:lnTo>
                    <a:lnTo>
                      <a:pt x="7" y="42"/>
                    </a:lnTo>
                    <a:lnTo>
                      <a:pt x="11" y="22"/>
                    </a:lnTo>
                    <a:lnTo>
                      <a:pt x="7" y="20"/>
                    </a:lnTo>
                    <a:lnTo>
                      <a:pt x="11" y="23"/>
                    </a:lnTo>
                    <a:lnTo>
                      <a:pt x="19" y="10"/>
                    </a:lnTo>
                    <a:lnTo>
                      <a:pt x="15" y="8"/>
                    </a:lnTo>
                    <a:lnTo>
                      <a:pt x="16" y="12"/>
                    </a:lnTo>
                    <a:lnTo>
                      <a:pt x="29" y="8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12" name="Freeform 28"/>
              <p:cNvSpPr>
                <a:spLocks/>
              </p:cNvSpPr>
              <p:nvPr/>
            </p:nvSpPr>
            <p:spPr bwMode="auto">
              <a:xfrm>
                <a:off x="3134" y="3591"/>
                <a:ext cx="65" cy="95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3" y="4"/>
                  </a:cxn>
                  <a:cxn ang="0">
                    <a:pos x="4" y="19"/>
                  </a:cxn>
                  <a:cxn ang="0">
                    <a:pos x="4" y="20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54"/>
                  </a:cxn>
                  <a:cxn ang="0">
                    <a:pos x="4" y="76"/>
                  </a:cxn>
                  <a:cxn ang="0">
                    <a:pos x="13" y="90"/>
                  </a:cxn>
                  <a:cxn ang="0">
                    <a:pos x="27" y="93"/>
                  </a:cxn>
                  <a:cxn ang="0">
                    <a:pos x="28" y="95"/>
                  </a:cxn>
                  <a:cxn ang="0">
                    <a:pos x="34" y="95"/>
                  </a:cxn>
                  <a:cxn ang="0">
                    <a:pos x="50" y="90"/>
                  </a:cxn>
                  <a:cxn ang="0">
                    <a:pos x="52" y="88"/>
                  </a:cxn>
                  <a:cxn ang="0">
                    <a:pos x="60" y="75"/>
                  </a:cxn>
                  <a:cxn ang="0">
                    <a:pos x="65" y="51"/>
                  </a:cxn>
                  <a:cxn ang="0">
                    <a:pos x="65" y="41"/>
                  </a:cxn>
                  <a:cxn ang="0">
                    <a:pos x="63" y="41"/>
                  </a:cxn>
                  <a:cxn ang="0">
                    <a:pos x="60" y="18"/>
                  </a:cxn>
                  <a:cxn ang="0">
                    <a:pos x="52" y="7"/>
                  </a:cxn>
                  <a:cxn ang="0">
                    <a:pos x="50" y="4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36" y="9"/>
                  </a:cxn>
                  <a:cxn ang="0">
                    <a:pos x="34" y="8"/>
                  </a:cxn>
                  <a:cxn ang="0">
                    <a:pos x="48" y="8"/>
                  </a:cxn>
                  <a:cxn ang="0">
                    <a:pos x="52" y="23"/>
                  </a:cxn>
                  <a:cxn ang="0">
                    <a:pos x="52" y="22"/>
                  </a:cxn>
                  <a:cxn ang="0">
                    <a:pos x="60" y="41"/>
                  </a:cxn>
                  <a:cxn ang="0">
                    <a:pos x="56" y="53"/>
                  </a:cxn>
                  <a:cxn ang="0">
                    <a:pos x="56" y="53"/>
                  </a:cxn>
                  <a:cxn ang="0">
                    <a:pos x="56" y="73"/>
                  </a:cxn>
                  <a:cxn ang="0">
                    <a:pos x="45" y="85"/>
                  </a:cxn>
                  <a:cxn ang="0">
                    <a:pos x="47" y="82"/>
                  </a:cxn>
                  <a:cxn ang="0">
                    <a:pos x="36" y="90"/>
                  </a:cxn>
                  <a:cxn ang="0">
                    <a:pos x="28" y="86"/>
                  </a:cxn>
                  <a:cxn ang="0">
                    <a:pos x="29" y="86"/>
                  </a:cxn>
                  <a:cxn ang="0">
                    <a:pos x="16" y="86"/>
                  </a:cxn>
                  <a:cxn ang="0">
                    <a:pos x="12" y="72"/>
                  </a:cxn>
                  <a:cxn ang="0">
                    <a:pos x="12" y="73"/>
                  </a:cxn>
                  <a:cxn ang="0">
                    <a:pos x="4" y="53"/>
                  </a:cxn>
                  <a:cxn ang="0">
                    <a:pos x="9" y="41"/>
                  </a:cxn>
                  <a:cxn ang="0">
                    <a:pos x="8" y="42"/>
                  </a:cxn>
                  <a:cxn ang="0">
                    <a:pos x="8" y="20"/>
                  </a:cxn>
                  <a:cxn ang="0">
                    <a:pos x="19" y="10"/>
                  </a:cxn>
                  <a:cxn ang="0">
                    <a:pos x="17" y="12"/>
                  </a:cxn>
                </a:cxnLst>
                <a:rect l="0" t="0" r="r" b="b"/>
                <a:pathLst>
                  <a:path w="65" h="95">
                    <a:moveTo>
                      <a:pt x="29" y="8"/>
                    </a:moveTo>
                    <a:lnTo>
                      <a:pt x="27" y="0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2" y="7"/>
                    </a:lnTo>
                    <a:lnTo>
                      <a:pt x="4" y="19"/>
                    </a:lnTo>
                    <a:lnTo>
                      <a:pt x="4" y="18"/>
                    </a:lnTo>
                    <a:lnTo>
                      <a:pt x="4" y="20"/>
                    </a:lnTo>
                    <a:lnTo>
                      <a:pt x="0" y="41"/>
                    </a:lnTo>
                    <a:lnTo>
                      <a:pt x="0" y="43"/>
                    </a:lnTo>
                    <a:lnTo>
                      <a:pt x="0" y="41"/>
                    </a:lnTo>
                    <a:lnTo>
                      <a:pt x="0" y="53"/>
                    </a:lnTo>
                    <a:lnTo>
                      <a:pt x="0" y="51"/>
                    </a:lnTo>
                    <a:lnTo>
                      <a:pt x="0" y="54"/>
                    </a:lnTo>
                    <a:lnTo>
                      <a:pt x="4" y="75"/>
                    </a:lnTo>
                    <a:lnTo>
                      <a:pt x="4" y="76"/>
                    </a:lnTo>
                    <a:lnTo>
                      <a:pt x="12" y="88"/>
                    </a:lnTo>
                    <a:lnTo>
                      <a:pt x="13" y="90"/>
                    </a:lnTo>
                    <a:lnTo>
                      <a:pt x="14" y="90"/>
                    </a:lnTo>
                    <a:lnTo>
                      <a:pt x="27" y="93"/>
                    </a:lnTo>
                    <a:lnTo>
                      <a:pt x="29" y="95"/>
                    </a:lnTo>
                    <a:lnTo>
                      <a:pt x="28" y="95"/>
                    </a:lnTo>
                    <a:lnTo>
                      <a:pt x="36" y="95"/>
                    </a:lnTo>
                    <a:lnTo>
                      <a:pt x="34" y="95"/>
                    </a:lnTo>
                    <a:lnTo>
                      <a:pt x="37" y="93"/>
                    </a:lnTo>
                    <a:lnTo>
                      <a:pt x="50" y="90"/>
                    </a:lnTo>
                    <a:lnTo>
                      <a:pt x="51" y="90"/>
                    </a:lnTo>
                    <a:lnTo>
                      <a:pt x="52" y="88"/>
                    </a:lnTo>
                    <a:lnTo>
                      <a:pt x="60" y="76"/>
                    </a:lnTo>
                    <a:lnTo>
                      <a:pt x="60" y="75"/>
                    </a:lnTo>
                    <a:lnTo>
                      <a:pt x="63" y="54"/>
                    </a:lnTo>
                    <a:lnTo>
                      <a:pt x="65" y="51"/>
                    </a:lnTo>
                    <a:lnTo>
                      <a:pt x="65" y="53"/>
                    </a:lnTo>
                    <a:lnTo>
                      <a:pt x="65" y="41"/>
                    </a:lnTo>
                    <a:lnTo>
                      <a:pt x="65" y="43"/>
                    </a:lnTo>
                    <a:lnTo>
                      <a:pt x="63" y="41"/>
                    </a:lnTo>
                    <a:lnTo>
                      <a:pt x="60" y="20"/>
                    </a:lnTo>
                    <a:lnTo>
                      <a:pt x="60" y="18"/>
                    </a:lnTo>
                    <a:lnTo>
                      <a:pt x="60" y="19"/>
                    </a:lnTo>
                    <a:lnTo>
                      <a:pt x="52" y="7"/>
                    </a:lnTo>
                    <a:lnTo>
                      <a:pt x="51" y="4"/>
                    </a:lnTo>
                    <a:lnTo>
                      <a:pt x="50" y="4"/>
                    </a:lnTo>
                    <a:lnTo>
                      <a:pt x="37" y="0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8" y="9"/>
                    </a:lnTo>
                    <a:lnTo>
                      <a:pt x="36" y="9"/>
                    </a:lnTo>
                    <a:lnTo>
                      <a:pt x="36" y="4"/>
                    </a:lnTo>
                    <a:lnTo>
                      <a:pt x="34" y="8"/>
                    </a:lnTo>
                    <a:lnTo>
                      <a:pt x="47" y="12"/>
                    </a:lnTo>
                    <a:lnTo>
                      <a:pt x="48" y="8"/>
                    </a:lnTo>
                    <a:lnTo>
                      <a:pt x="45" y="10"/>
                    </a:lnTo>
                    <a:lnTo>
                      <a:pt x="52" y="23"/>
                    </a:lnTo>
                    <a:lnTo>
                      <a:pt x="56" y="20"/>
                    </a:lnTo>
                    <a:lnTo>
                      <a:pt x="52" y="22"/>
                    </a:lnTo>
                    <a:lnTo>
                      <a:pt x="56" y="42"/>
                    </a:lnTo>
                    <a:lnTo>
                      <a:pt x="60" y="41"/>
                    </a:lnTo>
                    <a:lnTo>
                      <a:pt x="56" y="41"/>
                    </a:lnTo>
                    <a:lnTo>
                      <a:pt x="56" y="53"/>
                    </a:lnTo>
                    <a:lnTo>
                      <a:pt x="60" y="53"/>
                    </a:lnTo>
                    <a:lnTo>
                      <a:pt x="56" y="53"/>
                    </a:lnTo>
                    <a:lnTo>
                      <a:pt x="52" y="73"/>
                    </a:lnTo>
                    <a:lnTo>
                      <a:pt x="56" y="73"/>
                    </a:lnTo>
                    <a:lnTo>
                      <a:pt x="52" y="72"/>
                    </a:lnTo>
                    <a:lnTo>
                      <a:pt x="45" y="85"/>
                    </a:lnTo>
                    <a:lnTo>
                      <a:pt x="48" y="86"/>
                    </a:lnTo>
                    <a:lnTo>
                      <a:pt x="47" y="82"/>
                    </a:lnTo>
                    <a:lnTo>
                      <a:pt x="34" y="86"/>
                    </a:lnTo>
                    <a:lnTo>
                      <a:pt x="36" y="90"/>
                    </a:lnTo>
                    <a:lnTo>
                      <a:pt x="36" y="86"/>
                    </a:lnTo>
                    <a:lnTo>
                      <a:pt x="28" y="86"/>
                    </a:lnTo>
                    <a:lnTo>
                      <a:pt x="28" y="90"/>
                    </a:lnTo>
                    <a:lnTo>
                      <a:pt x="29" y="86"/>
                    </a:lnTo>
                    <a:lnTo>
                      <a:pt x="17" y="82"/>
                    </a:lnTo>
                    <a:lnTo>
                      <a:pt x="16" y="86"/>
                    </a:lnTo>
                    <a:lnTo>
                      <a:pt x="19" y="85"/>
                    </a:lnTo>
                    <a:lnTo>
                      <a:pt x="12" y="72"/>
                    </a:lnTo>
                    <a:lnTo>
                      <a:pt x="8" y="73"/>
                    </a:lnTo>
                    <a:lnTo>
                      <a:pt x="12" y="73"/>
                    </a:lnTo>
                    <a:lnTo>
                      <a:pt x="8" y="53"/>
                    </a:lnTo>
                    <a:lnTo>
                      <a:pt x="4" y="53"/>
                    </a:lnTo>
                    <a:lnTo>
                      <a:pt x="9" y="53"/>
                    </a:lnTo>
                    <a:lnTo>
                      <a:pt x="9" y="41"/>
                    </a:lnTo>
                    <a:lnTo>
                      <a:pt x="4" y="41"/>
                    </a:lnTo>
                    <a:lnTo>
                      <a:pt x="8" y="42"/>
                    </a:lnTo>
                    <a:lnTo>
                      <a:pt x="12" y="22"/>
                    </a:lnTo>
                    <a:lnTo>
                      <a:pt x="8" y="20"/>
                    </a:lnTo>
                    <a:lnTo>
                      <a:pt x="12" y="23"/>
                    </a:lnTo>
                    <a:lnTo>
                      <a:pt x="19" y="10"/>
                    </a:lnTo>
                    <a:lnTo>
                      <a:pt x="16" y="8"/>
                    </a:lnTo>
                    <a:lnTo>
                      <a:pt x="17" y="12"/>
                    </a:lnTo>
                    <a:lnTo>
                      <a:pt x="29" y="8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13" name="Rectangle 29"/>
              <p:cNvSpPr>
                <a:spLocks noChangeArrowheads="1"/>
              </p:cNvSpPr>
              <p:nvPr/>
            </p:nvSpPr>
            <p:spPr bwMode="auto">
              <a:xfrm>
                <a:off x="3956" y="3453"/>
                <a:ext cx="9" cy="44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14" name="Freeform 30"/>
              <p:cNvSpPr>
                <a:spLocks/>
              </p:cNvSpPr>
              <p:nvPr/>
            </p:nvSpPr>
            <p:spPr bwMode="auto">
              <a:xfrm>
                <a:off x="3857" y="3593"/>
                <a:ext cx="26" cy="88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3" y="22"/>
                  </a:cxn>
                  <a:cxn ang="0">
                    <a:pos x="11" y="18"/>
                  </a:cxn>
                  <a:cxn ang="0">
                    <a:pos x="12" y="18"/>
                  </a:cxn>
                  <a:cxn ang="0">
                    <a:pos x="25" y="6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7" y="88"/>
                  </a:cxn>
                  <a:cxn ang="0">
                    <a:pos x="26" y="88"/>
                  </a:cxn>
                  <a:cxn ang="0">
                    <a:pos x="26" y="2"/>
                  </a:cxn>
                  <a:cxn ang="0">
                    <a:pos x="18" y="0"/>
                  </a:cxn>
                  <a:cxn ang="0">
                    <a:pos x="6" y="12"/>
                  </a:cxn>
                  <a:cxn ang="0">
                    <a:pos x="8" y="15"/>
                  </a:cxn>
                  <a:cxn ang="0">
                    <a:pos x="7" y="11"/>
                  </a:cxn>
                  <a:cxn ang="0">
                    <a:pos x="0" y="15"/>
                  </a:cxn>
                </a:cxnLst>
                <a:rect l="0" t="0" r="r" b="b"/>
                <a:pathLst>
                  <a:path w="26" h="88">
                    <a:moveTo>
                      <a:pt x="0" y="15"/>
                    </a:moveTo>
                    <a:lnTo>
                      <a:pt x="3" y="22"/>
                    </a:lnTo>
                    <a:lnTo>
                      <a:pt x="11" y="18"/>
                    </a:lnTo>
                    <a:lnTo>
                      <a:pt x="12" y="18"/>
                    </a:lnTo>
                    <a:lnTo>
                      <a:pt x="25" y="6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7" y="88"/>
                    </a:lnTo>
                    <a:lnTo>
                      <a:pt x="26" y="88"/>
                    </a:lnTo>
                    <a:lnTo>
                      <a:pt x="26" y="2"/>
                    </a:lnTo>
                    <a:lnTo>
                      <a:pt x="18" y="0"/>
                    </a:lnTo>
                    <a:lnTo>
                      <a:pt x="6" y="12"/>
                    </a:lnTo>
                    <a:lnTo>
                      <a:pt x="8" y="15"/>
                    </a:lnTo>
                    <a:lnTo>
                      <a:pt x="7" y="11"/>
                    </a:lnTo>
                    <a:lnTo>
                      <a:pt x="0" y="15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15" name="Freeform 31"/>
              <p:cNvSpPr>
                <a:spLocks/>
              </p:cNvSpPr>
              <p:nvPr/>
            </p:nvSpPr>
            <p:spPr bwMode="auto">
              <a:xfrm>
                <a:off x="3924" y="3591"/>
                <a:ext cx="66" cy="93"/>
              </a:xfrm>
              <a:custGeom>
                <a:avLst/>
                <a:gdLst/>
                <a:ahLst/>
                <a:cxnLst>
                  <a:cxn ang="0">
                    <a:pos x="52" y="0"/>
                  </a:cxn>
                  <a:cxn ang="0">
                    <a:pos x="8" y="4"/>
                  </a:cxn>
                  <a:cxn ang="0">
                    <a:pos x="12" y="44"/>
                  </a:cxn>
                  <a:cxn ang="0">
                    <a:pos x="12" y="37"/>
                  </a:cxn>
                  <a:cxn ang="0">
                    <a:pos x="26" y="37"/>
                  </a:cxn>
                  <a:cxn ang="0">
                    <a:pos x="24" y="38"/>
                  </a:cxn>
                  <a:cxn ang="0">
                    <a:pos x="37" y="33"/>
                  </a:cxn>
                  <a:cxn ang="0">
                    <a:pos x="48" y="41"/>
                  </a:cxn>
                  <a:cxn ang="0">
                    <a:pos x="47" y="41"/>
                  </a:cxn>
                  <a:cxn ang="0">
                    <a:pos x="57" y="44"/>
                  </a:cxn>
                  <a:cxn ang="0">
                    <a:pos x="57" y="58"/>
                  </a:cxn>
                  <a:cxn ang="0">
                    <a:pos x="57" y="57"/>
                  </a:cxn>
                  <a:cxn ang="0">
                    <a:pos x="61" y="64"/>
                  </a:cxn>
                  <a:cxn ang="0">
                    <a:pos x="53" y="76"/>
                  </a:cxn>
                  <a:cxn ang="0">
                    <a:pos x="55" y="75"/>
                  </a:cxn>
                  <a:cxn ang="0">
                    <a:pos x="50" y="85"/>
                  </a:cxn>
                  <a:cxn ang="0">
                    <a:pos x="36" y="85"/>
                  </a:cxn>
                  <a:cxn ang="0">
                    <a:pos x="37" y="85"/>
                  </a:cxn>
                  <a:cxn ang="0">
                    <a:pos x="24" y="88"/>
                  </a:cxn>
                  <a:cxn ang="0">
                    <a:pos x="13" y="81"/>
                  </a:cxn>
                  <a:cxn ang="0">
                    <a:pos x="16" y="82"/>
                  </a:cxn>
                  <a:cxn ang="0">
                    <a:pos x="8" y="81"/>
                  </a:cxn>
                  <a:cxn ang="0">
                    <a:pos x="8" y="72"/>
                  </a:cxn>
                  <a:cxn ang="0">
                    <a:pos x="4" y="83"/>
                  </a:cxn>
                  <a:cxn ang="0">
                    <a:pos x="11" y="88"/>
                  </a:cxn>
                  <a:cxn ang="0">
                    <a:pos x="26" y="93"/>
                  </a:cxn>
                  <a:cxn ang="0">
                    <a:pos x="37" y="93"/>
                  </a:cxn>
                  <a:cxn ang="0">
                    <a:pos x="38" y="92"/>
                  </a:cxn>
                  <a:cxn ang="0">
                    <a:pos x="53" y="88"/>
                  </a:cxn>
                  <a:cxn ang="0">
                    <a:pos x="61" y="78"/>
                  </a:cxn>
                  <a:cxn ang="0">
                    <a:pos x="66" y="63"/>
                  </a:cxn>
                  <a:cxn ang="0">
                    <a:pos x="66" y="57"/>
                  </a:cxn>
                  <a:cxn ang="0">
                    <a:pos x="65" y="56"/>
                  </a:cxn>
                  <a:cxn ang="0">
                    <a:pos x="61" y="42"/>
                  </a:cxn>
                  <a:cxn ang="0">
                    <a:pos x="51" y="33"/>
                  </a:cxn>
                  <a:cxn ang="0">
                    <a:pos x="36" y="29"/>
                  </a:cxn>
                  <a:cxn ang="0">
                    <a:pos x="24" y="29"/>
                  </a:cxn>
                  <a:cxn ang="0">
                    <a:pos x="23" y="29"/>
                  </a:cxn>
                  <a:cxn ang="0">
                    <a:pos x="9" y="33"/>
                  </a:cxn>
                  <a:cxn ang="0">
                    <a:pos x="6" y="38"/>
                  </a:cxn>
                  <a:cxn ang="0">
                    <a:pos x="13" y="42"/>
                  </a:cxn>
                  <a:cxn ang="0">
                    <a:pos x="12" y="4"/>
                  </a:cxn>
                  <a:cxn ang="0">
                    <a:pos x="52" y="9"/>
                  </a:cxn>
                </a:cxnLst>
                <a:rect l="0" t="0" r="r" b="b"/>
                <a:pathLst>
                  <a:path w="66" h="93">
                    <a:moveTo>
                      <a:pt x="52" y="9"/>
                    </a:moveTo>
                    <a:lnTo>
                      <a:pt x="52" y="0"/>
                    </a:lnTo>
                    <a:lnTo>
                      <a:pt x="8" y="0"/>
                    </a:lnTo>
                    <a:lnTo>
                      <a:pt x="8" y="4"/>
                    </a:lnTo>
                    <a:lnTo>
                      <a:pt x="4" y="41"/>
                    </a:lnTo>
                    <a:lnTo>
                      <a:pt x="12" y="44"/>
                    </a:lnTo>
                    <a:lnTo>
                      <a:pt x="16" y="41"/>
                    </a:lnTo>
                    <a:lnTo>
                      <a:pt x="12" y="37"/>
                    </a:lnTo>
                    <a:lnTo>
                      <a:pt x="13" y="41"/>
                    </a:lnTo>
                    <a:lnTo>
                      <a:pt x="26" y="37"/>
                    </a:lnTo>
                    <a:lnTo>
                      <a:pt x="24" y="33"/>
                    </a:lnTo>
                    <a:lnTo>
                      <a:pt x="24" y="38"/>
                    </a:lnTo>
                    <a:lnTo>
                      <a:pt x="37" y="38"/>
                    </a:lnTo>
                    <a:lnTo>
                      <a:pt x="37" y="33"/>
                    </a:lnTo>
                    <a:lnTo>
                      <a:pt x="36" y="37"/>
                    </a:lnTo>
                    <a:lnTo>
                      <a:pt x="48" y="41"/>
                    </a:lnTo>
                    <a:lnTo>
                      <a:pt x="50" y="37"/>
                    </a:lnTo>
                    <a:lnTo>
                      <a:pt x="47" y="41"/>
                    </a:lnTo>
                    <a:lnTo>
                      <a:pt x="55" y="48"/>
                    </a:lnTo>
                    <a:lnTo>
                      <a:pt x="57" y="44"/>
                    </a:lnTo>
                    <a:lnTo>
                      <a:pt x="53" y="46"/>
                    </a:lnTo>
                    <a:lnTo>
                      <a:pt x="57" y="58"/>
                    </a:lnTo>
                    <a:lnTo>
                      <a:pt x="61" y="57"/>
                    </a:lnTo>
                    <a:lnTo>
                      <a:pt x="57" y="57"/>
                    </a:lnTo>
                    <a:lnTo>
                      <a:pt x="57" y="64"/>
                    </a:lnTo>
                    <a:lnTo>
                      <a:pt x="61" y="64"/>
                    </a:lnTo>
                    <a:lnTo>
                      <a:pt x="57" y="63"/>
                    </a:lnTo>
                    <a:lnTo>
                      <a:pt x="53" y="76"/>
                    </a:lnTo>
                    <a:lnTo>
                      <a:pt x="57" y="77"/>
                    </a:lnTo>
                    <a:lnTo>
                      <a:pt x="55" y="75"/>
                    </a:lnTo>
                    <a:lnTo>
                      <a:pt x="47" y="82"/>
                    </a:lnTo>
                    <a:lnTo>
                      <a:pt x="50" y="85"/>
                    </a:lnTo>
                    <a:lnTo>
                      <a:pt x="48" y="81"/>
                    </a:lnTo>
                    <a:lnTo>
                      <a:pt x="36" y="85"/>
                    </a:lnTo>
                    <a:lnTo>
                      <a:pt x="37" y="88"/>
                    </a:lnTo>
                    <a:lnTo>
                      <a:pt x="37" y="85"/>
                    </a:lnTo>
                    <a:lnTo>
                      <a:pt x="24" y="85"/>
                    </a:lnTo>
                    <a:lnTo>
                      <a:pt x="24" y="88"/>
                    </a:lnTo>
                    <a:lnTo>
                      <a:pt x="26" y="85"/>
                    </a:lnTo>
                    <a:lnTo>
                      <a:pt x="13" y="81"/>
                    </a:lnTo>
                    <a:lnTo>
                      <a:pt x="12" y="85"/>
                    </a:lnTo>
                    <a:lnTo>
                      <a:pt x="16" y="82"/>
                    </a:lnTo>
                    <a:lnTo>
                      <a:pt x="12" y="78"/>
                    </a:lnTo>
                    <a:lnTo>
                      <a:pt x="8" y="81"/>
                    </a:lnTo>
                    <a:lnTo>
                      <a:pt x="12" y="80"/>
                    </a:lnTo>
                    <a:lnTo>
                      <a:pt x="8" y="72"/>
                    </a:lnTo>
                    <a:lnTo>
                      <a:pt x="0" y="76"/>
                    </a:lnTo>
                    <a:lnTo>
                      <a:pt x="4" y="83"/>
                    </a:lnTo>
                    <a:lnTo>
                      <a:pt x="9" y="88"/>
                    </a:lnTo>
                    <a:lnTo>
                      <a:pt x="11" y="88"/>
                    </a:lnTo>
                    <a:lnTo>
                      <a:pt x="23" y="92"/>
                    </a:lnTo>
                    <a:lnTo>
                      <a:pt x="26" y="93"/>
                    </a:lnTo>
                    <a:lnTo>
                      <a:pt x="24" y="93"/>
                    </a:lnTo>
                    <a:lnTo>
                      <a:pt x="37" y="93"/>
                    </a:lnTo>
                    <a:lnTo>
                      <a:pt x="36" y="93"/>
                    </a:lnTo>
                    <a:lnTo>
                      <a:pt x="38" y="92"/>
                    </a:lnTo>
                    <a:lnTo>
                      <a:pt x="51" y="88"/>
                    </a:lnTo>
                    <a:lnTo>
                      <a:pt x="53" y="88"/>
                    </a:lnTo>
                    <a:lnTo>
                      <a:pt x="61" y="81"/>
                    </a:lnTo>
                    <a:lnTo>
                      <a:pt x="61" y="78"/>
                    </a:lnTo>
                    <a:lnTo>
                      <a:pt x="65" y="66"/>
                    </a:lnTo>
                    <a:lnTo>
                      <a:pt x="66" y="63"/>
                    </a:lnTo>
                    <a:lnTo>
                      <a:pt x="66" y="64"/>
                    </a:lnTo>
                    <a:lnTo>
                      <a:pt x="66" y="57"/>
                    </a:lnTo>
                    <a:lnTo>
                      <a:pt x="66" y="58"/>
                    </a:lnTo>
                    <a:lnTo>
                      <a:pt x="65" y="56"/>
                    </a:lnTo>
                    <a:lnTo>
                      <a:pt x="61" y="43"/>
                    </a:lnTo>
                    <a:lnTo>
                      <a:pt x="61" y="42"/>
                    </a:lnTo>
                    <a:lnTo>
                      <a:pt x="52" y="33"/>
                    </a:lnTo>
                    <a:lnTo>
                      <a:pt x="51" y="33"/>
                    </a:lnTo>
                    <a:lnTo>
                      <a:pt x="38" y="29"/>
                    </a:lnTo>
                    <a:lnTo>
                      <a:pt x="36" y="29"/>
                    </a:lnTo>
                    <a:lnTo>
                      <a:pt x="37" y="29"/>
                    </a:lnTo>
                    <a:lnTo>
                      <a:pt x="24" y="29"/>
                    </a:lnTo>
                    <a:lnTo>
                      <a:pt x="26" y="29"/>
                    </a:lnTo>
                    <a:lnTo>
                      <a:pt x="23" y="29"/>
                    </a:lnTo>
                    <a:lnTo>
                      <a:pt x="11" y="33"/>
                    </a:lnTo>
                    <a:lnTo>
                      <a:pt x="9" y="33"/>
                    </a:lnTo>
                    <a:lnTo>
                      <a:pt x="9" y="34"/>
                    </a:lnTo>
                    <a:lnTo>
                      <a:pt x="6" y="38"/>
                    </a:lnTo>
                    <a:lnTo>
                      <a:pt x="8" y="41"/>
                    </a:lnTo>
                    <a:lnTo>
                      <a:pt x="13" y="42"/>
                    </a:lnTo>
                    <a:lnTo>
                      <a:pt x="17" y="5"/>
                    </a:lnTo>
                    <a:lnTo>
                      <a:pt x="12" y="4"/>
                    </a:lnTo>
                    <a:lnTo>
                      <a:pt x="12" y="9"/>
                    </a:lnTo>
                    <a:lnTo>
                      <a:pt x="52" y="9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16" name="Freeform 32"/>
              <p:cNvSpPr>
                <a:spLocks/>
              </p:cNvSpPr>
              <p:nvPr/>
            </p:nvSpPr>
            <p:spPr bwMode="auto">
              <a:xfrm>
                <a:off x="4006" y="3591"/>
                <a:ext cx="64" cy="95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3" y="4"/>
                  </a:cxn>
                  <a:cxn ang="0">
                    <a:pos x="4" y="19"/>
                  </a:cxn>
                  <a:cxn ang="0">
                    <a:pos x="4" y="20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54"/>
                  </a:cxn>
                  <a:cxn ang="0">
                    <a:pos x="4" y="76"/>
                  </a:cxn>
                  <a:cxn ang="0">
                    <a:pos x="13" y="90"/>
                  </a:cxn>
                  <a:cxn ang="0">
                    <a:pos x="27" y="93"/>
                  </a:cxn>
                  <a:cxn ang="0">
                    <a:pos x="28" y="95"/>
                  </a:cxn>
                  <a:cxn ang="0">
                    <a:pos x="34" y="95"/>
                  </a:cxn>
                  <a:cxn ang="0">
                    <a:pos x="49" y="90"/>
                  </a:cxn>
                  <a:cxn ang="0">
                    <a:pos x="52" y="88"/>
                  </a:cxn>
                  <a:cxn ang="0">
                    <a:pos x="59" y="75"/>
                  </a:cxn>
                  <a:cxn ang="0">
                    <a:pos x="64" y="51"/>
                  </a:cxn>
                  <a:cxn ang="0">
                    <a:pos x="64" y="41"/>
                  </a:cxn>
                  <a:cxn ang="0">
                    <a:pos x="63" y="41"/>
                  </a:cxn>
                  <a:cxn ang="0">
                    <a:pos x="59" y="18"/>
                  </a:cxn>
                  <a:cxn ang="0">
                    <a:pos x="52" y="7"/>
                  </a:cxn>
                  <a:cxn ang="0">
                    <a:pos x="49" y="4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35" y="9"/>
                  </a:cxn>
                  <a:cxn ang="0">
                    <a:pos x="34" y="8"/>
                  </a:cxn>
                  <a:cxn ang="0">
                    <a:pos x="48" y="8"/>
                  </a:cxn>
                  <a:cxn ang="0">
                    <a:pos x="52" y="23"/>
                  </a:cxn>
                  <a:cxn ang="0">
                    <a:pos x="52" y="22"/>
                  </a:cxn>
                  <a:cxn ang="0">
                    <a:pos x="59" y="41"/>
                  </a:cxn>
                  <a:cxn ang="0">
                    <a:pos x="56" y="53"/>
                  </a:cxn>
                  <a:cxn ang="0">
                    <a:pos x="56" y="53"/>
                  </a:cxn>
                  <a:cxn ang="0">
                    <a:pos x="56" y="73"/>
                  </a:cxn>
                  <a:cxn ang="0">
                    <a:pos x="44" y="85"/>
                  </a:cxn>
                  <a:cxn ang="0">
                    <a:pos x="47" y="82"/>
                  </a:cxn>
                  <a:cxn ang="0">
                    <a:pos x="35" y="90"/>
                  </a:cxn>
                  <a:cxn ang="0">
                    <a:pos x="28" y="86"/>
                  </a:cxn>
                  <a:cxn ang="0">
                    <a:pos x="29" y="86"/>
                  </a:cxn>
                  <a:cxn ang="0">
                    <a:pos x="15" y="86"/>
                  </a:cxn>
                  <a:cxn ang="0">
                    <a:pos x="12" y="72"/>
                  </a:cxn>
                  <a:cxn ang="0">
                    <a:pos x="12" y="73"/>
                  </a:cxn>
                  <a:cxn ang="0">
                    <a:pos x="4" y="53"/>
                  </a:cxn>
                  <a:cxn ang="0">
                    <a:pos x="9" y="41"/>
                  </a:cxn>
                  <a:cxn ang="0">
                    <a:pos x="8" y="42"/>
                  </a:cxn>
                  <a:cxn ang="0">
                    <a:pos x="8" y="20"/>
                  </a:cxn>
                  <a:cxn ang="0">
                    <a:pos x="19" y="10"/>
                  </a:cxn>
                  <a:cxn ang="0">
                    <a:pos x="17" y="12"/>
                  </a:cxn>
                </a:cxnLst>
                <a:rect l="0" t="0" r="r" b="b"/>
                <a:pathLst>
                  <a:path w="64" h="95">
                    <a:moveTo>
                      <a:pt x="29" y="8"/>
                    </a:moveTo>
                    <a:lnTo>
                      <a:pt x="27" y="0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2" y="7"/>
                    </a:lnTo>
                    <a:lnTo>
                      <a:pt x="4" y="19"/>
                    </a:lnTo>
                    <a:lnTo>
                      <a:pt x="4" y="18"/>
                    </a:lnTo>
                    <a:lnTo>
                      <a:pt x="4" y="20"/>
                    </a:lnTo>
                    <a:lnTo>
                      <a:pt x="0" y="41"/>
                    </a:lnTo>
                    <a:lnTo>
                      <a:pt x="0" y="43"/>
                    </a:lnTo>
                    <a:lnTo>
                      <a:pt x="0" y="41"/>
                    </a:lnTo>
                    <a:lnTo>
                      <a:pt x="0" y="53"/>
                    </a:lnTo>
                    <a:lnTo>
                      <a:pt x="0" y="51"/>
                    </a:lnTo>
                    <a:lnTo>
                      <a:pt x="0" y="54"/>
                    </a:lnTo>
                    <a:lnTo>
                      <a:pt x="4" y="75"/>
                    </a:lnTo>
                    <a:lnTo>
                      <a:pt x="4" y="76"/>
                    </a:lnTo>
                    <a:lnTo>
                      <a:pt x="12" y="88"/>
                    </a:lnTo>
                    <a:lnTo>
                      <a:pt x="13" y="90"/>
                    </a:lnTo>
                    <a:lnTo>
                      <a:pt x="14" y="90"/>
                    </a:lnTo>
                    <a:lnTo>
                      <a:pt x="27" y="93"/>
                    </a:lnTo>
                    <a:lnTo>
                      <a:pt x="29" y="95"/>
                    </a:lnTo>
                    <a:lnTo>
                      <a:pt x="28" y="95"/>
                    </a:lnTo>
                    <a:lnTo>
                      <a:pt x="35" y="95"/>
                    </a:lnTo>
                    <a:lnTo>
                      <a:pt x="34" y="95"/>
                    </a:lnTo>
                    <a:lnTo>
                      <a:pt x="37" y="93"/>
                    </a:lnTo>
                    <a:lnTo>
                      <a:pt x="49" y="90"/>
                    </a:lnTo>
                    <a:lnTo>
                      <a:pt x="51" y="90"/>
                    </a:lnTo>
                    <a:lnTo>
                      <a:pt x="52" y="88"/>
                    </a:lnTo>
                    <a:lnTo>
                      <a:pt x="59" y="76"/>
                    </a:lnTo>
                    <a:lnTo>
                      <a:pt x="59" y="75"/>
                    </a:lnTo>
                    <a:lnTo>
                      <a:pt x="63" y="54"/>
                    </a:lnTo>
                    <a:lnTo>
                      <a:pt x="64" y="51"/>
                    </a:lnTo>
                    <a:lnTo>
                      <a:pt x="64" y="53"/>
                    </a:lnTo>
                    <a:lnTo>
                      <a:pt x="64" y="41"/>
                    </a:lnTo>
                    <a:lnTo>
                      <a:pt x="64" y="43"/>
                    </a:lnTo>
                    <a:lnTo>
                      <a:pt x="63" y="41"/>
                    </a:lnTo>
                    <a:lnTo>
                      <a:pt x="59" y="20"/>
                    </a:lnTo>
                    <a:lnTo>
                      <a:pt x="59" y="18"/>
                    </a:lnTo>
                    <a:lnTo>
                      <a:pt x="59" y="19"/>
                    </a:lnTo>
                    <a:lnTo>
                      <a:pt x="52" y="7"/>
                    </a:lnTo>
                    <a:lnTo>
                      <a:pt x="51" y="4"/>
                    </a:lnTo>
                    <a:lnTo>
                      <a:pt x="49" y="4"/>
                    </a:lnTo>
                    <a:lnTo>
                      <a:pt x="37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28" y="0"/>
                    </a:lnTo>
                    <a:lnTo>
                      <a:pt x="28" y="9"/>
                    </a:lnTo>
                    <a:lnTo>
                      <a:pt x="35" y="9"/>
                    </a:lnTo>
                    <a:lnTo>
                      <a:pt x="35" y="4"/>
                    </a:lnTo>
                    <a:lnTo>
                      <a:pt x="34" y="8"/>
                    </a:lnTo>
                    <a:lnTo>
                      <a:pt x="47" y="12"/>
                    </a:lnTo>
                    <a:lnTo>
                      <a:pt x="48" y="8"/>
                    </a:lnTo>
                    <a:lnTo>
                      <a:pt x="44" y="10"/>
                    </a:lnTo>
                    <a:lnTo>
                      <a:pt x="52" y="23"/>
                    </a:lnTo>
                    <a:lnTo>
                      <a:pt x="56" y="20"/>
                    </a:lnTo>
                    <a:lnTo>
                      <a:pt x="52" y="22"/>
                    </a:lnTo>
                    <a:lnTo>
                      <a:pt x="56" y="42"/>
                    </a:lnTo>
                    <a:lnTo>
                      <a:pt x="59" y="41"/>
                    </a:lnTo>
                    <a:lnTo>
                      <a:pt x="56" y="41"/>
                    </a:lnTo>
                    <a:lnTo>
                      <a:pt x="56" y="53"/>
                    </a:lnTo>
                    <a:lnTo>
                      <a:pt x="59" y="53"/>
                    </a:lnTo>
                    <a:lnTo>
                      <a:pt x="56" y="53"/>
                    </a:lnTo>
                    <a:lnTo>
                      <a:pt x="52" y="73"/>
                    </a:lnTo>
                    <a:lnTo>
                      <a:pt x="56" y="73"/>
                    </a:lnTo>
                    <a:lnTo>
                      <a:pt x="52" y="72"/>
                    </a:lnTo>
                    <a:lnTo>
                      <a:pt x="44" y="85"/>
                    </a:lnTo>
                    <a:lnTo>
                      <a:pt x="48" y="86"/>
                    </a:lnTo>
                    <a:lnTo>
                      <a:pt x="47" y="82"/>
                    </a:lnTo>
                    <a:lnTo>
                      <a:pt x="34" y="86"/>
                    </a:lnTo>
                    <a:lnTo>
                      <a:pt x="35" y="90"/>
                    </a:lnTo>
                    <a:lnTo>
                      <a:pt x="35" y="86"/>
                    </a:lnTo>
                    <a:lnTo>
                      <a:pt x="28" y="86"/>
                    </a:lnTo>
                    <a:lnTo>
                      <a:pt x="28" y="90"/>
                    </a:lnTo>
                    <a:lnTo>
                      <a:pt x="29" y="86"/>
                    </a:lnTo>
                    <a:lnTo>
                      <a:pt x="17" y="82"/>
                    </a:lnTo>
                    <a:lnTo>
                      <a:pt x="15" y="86"/>
                    </a:lnTo>
                    <a:lnTo>
                      <a:pt x="19" y="85"/>
                    </a:lnTo>
                    <a:lnTo>
                      <a:pt x="12" y="72"/>
                    </a:lnTo>
                    <a:lnTo>
                      <a:pt x="8" y="73"/>
                    </a:lnTo>
                    <a:lnTo>
                      <a:pt x="12" y="73"/>
                    </a:lnTo>
                    <a:lnTo>
                      <a:pt x="8" y="53"/>
                    </a:lnTo>
                    <a:lnTo>
                      <a:pt x="4" y="53"/>
                    </a:lnTo>
                    <a:lnTo>
                      <a:pt x="9" y="53"/>
                    </a:lnTo>
                    <a:lnTo>
                      <a:pt x="9" y="41"/>
                    </a:lnTo>
                    <a:lnTo>
                      <a:pt x="4" y="41"/>
                    </a:lnTo>
                    <a:lnTo>
                      <a:pt x="8" y="42"/>
                    </a:lnTo>
                    <a:lnTo>
                      <a:pt x="12" y="22"/>
                    </a:lnTo>
                    <a:lnTo>
                      <a:pt x="8" y="20"/>
                    </a:lnTo>
                    <a:lnTo>
                      <a:pt x="12" y="23"/>
                    </a:lnTo>
                    <a:lnTo>
                      <a:pt x="19" y="10"/>
                    </a:lnTo>
                    <a:lnTo>
                      <a:pt x="15" y="8"/>
                    </a:lnTo>
                    <a:lnTo>
                      <a:pt x="17" y="12"/>
                    </a:lnTo>
                    <a:lnTo>
                      <a:pt x="29" y="8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17" name="Rectangle 33"/>
              <p:cNvSpPr>
                <a:spLocks noChangeArrowheads="1"/>
              </p:cNvSpPr>
              <p:nvPr/>
            </p:nvSpPr>
            <p:spPr bwMode="auto">
              <a:xfrm>
                <a:off x="1514" y="3474"/>
                <a:ext cx="9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18" name="Rectangle 34"/>
              <p:cNvSpPr>
                <a:spLocks noChangeArrowheads="1"/>
              </p:cNvSpPr>
              <p:nvPr/>
            </p:nvSpPr>
            <p:spPr bwMode="auto">
              <a:xfrm>
                <a:off x="1689" y="3474"/>
                <a:ext cx="9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19" name="Rectangle 35"/>
              <p:cNvSpPr>
                <a:spLocks noChangeArrowheads="1"/>
              </p:cNvSpPr>
              <p:nvPr/>
            </p:nvSpPr>
            <p:spPr bwMode="auto">
              <a:xfrm>
                <a:off x="1863" y="3474"/>
                <a:ext cx="9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20" name="Rectangle 36"/>
              <p:cNvSpPr>
                <a:spLocks noChangeArrowheads="1"/>
              </p:cNvSpPr>
              <p:nvPr/>
            </p:nvSpPr>
            <p:spPr bwMode="auto">
              <a:xfrm>
                <a:off x="2038" y="3474"/>
                <a:ext cx="8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21" name="Rectangle 37"/>
              <p:cNvSpPr>
                <a:spLocks noChangeArrowheads="1"/>
              </p:cNvSpPr>
              <p:nvPr/>
            </p:nvSpPr>
            <p:spPr bwMode="auto">
              <a:xfrm>
                <a:off x="2386" y="3474"/>
                <a:ext cx="9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22" name="Rectangle 38"/>
              <p:cNvSpPr>
                <a:spLocks noChangeArrowheads="1"/>
              </p:cNvSpPr>
              <p:nvPr/>
            </p:nvSpPr>
            <p:spPr bwMode="auto">
              <a:xfrm>
                <a:off x="2561" y="3474"/>
                <a:ext cx="9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23" name="Rectangle 39"/>
              <p:cNvSpPr>
                <a:spLocks noChangeArrowheads="1"/>
              </p:cNvSpPr>
              <p:nvPr/>
            </p:nvSpPr>
            <p:spPr bwMode="auto">
              <a:xfrm>
                <a:off x="2736" y="3474"/>
                <a:ext cx="9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24" name="Rectangle 40"/>
              <p:cNvSpPr>
                <a:spLocks noChangeArrowheads="1"/>
              </p:cNvSpPr>
              <p:nvPr/>
            </p:nvSpPr>
            <p:spPr bwMode="auto">
              <a:xfrm>
                <a:off x="2909" y="3474"/>
                <a:ext cx="9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25" name="Rectangle 41"/>
              <p:cNvSpPr>
                <a:spLocks noChangeArrowheads="1"/>
              </p:cNvSpPr>
              <p:nvPr/>
            </p:nvSpPr>
            <p:spPr bwMode="auto">
              <a:xfrm>
                <a:off x="3259" y="3474"/>
                <a:ext cx="9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26" name="Rectangle 42"/>
              <p:cNvSpPr>
                <a:spLocks noChangeArrowheads="1"/>
              </p:cNvSpPr>
              <p:nvPr/>
            </p:nvSpPr>
            <p:spPr bwMode="auto">
              <a:xfrm>
                <a:off x="3433" y="3474"/>
                <a:ext cx="8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27" name="Rectangle 43"/>
              <p:cNvSpPr>
                <a:spLocks noChangeArrowheads="1"/>
              </p:cNvSpPr>
              <p:nvPr/>
            </p:nvSpPr>
            <p:spPr bwMode="auto">
              <a:xfrm>
                <a:off x="3607" y="3474"/>
                <a:ext cx="9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28" name="Rectangle 44"/>
              <p:cNvSpPr>
                <a:spLocks noChangeArrowheads="1"/>
              </p:cNvSpPr>
              <p:nvPr/>
            </p:nvSpPr>
            <p:spPr bwMode="auto">
              <a:xfrm>
                <a:off x="3782" y="3474"/>
                <a:ext cx="9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29" name="Rectangle 45"/>
              <p:cNvSpPr>
                <a:spLocks noChangeArrowheads="1"/>
              </p:cNvSpPr>
              <p:nvPr/>
            </p:nvSpPr>
            <p:spPr bwMode="auto">
              <a:xfrm>
                <a:off x="4131" y="3474"/>
                <a:ext cx="9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30" name="Rectangle 46"/>
              <p:cNvSpPr>
                <a:spLocks noChangeArrowheads="1"/>
              </p:cNvSpPr>
              <p:nvPr/>
            </p:nvSpPr>
            <p:spPr bwMode="auto">
              <a:xfrm>
                <a:off x="4306" y="3474"/>
                <a:ext cx="8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31" name="Rectangle 47"/>
              <p:cNvSpPr>
                <a:spLocks noChangeArrowheads="1"/>
              </p:cNvSpPr>
              <p:nvPr/>
            </p:nvSpPr>
            <p:spPr bwMode="auto">
              <a:xfrm>
                <a:off x="4481" y="3474"/>
                <a:ext cx="8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32" name="Rectangle 48"/>
              <p:cNvSpPr>
                <a:spLocks noChangeArrowheads="1"/>
              </p:cNvSpPr>
              <p:nvPr/>
            </p:nvSpPr>
            <p:spPr bwMode="auto">
              <a:xfrm>
                <a:off x="2327" y="3784"/>
                <a:ext cx="9" cy="90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33" name="Freeform 49"/>
              <p:cNvSpPr>
                <a:spLocks/>
              </p:cNvSpPr>
              <p:nvPr/>
            </p:nvSpPr>
            <p:spPr bwMode="auto">
              <a:xfrm>
                <a:off x="2328" y="3780"/>
                <a:ext cx="54" cy="65"/>
              </a:xfrm>
              <a:custGeom>
                <a:avLst/>
                <a:gdLst/>
                <a:ahLst/>
                <a:cxnLst>
                  <a:cxn ang="0">
                    <a:pos x="6" y="19"/>
                  </a:cxn>
                  <a:cxn ang="0">
                    <a:pos x="10" y="8"/>
                  </a:cxn>
                  <a:cxn ang="0">
                    <a:pos x="20" y="8"/>
                  </a:cxn>
                  <a:cxn ang="0">
                    <a:pos x="18" y="9"/>
                  </a:cxn>
                  <a:cxn ang="0">
                    <a:pos x="30" y="4"/>
                  </a:cxn>
                  <a:cxn ang="0">
                    <a:pos x="37" y="11"/>
                  </a:cxn>
                  <a:cxn ang="0">
                    <a:pos x="35" y="10"/>
                  </a:cxn>
                  <a:cxn ang="0">
                    <a:pos x="45" y="16"/>
                  </a:cxn>
                  <a:cxn ang="0">
                    <a:pos x="45" y="30"/>
                  </a:cxn>
                  <a:cxn ang="0">
                    <a:pos x="45" y="29"/>
                  </a:cxn>
                  <a:cxn ang="0">
                    <a:pos x="49" y="36"/>
                  </a:cxn>
                  <a:cxn ang="0">
                    <a:pos x="42" y="48"/>
                  </a:cxn>
                  <a:cxn ang="0">
                    <a:pos x="43" y="47"/>
                  </a:cxn>
                  <a:cxn ang="0">
                    <a:pos x="38" y="57"/>
                  </a:cxn>
                  <a:cxn ang="0">
                    <a:pos x="29" y="57"/>
                  </a:cxn>
                  <a:cxn ang="0">
                    <a:pos x="30" y="57"/>
                  </a:cxn>
                  <a:cxn ang="0">
                    <a:pos x="18" y="60"/>
                  </a:cxn>
                  <a:cxn ang="0">
                    <a:pos x="13" y="53"/>
                  </a:cxn>
                  <a:cxn ang="0">
                    <a:pos x="14" y="54"/>
                  </a:cxn>
                  <a:cxn ang="0">
                    <a:pos x="0" y="53"/>
                  </a:cxn>
                  <a:cxn ang="0">
                    <a:pos x="9" y="60"/>
                  </a:cxn>
                  <a:cxn ang="0">
                    <a:pos x="18" y="65"/>
                  </a:cxn>
                  <a:cxn ang="0">
                    <a:pos x="33" y="64"/>
                  </a:cxn>
                  <a:cxn ang="0">
                    <a:pos x="42" y="60"/>
                  </a:cxn>
                  <a:cxn ang="0">
                    <a:pos x="49" y="50"/>
                  </a:cxn>
                  <a:cxn ang="0">
                    <a:pos x="54" y="35"/>
                  </a:cxn>
                  <a:cxn ang="0">
                    <a:pos x="54" y="29"/>
                  </a:cxn>
                  <a:cxn ang="0">
                    <a:pos x="53" y="28"/>
                  </a:cxn>
                  <a:cxn ang="0">
                    <a:pos x="49" y="14"/>
                  </a:cxn>
                  <a:cxn ang="0">
                    <a:pos x="40" y="4"/>
                  </a:cxn>
                  <a:cxn ang="0">
                    <a:pos x="16" y="0"/>
                  </a:cxn>
                  <a:cxn ang="0">
                    <a:pos x="8" y="4"/>
                  </a:cxn>
                  <a:cxn ang="0">
                    <a:pos x="0" y="14"/>
                  </a:cxn>
                </a:cxnLst>
                <a:rect l="0" t="0" r="r" b="b"/>
                <a:pathLst>
                  <a:path w="54" h="65">
                    <a:moveTo>
                      <a:pt x="0" y="14"/>
                    </a:moveTo>
                    <a:lnTo>
                      <a:pt x="6" y="19"/>
                    </a:lnTo>
                    <a:lnTo>
                      <a:pt x="14" y="10"/>
                    </a:lnTo>
                    <a:lnTo>
                      <a:pt x="10" y="8"/>
                    </a:lnTo>
                    <a:lnTo>
                      <a:pt x="13" y="11"/>
                    </a:lnTo>
                    <a:lnTo>
                      <a:pt x="20" y="8"/>
                    </a:lnTo>
                    <a:lnTo>
                      <a:pt x="18" y="4"/>
                    </a:lnTo>
                    <a:lnTo>
                      <a:pt x="18" y="9"/>
                    </a:lnTo>
                    <a:lnTo>
                      <a:pt x="30" y="9"/>
                    </a:lnTo>
                    <a:lnTo>
                      <a:pt x="30" y="4"/>
                    </a:lnTo>
                    <a:lnTo>
                      <a:pt x="29" y="8"/>
                    </a:lnTo>
                    <a:lnTo>
                      <a:pt x="37" y="11"/>
                    </a:lnTo>
                    <a:lnTo>
                      <a:pt x="38" y="8"/>
                    </a:lnTo>
                    <a:lnTo>
                      <a:pt x="35" y="10"/>
                    </a:lnTo>
                    <a:lnTo>
                      <a:pt x="43" y="19"/>
                    </a:lnTo>
                    <a:lnTo>
                      <a:pt x="45" y="16"/>
                    </a:lnTo>
                    <a:lnTo>
                      <a:pt x="42" y="18"/>
                    </a:lnTo>
                    <a:lnTo>
                      <a:pt x="45" y="30"/>
                    </a:lnTo>
                    <a:lnTo>
                      <a:pt x="49" y="29"/>
                    </a:lnTo>
                    <a:lnTo>
                      <a:pt x="45" y="29"/>
                    </a:lnTo>
                    <a:lnTo>
                      <a:pt x="45" y="36"/>
                    </a:lnTo>
                    <a:lnTo>
                      <a:pt x="49" y="36"/>
                    </a:lnTo>
                    <a:lnTo>
                      <a:pt x="45" y="35"/>
                    </a:lnTo>
                    <a:lnTo>
                      <a:pt x="42" y="48"/>
                    </a:lnTo>
                    <a:lnTo>
                      <a:pt x="45" y="49"/>
                    </a:lnTo>
                    <a:lnTo>
                      <a:pt x="43" y="47"/>
                    </a:lnTo>
                    <a:lnTo>
                      <a:pt x="35" y="54"/>
                    </a:lnTo>
                    <a:lnTo>
                      <a:pt x="38" y="57"/>
                    </a:lnTo>
                    <a:lnTo>
                      <a:pt x="37" y="53"/>
                    </a:lnTo>
                    <a:lnTo>
                      <a:pt x="29" y="57"/>
                    </a:lnTo>
                    <a:lnTo>
                      <a:pt x="30" y="60"/>
                    </a:lnTo>
                    <a:lnTo>
                      <a:pt x="30" y="57"/>
                    </a:lnTo>
                    <a:lnTo>
                      <a:pt x="18" y="57"/>
                    </a:lnTo>
                    <a:lnTo>
                      <a:pt x="18" y="60"/>
                    </a:lnTo>
                    <a:lnTo>
                      <a:pt x="20" y="57"/>
                    </a:lnTo>
                    <a:lnTo>
                      <a:pt x="13" y="53"/>
                    </a:lnTo>
                    <a:lnTo>
                      <a:pt x="10" y="57"/>
                    </a:lnTo>
                    <a:lnTo>
                      <a:pt x="14" y="54"/>
                    </a:lnTo>
                    <a:lnTo>
                      <a:pt x="6" y="47"/>
                    </a:lnTo>
                    <a:lnTo>
                      <a:pt x="0" y="53"/>
                    </a:lnTo>
                    <a:lnTo>
                      <a:pt x="8" y="60"/>
                    </a:lnTo>
                    <a:lnTo>
                      <a:pt x="9" y="60"/>
                    </a:lnTo>
                    <a:lnTo>
                      <a:pt x="16" y="64"/>
                    </a:lnTo>
                    <a:lnTo>
                      <a:pt x="18" y="65"/>
                    </a:lnTo>
                    <a:lnTo>
                      <a:pt x="32" y="65"/>
                    </a:lnTo>
                    <a:lnTo>
                      <a:pt x="33" y="64"/>
                    </a:lnTo>
                    <a:lnTo>
                      <a:pt x="40" y="60"/>
                    </a:lnTo>
                    <a:lnTo>
                      <a:pt x="42" y="60"/>
                    </a:lnTo>
                    <a:lnTo>
                      <a:pt x="49" y="53"/>
                    </a:lnTo>
                    <a:lnTo>
                      <a:pt x="49" y="50"/>
                    </a:lnTo>
                    <a:lnTo>
                      <a:pt x="53" y="38"/>
                    </a:lnTo>
                    <a:lnTo>
                      <a:pt x="54" y="35"/>
                    </a:lnTo>
                    <a:lnTo>
                      <a:pt x="54" y="36"/>
                    </a:lnTo>
                    <a:lnTo>
                      <a:pt x="54" y="29"/>
                    </a:lnTo>
                    <a:lnTo>
                      <a:pt x="54" y="30"/>
                    </a:lnTo>
                    <a:lnTo>
                      <a:pt x="53" y="28"/>
                    </a:lnTo>
                    <a:lnTo>
                      <a:pt x="49" y="15"/>
                    </a:lnTo>
                    <a:lnTo>
                      <a:pt x="49" y="14"/>
                    </a:lnTo>
                    <a:lnTo>
                      <a:pt x="42" y="5"/>
                    </a:lnTo>
                    <a:lnTo>
                      <a:pt x="40" y="4"/>
                    </a:lnTo>
                    <a:lnTo>
                      <a:pt x="33" y="0"/>
                    </a:lnTo>
                    <a:lnTo>
                      <a:pt x="16" y="0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8" y="5"/>
                    </a:lnTo>
                    <a:lnTo>
                      <a:pt x="0" y="14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34" name="Rectangle 50"/>
              <p:cNvSpPr>
                <a:spLocks noChangeArrowheads="1"/>
              </p:cNvSpPr>
              <p:nvPr/>
            </p:nvSpPr>
            <p:spPr bwMode="auto">
              <a:xfrm>
                <a:off x="2405" y="3756"/>
                <a:ext cx="9" cy="86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35" name="Freeform 51"/>
              <p:cNvSpPr>
                <a:spLocks/>
              </p:cNvSpPr>
              <p:nvPr/>
            </p:nvSpPr>
            <p:spPr bwMode="auto">
              <a:xfrm>
                <a:off x="2406" y="3780"/>
                <a:ext cx="52" cy="60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6" y="24"/>
                  </a:cxn>
                  <a:cxn ang="0">
                    <a:pos x="19" y="11"/>
                  </a:cxn>
                  <a:cxn ang="0">
                    <a:pos x="15" y="8"/>
                  </a:cxn>
                  <a:cxn ang="0">
                    <a:pos x="18" y="11"/>
                  </a:cxn>
                  <a:cxn ang="0">
                    <a:pos x="25" y="8"/>
                  </a:cxn>
                  <a:cxn ang="0">
                    <a:pos x="23" y="4"/>
                  </a:cxn>
                  <a:cxn ang="0">
                    <a:pos x="23" y="9"/>
                  </a:cxn>
                  <a:cxn ang="0">
                    <a:pos x="35" y="9"/>
                  </a:cxn>
                  <a:cxn ang="0">
                    <a:pos x="35" y="4"/>
                  </a:cxn>
                  <a:cxn ang="0">
                    <a:pos x="34" y="8"/>
                  </a:cxn>
                  <a:cxn ang="0">
                    <a:pos x="42" y="11"/>
                  </a:cxn>
                  <a:cxn ang="0">
                    <a:pos x="43" y="8"/>
                  </a:cxn>
                  <a:cxn ang="0">
                    <a:pos x="39" y="9"/>
                  </a:cxn>
                  <a:cxn ang="0">
                    <a:pos x="43" y="21"/>
                  </a:cxn>
                  <a:cxn ang="0">
                    <a:pos x="47" y="20"/>
                  </a:cxn>
                  <a:cxn ang="0">
                    <a:pos x="43" y="20"/>
                  </a:cxn>
                  <a:cxn ang="0">
                    <a:pos x="43" y="60"/>
                  </a:cxn>
                  <a:cxn ang="0">
                    <a:pos x="52" y="60"/>
                  </a:cxn>
                  <a:cxn ang="0">
                    <a:pos x="52" y="20"/>
                  </a:cxn>
                  <a:cxn ang="0">
                    <a:pos x="52" y="21"/>
                  </a:cxn>
                  <a:cxn ang="0">
                    <a:pos x="50" y="19"/>
                  </a:cxn>
                  <a:cxn ang="0">
                    <a:pos x="47" y="6"/>
                  </a:cxn>
                  <a:cxn ang="0">
                    <a:pos x="47" y="5"/>
                  </a:cxn>
                  <a:cxn ang="0">
                    <a:pos x="45" y="4"/>
                  </a:cxn>
                  <a:cxn ang="0">
                    <a:pos x="38" y="0"/>
                  </a:cxn>
                  <a:cxn ang="0">
                    <a:pos x="22" y="0"/>
                  </a:cxn>
                  <a:cxn ang="0">
                    <a:pos x="14" y="4"/>
                  </a:cxn>
                  <a:cxn ang="0">
                    <a:pos x="13" y="5"/>
                  </a:cxn>
                  <a:cxn ang="0">
                    <a:pos x="0" y="18"/>
                  </a:cxn>
                </a:cxnLst>
                <a:rect l="0" t="0" r="r" b="b"/>
                <a:pathLst>
                  <a:path w="52" h="60">
                    <a:moveTo>
                      <a:pt x="0" y="18"/>
                    </a:moveTo>
                    <a:lnTo>
                      <a:pt x="6" y="24"/>
                    </a:lnTo>
                    <a:lnTo>
                      <a:pt x="19" y="11"/>
                    </a:lnTo>
                    <a:lnTo>
                      <a:pt x="15" y="8"/>
                    </a:lnTo>
                    <a:lnTo>
                      <a:pt x="18" y="11"/>
                    </a:lnTo>
                    <a:lnTo>
                      <a:pt x="25" y="8"/>
                    </a:lnTo>
                    <a:lnTo>
                      <a:pt x="23" y="4"/>
                    </a:lnTo>
                    <a:lnTo>
                      <a:pt x="23" y="9"/>
                    </a:lnTo>
                    <a:lnTo>
                      <a:pt x="35" y="9"/>
                    </a:lnTo>
                    <a:lnTo>
                      <a:pt x="35" y="4"/>
                    </a:lnTo>
                    <a:lnTo>
                      <a:pt x="34" y="8"/>
                    </a:lnTo>
                    <a:lnTo>
                      <a:pt x="42" y="11"/>
                    </a:lnTo>
                    <a:lnTo>
                      <a:pt x="43" y="8"/>
                    </a:lnTo>
                    <a:lnTo>
                      <a:pt x="39" y="9"/>
                    </a:lnTo>
                    <a:lnTo>
                      <a:pt x="43" y="21"/>
                    </a:lnTo>
                    <a:lnTo>
                      <a:pt x="47" y="20"/>
                    </a:lnTo>
                    <a:lnTo>
                      <a:pt x="43" y="20"/>
                    </a:lnTo>
                    <a:lnTo>
                      <a:pt x="43" y="60"/>
                    </a:lnTo>
                    <a:lnTo>
                      <a:pt x="52" y="60"/>
                    </a:lnTo>
                    <a:lnTo>
                      <a:pt x="52" y="20"/>
                    </a:lnTo>
                    <a:lnTo>
                      <a:pt x="52" y="21"/>
                    </a:lnTo>
                    <a:lnTo>
                      <a:pt x="50" y="19"/>
                    </a:lnTo>
                    <a:lnTo>
                      <a:pt x="47" y="6"/>
                    </a:lnTo>
                    <a:lnTo>
                      <a:pt x="47" y="5"/>
                    </a:lnTo>
                    <a:lnTo>
                      <a:pt x="45" y="4"/>
                    </a:lnTo>
                    <a:lnTo>
                      <a:pt x="38" y="0"/>
                    </a:lnTo>
                    <a:lnTo>
                      <a:pt x="22" y="0"/>
                    </a:lnTo>
                    <a:lnTo>
                      <a:pt x="14" y="4"/>
                    </a:lnTo>
                    <a:lnTo>
                      <a:pt x="13" y="5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36" name="Rectangle 52"/>
              <p:cNvSpPr>
                <a:spLocks noChangeArrowheads="1"/>
              </p:cNvSpPr>
              <p:nvPr/>
            </p:nvSpPr>
            <p:spPr bwMode="auto">
              <a:xfrm>
                <a:off x="2527" y="3784"/>
                <a:ext cx="9" cy="56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37" name="Freeform 53"/>
              <p:cNvSpPr>
                <a:spLocks/>
              </p:cNvSpPr>
              <p:nvPr/>
            </p:nvSpPr>
            <p:spPr bwMode="auto">
              <a:xfrm>
                <a:off x="2480" y="3780"/>
                <a:ext cx="54" cy="65"/>
              </a:xfrm>
              <a:custGeom>
                <a:avLst/>
                <a:gdLst/>
                <a:ahLst/>
                <a:cxnLst>
                  <a:cxn ang="0">
                    <a:pos x="54" y="14"/>
                  </a:cxn>
                  <a:cxn ang="0">
                    <a:pos x="46" y="4"/>
                  </a:cxn>
                  <a:cxn ang="0">
                    <a:pos x="22" y="0"/>
                  </a:cxn>
                  <a:cxn ang="0">
                    <a:pos x="13" y="4"/>
                  </a:cxn>
                  <a:cxn ang="0">
                    <a:pos x="5" y="14"/>
                  </a:cxn>
                  <a:cxn ang="0">
                    <a:pos x="4" y="15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52"/>
                  </a:cxn>
                  <a:cxn ang="0">
                    <a:pos x="14" y="60"/>
                  </a:cxn>
                  <a:cxn ang="0">
                    <a:pos x="23" y="65"/>
                  </a:cxn>
                  <a:cxn ang="0">
                    <a:pos x="38" y="64"/>
                  </a:cxn>
                  <a:cxn ang="0">
                    <a:pos x="47" y="60"/>
                  </a:cxn>
                  <a:cxn ang="0">
                    <a:pos x="48" y="47"/>
                  </a:cxn>
                  <a:cxn ang="0">
                    <a:pos x="43" y="57"/>
                  </a:cxn>
                  <a:cxn ang="0">
                    <a:pos x="34" y="57"/>
                  </a:cxn>
                  <a:cxn ang="0">
                    <a:pos x="36" y="57"/>
                  </a:cxn>
                  <a:cxn ang="0">
                    <a:pos x="23" y="60"/>
                  </a:cxn>
                  <a:cxn ang="0">
                    <a:pos x="18" y="53"/>
                  </a:cxn>
                  <a:cxn ang="0">
                    <a:pos x="19" y="54"/>
                  </a:cxn>
                  <a:cxn ang="0">
                    <a:pos x="8" y="49"/>
                  </a:cxn>
                  <a:cxn ang="0">
                    <a:pos x="8" y="35"/>
                  </a:cxn>
                  <a:cxn ang="0">
                    <a:pos x="9" y="36"/>
                  </a:cxn>
                  <a:cxn ang="0">
                    <a:pos x="4" y="29"/>
                  </a:cxn>
                  <a:cxn ang="0">
                    <a:pos x="12" y="18"/>
                  </a:cxn>
                  <a:cxn ang="0">
                    <a:pos x="12" y="19"/>
                  </a:cxn>
                  <a:cxn ang="0">
                    <a:pos x="15" y="8"/>
                  </a:cxn>
                  <a:cxn ang="0">
                    <a:pos x="26" y="8"/>
                  </a:cxn>
                  <a:cxn ang="0">
                    <a:pos x="23" y="9"/>
                  </a:cxn>
                  <a:cxn ang="0">
                    <a:pos x="36" y="4"/>
                  </a:cxn>
                  <a:cxn ang="0">
                    <a:pos x="42" y="11"/>
                  </a:cxn>
                  <a:cxn ang="0">
                    <a:pos x="41" y="10"/>
                  </a:cxn>
                </a:cxnLst>
                <a:rect l="0" t="0" r="r" b="b"/>
                <a:pathLst>
                  <a:path w="54" h="65">
                    <a:moveTo>
                      <a:pt x="48" y="19"/>
                    </a:moveTo>
                    <a:lnTo>
                      <a:pt x="54" y="14"/>
                    </a:lnTo>
                    <a:lnTo>
                      <a:pt x="47" y="5"/>
                    </a:lnTo>
                    <a:lnTo>
                      <a:pt x="46" y="4"/>
                    </a:lnTo>
                    <a:lnTo>
                      <a:pt x="38" y="0"/>
                    </a:lnTo>
                    <a:lnTo>
                      <a:pt x="22" y="0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3" y="5"/>
                    </a:lnTo>
                    <a:lnTo>
                      <a:pt x="5" y="14"/>
                    </a:lnTo>
                    <a:lnTo>
                      <a:pt x="4" y="14"/>
                    </a:lnTo>
                    <a:lnTo>
                      <a:pt x="4" y="15"/>
                    </a:lnTo>
                    <a:lnTo>
                      <a:pt x="0" y="28"/>
                    </a:lnTo>
                    <a:lnTo>
                      <a:pt x="0" y="30"/>
                    </a:lnTo>
                    <a:lnTo>
                      <a:pt x="0" y="29"/>
                    </a:lnTo>
                    <a:lnTo>
                      <a:pt x="0" y="36"/>
                    </a:lnTo>
                    <a:lnTo>
                      <a:pt x="0" y="35"/>
                    </a:lnTo>
                    <a:lnTo>
                      <a:pt x="0" y="38"/>
                    </a:lnTo>
                    <a:lnTo>
                      <a:pt x="4" y="50"/>
                    </a:lnTo>
                    <a:lnTo>
                      <a:pt x="4" y="52"/>
                    </a:lnTo>
                    <a:lnTo>
                      <a:pt x="13" y="60"/>
                    </a:lnTo>
                    <a:lnTo>
                      <a:pt x="14" y="60"/>
                    </a:lnTo>
                    <a:lnTo>
                      <a:pt x="22" y="64"/>
                    </a:lnTo>
                    <a:lnTo>
                      <a:pt x="23" y="65"/>
                    </a:lnTo>
                    <a:lnTo>
                      <a:pt x="37" y="65"/>
                    </a:lnTo>
                    <a:lnTo>
                      <a:pt x="38" y="64"/>
                    </a:lnTo>
                    <a:lnTo>
                      <a:pt x="46" y="60"/>
                    </a:lnTo>
                    <a:lnTo>
                      <a:pt x="47" y="60"/>
                    </a:lnTo>
                    <a:lnTo>
                      <a:pt x="54" y="53"/>
                    </a:lnTo>
                    <a:lnTo>
                      <a:pt x="48" y="47"/>
                    </a:lnTo>
                    <a:lnTo>
                      <a:pt x="41" y="54"/>
                    </a:lnTo>
                    <a:lnTo>
                      <a:pt x="43" y="57"/>
                    </a:lnTo>
                    <a:lnTo>
                      <a:pt x="42" y="53"/>
                    </a:lnTo>
                    <a:lnTo>
                      <a:pt x="34" y="57"/>
                    </a:lnTo>
                    <a:lnTo>
                      <a:pt x="36" y="60"/>
                    </a:lnTo>
                    <a:lnTo>
                      <a:pt x="36" y="57"/>
                    </a:lnTo>
                    <a:lnTo>
                      <a:pt x="23" y="57"/>
                    </a:lnTo>
                    <a:lnTo>
                      <a:pt x="23" y="60"/>
                    </a:lnTo>
                    <a:lnTo>
                      <a:pt x="26" y="57"/>
                    </a:lnTo>
                    <a:lnTo>
                      <a:pt x="18" y="53"/>
                    </a:lnTo>
                    <a:lnTo>
                      <a:pt x="15" y="57"/>
                    </a:lnTo>
                    <a:lnTo>
                      <a:pt x="19" y="54"/>
                    </a:lnTo>
                    <a:lnTo>
                      <a:pt x="12" y="47"/>
                    </a:lnTo>
                    <a:lnTo>
                      <a:pt x="8" y="49"/>
                    </a:lnTo>
                    <a:lnTo>
                      <a:pt x="12" y="48"/>
                    </a:lnTo>
                    <a:lnTo>
                      <a:pt x="8" y="35"/>
                    </a:lnTo>
                    <a:lnTo>
                      <a:pt x="4" y="36"/>
                    </a:lnTo>
                    <a:lnTo>
                      <a:pt x="9" y="36"/>
                    </a:lnTo>
                    <a:lnTo>
                      <a:pt x="9" y="29"/>
                    </a:lnTo>
                    <a:lnTo>
                      <a:pt x="4" y="29"/>
                    </a:lnTo>
                    <a:lnTo>
                      <a:pt x="8" y="30"/>
                    </a:lnTo>
                    <a:lnTo>
                      <a:pt x="12" y="18"/>
                    </a:lnTo>
                    <a:lnTo>
                      <a:pt x="8" y="16"/>
                    </a:lnTo>
                    <a:lnTo>
                      <a:pt x="12" y="19"/>
                    </a:lnTo>
                    <a:lnTo>
                      <a:pt x="19" y="10"/>
                    </a:lnTo>
                    <a:lnTo>
                      <a:pt x="15" y="8"/>
                    </a:lnTo>
                    <a:lnTo>
                      <a:pt x="18" y="11"/>
                    </a:lnTo>
                    <a:lnTo>
                      <a:pt x="26" y="8"/>
                    </a:lnTo>
                    <a:lnTo>
                      <a:pt x="23" y="4"/>
                    </a:lnTo>
                    <a:lnTo>
                      <a:pt x="23" y="9"/>
                    </a:lnTo>
                    <a:lnTo>
                      <a:pt x="36" y="9"/>
                    </a:lnTo>
                    <a:lnTo>
                      <a:pt x="36" y="4"/>
                    </a:lnTo>
                    <a:lnTo>
                      <a:pt x="34" y="8"/>
                    </a:lnTo>
                    <a:lnTo>
                      <a:pt x="42" y="11"/>
                    </a:lnTo>
                    <a:lnTo>
                      <a:pt x="43" y="8"/>
                    </a:lnTo>
                    <a:lnTo>
                      <a:pt x="41" y="10"/>
                    </a:lnTo>
                    <a:lnTo>
                      <a:pt x="48" y="19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38" name="Freeform 54"/>
              <p:cNvSpPr>
                <a:spLocks/>
              </p:cNvSpPr>
              <p:nvPr/>
            </p:nvSpPr>
            <p:spPr bwMode="auto">
              <a:xfrm>
                <a:off x="2553" y="3780"/>
                <a:ext cx="56" cy="63"/>
              </a:xfrm>
              <a:custGeom>
                <a:avLst/>
                <a:gdLst/>
                <a:ahLst/>
                <a:cxnLst>
                  <a:cxn ang="0">
                    <a:pos x="56" y="15"/>
                  </a:cxn>
                  <a:cxn ang="0">
                    <a:pos x="52" y="4"/>
                  </a:cxn>
                  <a:cxn ang="0">
                    <a:pos x="37" y="0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9" y="4"/>
                  </a:cxn>
                  <a:cxn ang="0">
                    <a:pos x="7" y="6"/>
                  </a:cxn>
                  <a:cxn ang="0">
                    <a:pos x="2" y="16"/>
                  </a:cxn>
                  <a:cxn ang="0">
                    <a:pos x="8" y="28"/>
                  </a:cxn>
                  <a:cxn ang="0">
                    <a:pos x="17" y="31"/>
                  </a:cxn>
                  <a:cxn ang="0">
                    <a:pos x="38" y="36"/>
                  </a:cxn>
                  <a:cxn ang="0">
                    <a:pos x="37" y="35"/>
                  </a:cxn>
                  <a:cxn ang="0">
                    <a:pos x="46" y="35"/>
                  </a:cxn>
                  <a:cxn ang="0">
                    <a:pos x="46" y="45"/>
                  </a:cxn>
                  <a:cxn ang="0">
                    <a:pos x="46" y="43"/>
                  </a:cxn>
                  <a:cxn ang="0">
                    <a:pos x="49" y="47"/>
                  </a:cxn>
                  <a:cxn ang="0">
                    <a:pos x="42" y="53"/>
                  </a:cxn>
                  <a:cxn ang="0">
                    <a:pos x="44" y="50"/>
                  </a:cxn>
                  <a:cxn ang="0">
                    <a:pos x="33" y="58"/>
                  </a:cxn>
                  <a:cxn ang="0">
                    <a:pos x="20" y="54"/>
                  </a:cxn>
                  <a:cxn ang="0">
                    <a:pos x="22" y="54"/>
                  </a:cxn>
                  <a:cxn ang="0">
                    <a:pos x="8" y="54"/>
                  </a:cxn>
                  <a:cxn ang="0">
                    <a:pos x="8" y="45"/>
                  </a:cxn>
                  <a:cxn ang="0">
                    <a:pos x="4" y="57"/>
                  </a:cxn>
                  <a:cxn ang="0">
                    <a:pos x="7" y="58"/>
                  </a:cxn>
                  <a:cxn ang="0">
                    <a:pos x="22" y="63"/>
                  </a:cxn>
                  <a:cxn ang="0">
                    <a:pos x="33" y="63"/>
                  </a:cxn>
                  <a:cxn ang="0">
                    <a:pos x="34" y="62"/>
                  </a:cxn>
                  <a:cxn ang="0">
                    <a:pos x="49" y="58"/>
                  </a:cxn>
                  <a:cxn ang="0">
                    <a:pos x="53" y="49"/>
                  </a:cxn>
                  <a:cxn ang="0">
                    <a:pos x="54" y="43"/>
                  </a:cxn>
                  <a:cxn ang="0">
                    <a:pos x="49" y="34"/>
                  </a:cxn>
                  <a:cxn ang="0">
                    <a:pos x="48" y="31"/>
                  </a:cxn>
                  <a:cxn ang="0">
                    <a:pos x="39" y="28"/>
                  </a:cxn>
                  <a:cxn ang="0">
                    <a:pos x="18" y="28"/>
                  </a:cxn>
                  <a:cxn ang="0">
                    <a:pos x="13" y="20"/>
                  </a:cxn>
                  <a:cxn ang="0">
                    <a:pos x="14" y="23"/>
                  </a:cxn>
                  <a:cxn ang="0">
                    <a:pos x="7" y="16"/>
                  </a:cxn>
                  <a:cxn ang="0">
                    <a:pos x="14" y="10"/>
                  </a:cxn>
                  <a:cxn ang="0">
                    <a:pos x="12" y="11"/>
                  </a:cxn>
                  <a:cxn ang="0">
                    <a:pos x="23" y="4"/>
                  </a:cxn>
                  <a:cxn ang="0">
                    <a:pos x="36" y="9"/>
                  </a:cxn>
                  <a:cxn ang="0">
                    <a:pos x="34" y="8"/>
                  </a:cxn>
                  <a:cxn ang="0">
                    <a:pos x="48" y="8"/>
                  </a:cxn>
                  <a:cxn ang="0">
                    <a:pos x="48" y="19"/>
                  </a:cxn>
                </a:cxnLst>
                <a:rect l="0" t="0" r="r" b="b"/>
                <a:pathLst>
                  <a:path w="56" h="63">
                    <a:moveTo>
                      <a:pt x="48" y="19"/>
                    </a:moveTo>
                    <a:lnTo>
                      <a:pt x="56" y="15"/>
                    </a:lnTo>
                    <a:lnTo>
                      <a:pt x="52" y="6"/>
                    </a:lnTo>
                    <a:lnTo>
                      <a:pt x="52" y="4"/>
                    </a:lnTo>
                    <a:lnTo>
                      <a:pt x="49" y="4"/>
                    </a:lnTo>
                    <a:lnTo>
                      <a:pt x="37" y="0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9" y="4"/>
                    </a:lnTo>
                    <a:lnTo>
                      <a:pt x="7" y="4"/>
                    </a:lnTo>
                    <a:lnTo>
                      <a:pt x="7" y="6"/>
                    </a:lnTo>
                    <a:lnTo>
                      <a:pt x="3" y="15"/>
                    </a:lnTo>
                    <a:lnTo>
                      <a:pt x="2" y="16"/>
                    </a:lnTo>
                    <a:lnTo>
                      <a:pt x="7" y="26"/>
                    </a:lnTo>
                    <a:lnTo>
                      <a:pt x="8" y="28"/>
                    </a:lnTo>
                    <a:lnTo>
                      <a:pt x="9" y="28"/>
                    </a:lnTo>
                    <a:lnTo>
                      <a:pt x="17" y="31"/>
                    </a:lnTo>
                    <a:lnTo>
                      <a:pt x="18" y="33"/>
                    </a:lnTo>
                    <a:lnTo>
                      <a:pt x="38" y="36"/>
                    </a:lnTo>
                    <a:lnTo>
                      <a:pt x="38" y="31"/>
                    </a:lnTo>
                    <a:lnTo>
                      <a:pt x="37" y="35"/>
                    </a:lnTo>
                    <a:lnTo>
                      <a:pt x="44" y="39"/>
                    </a:lnTo>
                    <a:lnTo>
                      <a:pt x="46" y="35"/>
                    </a:lnTo>
                    <a:lnTo>
                      <a:pt x="42" y="38"/>
                    </a:lnTo>
                    <a:lnTo>
                      <a:pt x="46" y="45"/>
                    </a:lnTo>
                    <a:lnTo>
                      <a:pt x="49" y="43"/>
                    </a:lnTo>
                    <a:lnTo>
                      <a:pt x="46" y="43"/>
                    </a:lnTo>
                    <a:lnTo>
                      <a:pt x="46" y="47"/>
                    </a:lnTo>
                    <a:lnTo>
                      <a:pt x="49" y="47"/>
                    </a:lnTo>
                    <a:lnTo>
                      <a:pt x="46" y="45"/>
                    </a:lnTo>
                    <a:lnTo>
                      <a:pt x="42" y="53"/>
                    </a:lnTo>
                    <a:lnTo>
                      <a:pt x="46" y="54"/>
                    </a:lnTo>
                    <a:lnTo>
                      <a:pt x="44" y="50"/>
                    </a:lnTo>
                    <a:lnTo>
                      <a:pt x="32" y="54"/>
                    </a:lnTo>
                    <a:lnTo>
                      <a:pt x="33" y="58"/>
                    </a:lnTo>
                    <a:lnTo>
                      <a:pt x="33" y="54"/>
                    </a:lnTo>
                    <a:lnTo>
                      <a:pt x="20" y="54"/>
                    </a:lnTo>
                    <a:lnTo>
                      <a:pt x="20" y="58"/>
                    </a:lnTo>
                    <a:lnTo>
                      <a:pt x="22" y="54"/>
                    </a:lnTo>
                    <a:lnTo>
                      <a:pt x="9" y="50"/>
                    </a:lnTo>
                    <a:lnTo>
                      <a:pt x="8" y="54"/>
                    </a:lnTo>
                    <a:lnTo>
                      <a:pt x="12" y="53"/>
                    </a:lnTo>
                    <a:lnTo>
                      <a:pt x="8" y="45"/>
                    </a:lnTo>
                    <a:lnTo>
                      <a:pt x="0" y="49"/>
                    </a:lnTo>
                    <a:lnTo>
                      <a:pt x="4" y="57"/>
                    </a:lnTo>
                    <a:lnTo>
                      <a:pt x="5" y="58"/>
                    </a:lnTo>
                    <a:lnTo>
                      <a:pt x="7" y="58"/>
                    </a:lnTo>
                    <a:lnTo>
                      <a:pt x="19" y="62"/>
                    </a:lnTo>
                    <a:lnTo>
                      <a:pt x="22" y="63"/>
                    </a:lnTo>
                    <a:lnTo>
                      <a:pt x="20" y="63"/>
                    </a:lnTo>
                    <a:lnTo>
                      <a:pt x="33" y="63"/>
                    </a:lnTo>
                    <a:lnTo>
                      <a:pt x="32" y="63"/>
                    </a:lnTo>
                    <a:lnTo>
                      <a:pt x="34" y="62"/>
                    </a:lnTo>
                    <a:lnTo>
                      <a:pt x="47" y="58"/>
                    </a:lnTo>
                    <a:lnTo>
                      <a:pt x="49" y="58"/>
                    </a:lnTo>
                    <a:lnTo>
                      <a:pt x="49" y="57"/>
                    </a:lnTo>
                    <a:lnTo>
                      <a:pt x="53" y="49"/>
                    </a:lnTo>
                    <a:lnTo>
                      <a:pt x="54" y="48"/>
                    </a:lnTo>
                    <a:lnTo>
                      <a:pt x="54" y="43"/>
                    </a:lnTo>
                    <a:lnTo>
                      <a:pt x="53" y="41"/>
                    </a:lnTo>
                    <a:lnTo>
                      <a:pt x="49" y="34"/>
                    </a:lnTo>
                    <a:lnTo>
                      <a:pt x="49" y="33"/>
                    </a:lnTo>
                    <a:lnTo>
                      <a:pt x="48" y="31"/>
                    </a:lnTo>
                    <a:lnTo>
                      <a:pt x="41" y="28"/>
                    </a:lnTo>
                    <a:lnTo>
                      <a:pt x="39" y="28"/>
                    </a:lnTo>
                    <a:lnTo>
                      <a:pt x="19" y="24"/>
                    </a:lnTo>
                    <a:lnTo>
                      <a:pt x="18" y="28"/>
                    </a:lnTo>
                    <a:lnTo>
                      <a:pt x="20" y="24"/>
                    </a:lnTo>
                    <a:lnTo>
                      <a:pt x="13" y="20"/>
                    </a:lnTo>
                    <a:lnTo>
                      <a:pt x="10" y="24"/>
                    </a:lnTo>
                    <a:lnTo>
                      <a:pt x="14" y="23"/>
                    </a:lnTo>
                    <a:lnTo>
                      <a:pt x="10" y="15"/>
                    </a:lnTo>
                    <a:lnTo>
                      <a:pt x="7" y="16"/>
                    </a:lnTo>
                    <a:lnTo>
                      <a:pt x="10" y="19"/>
                    </a:lnTo>
                    <a:lnTo>
                      <a:pt x="14" y="10"/>
                    </a:lnTo>
                    <a:lnTo>
                      <a:pt x="10" y="8"/>
                    </a:lnTo>
                    <a:lnTo>
                      <a:pt x="12" y="11"/>
                    </a:lnTo>
                    <a:lnTo>
                      <a:pt x="24" y="8"/>
                    </a:lnTo>
                    <a:lnTo>
                      <a:pt x="23" y="4"/>
                    </a:lnTo>
                    <a:lnTo>
                      <a:pt x="23" y="9"/>
                    </a:lnTo>
                    <a:lnTo>
                      <a:pt x="36" y="9"/>
                    </a:lnTo>
                    <a:lnTo>
                      <a:pt x="36" y="4"/>
                    </a:lnTo>
                    <a:lnTo>
                      <a:pt x="34" y="8"/>
                    </a:lnTo>
                    <a:lnTo>
                      <a:pt x="47" y="11"/>
                    </a:lnTo>
                    <a:lnTo>
                      <a:pt x="48" y="8"/>
                    </a:lnTo>
                    <a:lnTo>
                      <a:pt x="44" y="10"/>
                    </a:lnTo>
                    <a:lnTo>
                      <a:pt x="48" y="19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39" name="Freeform 55"/>
              <p:cNvSpPr>
                <a:spLocks/>
              </p:cNvSpPr>
              <p:nvPr/>
            </p:nvSpPr>
            <p:spPr bwMode="auto">
              <a:xfrm>
                <a:off x="2628" y="3783"/>
                <a:ext cx="55" cy="65"/>
              </a:xfrm>
              <a:custGeom>
                <a:avLst/>
                <a:gdLst/>
                <a:ahLst/>
                <a:cxnLst>
                  <a:cxn ang="0">
                    <a:pos x="1" y="31"/>
                  </a:cxn>
                  <a:cxn ang="0">
                    <a:pos x="55" y="18"/>
                  </a:cxn>
                  <a:cxn ang="0">
                    <a:pos x="50" y="10"/>
                  </a:cxn>
                  <a:cxn ang="0">
                    <a:pos x="45" y="3"/>
                  </a:cxn>
                  <a:cxn ang="0">
                    <a:pos x="21" y="0"/>
                  </a:cxn>
                  <a:cxn ang="0">
                    <a:pos x="12" y="3"/>
                  </a:cxn>
                  <a:cxn ang="0">
                    <a:pos x="5" y="13"/>
                  </a:cxn>
                  <a:cxn ang="0">
                    <a:pos x="3" y="15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0" y="37"/>
                  </a:cxn>
                  <a:cxn ang="0">
                    <a:pos x="3" y="51"/>
                  </a:cxn>
                  <a:cxn ang="0">
                    <a:pos x="13" y="60"/>
                  </a:cxn>
                  <a:cxn ang="0">
                    <a:pos x="22" y="65"/>
                  </a:cxn>
                  <a:cxn ang="0">
                    <a:pos x="37" y="64"/>
                  </a:cxn>
                  <a:cxn ang="0">
                    <a:pos x="46" y="60"/>
                  </a:cxn>
                  <a:cxn ang="0">
                    <a:pos x="47" y="46"/>
                  </a:cxn>
                  <a:cxn ang="0">
                    <a:pos x="42" y="56"/>
                  </a:cxn>
                  <a:cxn ang="0">
                    <a:pos x="33" y="56"/>
                  </a:cxn>
                  <a:cxn ang="0">
                    <a:pos x="35" y="56"/>
                  </a:cxn>
                  <a:cxn ang="0">
                    <a:pos x="22" y="60"/>
                  </a:cxn>
                  <a:cxn ang="0">
                    <a:pos x="17" y="52"/>
                  </a:cxn>
                  <a:cxn ang="0">
                    <a:pos x="18" y="54"/>
                  </a:cxn>
                  <a:cxn ang="0">
                    <a:pos x="7" y="49"/>
                  </a:cxn>
                  <a:cxn ang="0">
                    <a:pos x="7" y="35"/>
                  </a:cxn>
                  <a:cxn ang="0">
                    <a:pos x="8" y="36"/>
                  </a:cxn>
                  <a:cxn ang="0">
                    <a:pos x="3" y="28"/>
                  </a:cxn>
                  <a:cxn ang="0">
                    <a:pos x="11" y="17"/>
                  </a:cxn>
                  <a:cxn ang="0">
                    <a:pos x="11" y="18"/>
                  </a:cxn>
                  <a:cxn ang="0">
                    <a:pos x="15" y="7"/>
                  </a:cxn>
                  <a:cxn ang="0">
                    <a:pos x="25" y="7"/>
                  </a:cxn>
                  <a:cxn ang="0">
                    <a:pos x="22" y="8"/>
                  </a:cxn>
                  <a:cxn ang="0">
                    <a:pos x="35" y="3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6" y="11"/>
                  </a:cxn>
                  <a:cxn ang="0">
                    <a:pos x="46" y="21"/>
                  </a:cxn>
                  <a:cxn ang="0">
                    <a:pos x="46" y="18"/>
                  </a:cxn>
                  <a:cxn ang="0">
                    <a:pos x="50" y="26"/>
                  </a:cxn>
                  <a:cxn ang="0">
                    <a:pos x="1" y="22"/>
                  </a:cxn>
                </a:cxnLst>
                <a:rect l="0" t="0" r="r" b="b"/>
                <a:pathLst>
                  <a:path w="55" h="65">
                    <a:moveTo>
                      <a:pt x="1" y="22"/>
                    </a:moveTo>
                    <a:lnTo>
                      <a:pt x="1" y="31"/>
                    </a:lnTo>
                    <a:lnTo>
                      <a:pt x="55" y="31"/>
                    </a:lnTo>
                    <a:lnTo>
                      <a:pt x="55" y="18"/>
                    </a:lnTo>
                    <a:lnTo>
                      <a:pt x="54" y="17"/>
                    </a:lnTo>
                    <a:lnTo>
                      <a:pt x="50" y="10"/>
                    </a:lnTo>
                    <a:lnTo>
                      <a:pt x="50" y="8"/>
                    </a:lnTo>
                    <a:lnTo>
                      <a:pt x="45" y="3"/>
                    </a:lnTo>
                    <a:lnTo>
                      <a:pt x="37" y="0"/>
                    </a:lnTo>
                    <a:lnTo>
                      <a:pt x="21" y="0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5" y="13"/>
                    </a:lnTo>
                    <a:lnTo>
                      <a:pt x="3" y="13"/>
                    </a:lnTo>
                    <a:lnTo>
                      <a:pt x="3" y="15"/>
                    </a:lnTo>
                    <a:lnTo>
                      <a:pt x="0" y="27"/>
                    </a:lnTo>
                    <a:lnTo>
                      <a:pt x="0" y="30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35"/>
                    </a:lnTo>
                    <a:lnTo>
                      <a:pt x="0" y="37"/>
                    </a:lnTo>
                    <a:lnTo>
                      <a:pt x="3" y="50"/>
                    </a:lnTo>
                    <a:lnTo>
                      <a:pt x="3" y="51"/>
                    </a:lnTo>
                    <a:lnTo>
                      <a:pt x="12" y="60"/>
                    </a:lnTo>
                    <a:lnTo>
                      <a:pt x="13" y="60"/>
                    </a:lnTo>
                    <a:lnTo>
                      <a:pt x="21" y="64"/>
                    </a:lnTo>
                    <a:lnTo>
                      <a:pt x="22" y="65"/>
                    </a:lnTo>
                    <a:lnTo>
                      <a:pt x="36" y="65"/>
                    </a:lnTo>
                    <a:lnTo>
                      <a:pt x="37" y="64"/>
                    </a:lnTo>
                    <a:lnTo>
                      <a:pt x="45" y="60"/>
                    </a:lnTo>
                    <a:lnTo>
                      <a:pt x="46" y="60"/>
                    </a:lnTo>
                    <a:lnTo>
                      <a:pt x="54" y="52"/>
                    </a:lnTo>
                    <a:lnTo>
                      <a:pt x="47" y="46"/>
                    </a:lnTo>
                    <a:lnTo>
                      <a:pt x="40" y="54"/>
                    </a:lnTo>
                    <a:lnTo>
                      <a:pt x="42" y="56"/>
                    </a:lnTo>
                    <a:lnTo>
                      <a:pt x="41" y="52"/>
                    </a:lnTo>
                    <a:lnTo>
                      <a:pt x="33" y="56"/>
                    </a:lnTo>
                    <a:lnTo>
                      <a:pt x="35" y="60"/>
                    </a:lnTo>
                    <a:lnTo>
                      <a:pt x="35" y="56"/>
                    </a:lnTo>
                    <a:lnTo>
                      <a:pt x="22" y="56"/>
                    </a:lnTo>
                    <a:lnTo>
                      <a:pt x="22" y="60"/>
                    </a:lnTo>
                    <a:lnTo>
                      <a:pt x="25" y="56"/>
                    </a:lnTo>
                    <a:lnTo>
                      <a:pt x="17" y="52"/>
                    </a:lnTo>
                    <a:lnTo>
                      <a:pt x="15" y="56"/>
                    </a:lnTo>
                    <a:lnTo>
                      <a:pt x="18" y="54"/>
                    </a:lnTo>
                    <a:lnTo>
                      <a:pt x="11" y="46"/>
                    </a:lnTo>
                    <a:lnTo>
                      <a:pt x="7" y="49"/>
                    </a:lnTo>
                    <a:lnTo>
                      <a:pt x="11" y="47"/>
                    </a:lnTo>
                    <a:lnTo>
                      <a:pt x="7" y="35"/>
                    </a:lnTo>
                    <a:lnTo>
                      <a:pt x="3" y="36"/>
                    </a:lnTo>
                    <a:lnTo>
                      <a:pt x="8" y="36"/>
                    </a:lnTo>
                    <a:lnTo>
                      <a:pt x="8" y="28"/>
                    </a:lnTo>
                    <a:lnTo>
                      <a:pt x="3" y="28"/>
                    </a:lnTo>
                    <a:lnTo>
                      <a:pt x="7" y="30"/>
                    </a:lnTo>
                    <a:lnTo>
                      <a:pt x="11" y="17"/>
                    </a:lnTo>
                    <a:lnTo>
                      <a:pt x="7" y="16"/>
                    </a:lnTo>
                    <a:lnTo>
                      <a:pt x="11" y="18"/>
                    </a:lnTo>
                    <a:lnTo>
                      <a:pt x="18" y="10"/>
                    </a:lnTo>
                    <a:lnTo>
                      <a:pt x="15" y="7"/>
                    </a:lnTo>
                    <a:lnTo>
                      <a:pt x="17" y="11"/>
                    </a:lnTo>
                    <a:lnTo>
                      <a:pt x="25" y="7"/>
                    </a:lnTo>
                    <a:lnTo>
                      <a:pt x="22" y="3"/>
                    </a:lnTo>
                    <a:lnTo>
                      <a:pt x="22" y="8"/>
                    </a:lnTo>
                    <a:lnTo>
                      <a:pt x="35" y="8"/>
                    </a:lnTo>
                    <a:lnTo>
                      <a:pt x="35" y="3"/>
                    </a:lnTo>
                    <a:lnTo>
                      <a:pt x="33" y="7"/>
                    </a:lnTo>
                    <a:lnTo>
                      <a:pt x="41" y="11"/>
                    </a:lnTo>
                    <a:lnTo>
                      <a:pt x="42" y="7"/>
                    </a:lnTo>
                    <a:lnTo>
                      <a:pt x="40" y="11"/>
                    </a:lnTo>
                    <a:lnTo>
                      <a:pt x="44" y="15"/>
                    </a:lnTo>
                    <a:lnTo>
                      <a:pt x="46" y="11"/>
                    </a:lnTo>
                    <a:lnTo>
                      <a:pt x="42" y="13"/>
                    </a:lnTo>
                    <a:lnTo>
                      <a:pt x="46" y="21"/>
                    </a:lnTo>
                    <a:lnTo>
                      <a:pt x="50" y="18"/>
                    </a:lnTo>
                    <a:lnTo>
                      <a:pt x="46" y="18"/>
                    </a:lnTo>
                    <a:lnTo>
                      <a:pt x="46" y="26"/>
                    </a:lnTo>
                    <a:lnTo>
                      <a:pt x="50" y="26"/>
                    </a:lnTo>
                    <a:lnTo>
                      <a:pt x="50" y="22"/>
                    </a:lnTo>
                    <a:lnTo>
                      <a:pt x="1" y="2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40" name="Rectangle 56"/>
              <p:cNvSpPr>
                <a:spLocks noChangeArrowheads="1"/>
              </p:cNvSpPr>
              <p:nvPr/>
            </p:nvSpPr>
            <p:spPr bwMode="auto">
              <a:xfrm>
                <a:off x="2814" y="3784"/>
                <a:ext cx="9" cy="56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41" name="Freeform 57"/>
              <p:cNvSpPr>
                <a:spLocks/>
              </p:cNvSpPr>
              <p:nvPr/>
            </p:nvSpPr>
            <p:spPr bwMode="auto">
              <a:xfrm>
                <a:off x="2767" y="3780"/>
                <a:ext cx="54" cy="65"/>
              </a:xfrm>
              <a:custGeom>
                <a:avLst/>
                <a:gdLst/>
                <a:ahLst/>
                <a:cxnLst>
                  <a:cxn ang="0">
                    <a:pos x="54" y="14"/>
                  </a:cxn>
                  <a:cxn ang="0">
                    <a:pos x="45" y="4"/>
                  </a:cxn>
                  <a:cxn ang="0">
                    <a:pos x="22" y="0"/>
                  </a:cxn>
                  <a:cxn ang="0">
                    <a:pos x="13" y="4"/>
                  </a:cxn>
                  <a:cxn ang="0">
                    <a:pos x="5" y="14"/>
                  </a:cxn>
                  <a:cxn ang="0">
                    <a:pos x="4" y="15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52"/>
                  </a:cxn>
                  <a:cxn ang="0">
                    <a:pos x="14" y="60"/>
                  </a:cxn>
                  <a:cxn ang="0">
                    <a:pos x="23" y="65"/>
                  </a:cxn>
                  <a:cxn ang="0">
                    <a:pos x="38" y="64"/>
                  </a:cxn>
                  <a:cxn ang="0">
                    <a:pos x="47" y="60"/>
                  </a:cxn>
                  <a:cxn ang="0">
                    <a:pos x="48" y="47"/>
                  </a:cxn>
                  <a:cxn ang="0">
                    <a:pos x="43" y="57"/>
                  </a:cxn>
                  <a:cxn ang="0">
                    <a:pos x="34" y="57"/>
                  </a:cxn>
                  <a:cxn ang="0">
                    <a:pos x="35" y="57"/>
                  </a:cxn>
                  <a:cxn ang="0">
                    <a:pos x="23" y="60"/>
                  </a:cxn>
                  <a:cxn ang="0">
                    <a:pos x="18" y="53"/>
                  </a:cxn>
                  <a:cxn ang="0">
                    <a:pos x="19" y="54"/>
                  </a:cxn>
                  <a:cxn ang="0">
                    <a:pos x="8" y="49"/>
                  </a:cxn>
                  <a:cxn ang="0">
                    <a:pos x="8" y="35"/>
                  </a:cxn>
                  <a:cxn ang="0">
                    <a:pos x="9" y="36"/>
                  </a:cxn>
                  <a:cxn ang="0">
                    <a:pos x="4" y="29"/>
                  </a:cxn>
                  <a:cxn ang="0">
                    <a:pos x="11" y="18"/>
                  </a:cxn>
                  <a:cxn ang="0">
                    <a:pos x="11" y="19"/>
                  </a:cxn>
                  <a:cxn ang="0">
                    <a:pos x="15" y="8"/>
                  </a:cxn>
                  <a:cxn ang="0">
                    <a:pos x="25" y="8"/>
                  </a:cxn>
                  <a:cxn ang="0">
                    <a:pos x="23" y="9"/>
                  </a:cxn>
                  <a:cxn ang="0">
                    <a:pos x="35" y="4"/>
                  </a:cxn>
                  <a:cxn ang="0">
                    <a:pos x="42" y="11"/>
                  </a:cxn>
                  <a:cxn ang="0">
                    <a:pos x="40" y="10"/>
                  </a:cxn>
                </a:cxnLst>
                <a:rect l="0" t="0" r="r" b="b"/>
                <a:pathLst>
                  <a:path w="54" h="65">
                    <a:moveTo>
                      <a:pt x="48" y="19"/>
                    </a:moveTo>
                    <a:lnTo>
                      <a:pt x="54" y="14"/>
                    </a:lnTo>
                    <a:lnTo>
                      <a:pt x="47" y="5"/>
                    </a:lnTo>
                    <a:lnTo>
                      <a:pt x="45" y="4"/>
                    </a:lnTo>
                    <a:lnTo>
                      <a:pt x="38" y="0"/>
                    </a:lnTo>
                    <a:lnTo>
                      <a:pt x="22" y="0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3" y="5"/>
                    </a:lnTo>
                    <a:lnTo>
                      <a:pt x="5" y="14"/>
                    </a:lnTo>
                    <a:lnTo>
                      <a:pt x="4" y="14"/>
                    </a:lnTo>
                    <a:lnTo>
                      <a:pt x="4" y="15"/>
                    </a:lnTo>
                    <a:lnTo>
                      <a:pt x="0" y="28"/>
                    </a:lnTo>
                    <a:lnTo>
                      <a:pt x="0" y="30"/>
                    </a:lnTo>
                    <a:lnTo>
                      <a:pt x="0" y="29"/>
                    </a:lnTo>
                    <a:lnTo>
                      <a:pt x="0" y="36"/>
                    </a:lnTo>
                    <a:lnTo>
                      <a:pt x="0" y="35"/>
                    </a:lnTo>
                    <a:lnTo>
                      <a:pt x="0" y="38"/>
                    </a:lnTo>
                    <a:lnTo>
                      <a:pt x="4" y="50"/>
                    </a:lnTo>
                    <a:lnTo>
                      <a:pt x="4" y="52"/>
                    </a:lnTo>
                    <a:lnTo>
                      <a:pt x="13" y="60"/>
                    </a:lnTo>
                    <a:lnTo>
                      <a:pt x="14" y="60"/>
                    </a:lnTo>
                    <a:lnTo>
                      <a:pt x="22" y="64"/>
                    </a:lnTo>
                    <a:lnTo>
                      <a:pt x="23" y="65"/>
                    </a:lnTo>
                    <a:lnTo>
                      <a:pt x="37" y="65"/>
                    </a:lnTo>
                    <a:lnTo>
                      <a:pt x="38" y="64"/>
                    </a:lnTo>
                    <a:lnTo>
                      <a:pt x="45" y="60"/>
                    </a:lnTo>
                    <a:lnTo>
                      <a:pt x="47" y="60"/>
                    </a:lnTo>
                    <a:lnTo>
                      <a:pt x="54" y="53"/>
                    </a:lnTo>
                    <a:lnTo>
                      <a:pt x="48" y="47"/>
                    </a:lnTo>
                    <a:lnTo>
                      <a:pt x="40" y="54"/>
                    </a:lnTo>
                    <a:lnTo>
                      <a:pt x="43" y="57"/>
                    </a:lnTo>
                    <a:lnTo>
                      <a:pt x="42" y="53"/>
                    </a:lnTo>
                    <a:lnTo>
                      <a:pt x="34" y="57"/>
                    </a:lnTo>
                    <a:lnTo>
                      <a:pt x="35" y="60"/>
                    </a:lnTo>
                    <a:lnTo>
                      <a:pt x="35" y="57"/>
                    </a:lnTo>
                    <a:lnTo>
                      <a:pt x="23" y="57"/>
                    </a:lnTo>
                    <a:lnTo>
                      <a:pt x="23" y="60"/>
                    </a:lnTo>
                    <a:lnTo>
                      <a:pt x="25" y="57"/>
                    </a:lnTo>
                    <a:lnTo>
                      <a:pt x="18" y="53"/>
                    </a:lnTo>
                    <a:lnTo>
                      <a:pt x="15" y="57"/>
                    </a:lnTo>
                    <a:lnTo>
                      <a:pt x="19" y="54"/>
                    </a:lnTo>
                    <a:lnTo>
                      <a:pt x="11" y="47"/>
                    </a:lnTo>
                    <a:lnTo>
                      <a:pt x="8" y="49"/>
                    </a:lnTo>
                    <a:lnTo>
                      <a:pt x="11" y="48"/>
                    </a:lnTo>
                    <a:lnTo>
                      <a:pt x="8" y="35"/>
                    </a:lnTo>
                    <a:lnTo>
                      <a:pt x="4" y="36"/>
                    </a:lnTo>
                    <a:lnTo>
                      <a:pt x="9" y="36"/>
                    </a:lnTo>
                    <a:lnTo>
                      <a:pt x="9" y="29"/>
                    </a:lnTo>
                    <a:lnTo>
                      <a:pt x="4" y="29"/>
                    </a:lnTo>
                    <a:lnTo>
                      <a:pt x="8" y="30"/>
                    </a:lnTo>
                    <a:lnTo>
                      <a:pt x="11" y="18"/>
                    </a:lnTo>
                    <a:lnTo>
                      <a:pt x="8" y="16"/>
                    </a:lnTo>
                    <a:lnTo>
                      <a:pt x="11" y="19"/>
                    </a:lnTo>
                    <a:lnTo>
                      <a:pt x="19" y="10"/>
                    </a:lnTo>
                    <a:lnTo>
                      <a:pt x="15" y="8"/>
                    </a:lnTo>
                    <a:lnTo>
                      <a:pt x="18" y="11"/>
                    </a:lnTo>
                    <a:lnTo>
                      <a:pt x="25" y="8"/>
                    </a:lnTo>
                    <a:lnTo>
                      <a:pt x="23" y="4"/>
                    </a:lnTo>
                    <a:lnTo>
                      <a:pt x="23" y="9"/>
                    </a:lnTo>
                    <a:lnTo>
                      <a:pt x="35" y="9"/>
                    </a:lnTo>
                    <a:lnTo>
                      <a:pt x="35" y="4"/>
                    </a:lnTo>
                    <a:lnTo>
                      <a:pt x="34" y="8"/>
                    </a:lnTo>
                    <a:lnTo>
                      <a:pt x="42" y="11"/>
                    </a:lnTo>
                    <a:lnTo>
                      <a:pt x="43" y="8"/>
                    </a:lnTo>
                    <a:lnTo>
                      <a:pt x="40" y="10"/>
                    </a:lnTo>
                    <a:lnTo>
                      <a:pt x="48" y="19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42" name="Rectangle 58"/>
              <p:cNvSpPr>
                <a:spLocks noChangeArrowheads="1"/>
              </p:cNvSpPr>
              <p:nvPr/>
            </p:nvSpPr>
            <p:spPr bwMode="auto">
              <a:xfrm>
                <a:off x="2846" y="3784"/>
                <a:ext cx="9" cy="56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43" name="Freeform 59"/>
              <p:cNvSpPr>
                <a:spLocks/>
              </p:cNvSpPr>
              <p:nvPr/>
            </p:nvSpPr>
            <p:spPr bwMode="auto">
              <a:xfrm>
                <a:off x="2848" y="3780"/>
                <a:ext cx="51" cy="60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6" y="24"/>
                  </a:cxn>
                  <a:cxn ang="0">
                    <a:pos x="19" y="11"/>
                  </a:cxn>
                  <a:cxn ang="0">
                    <a:pos x="15" y="8"/>
                  </a:cxn>
                  <a:cxn ang="0">
                    <a:pos x="17" y="11"/>
                  </a:cxn>
                  <a:cxn ang="0">
                    <a:pos x="25" y="8"/>
                  </a:cxn>
                  <a:cxn ang="0">
                    <a:pos x="22" y="4"/>
                  </a:cxn>
                  <a:cxn ang="0">
                    <a:pos x="22" y="9"/>
                  </a:cxn>
                  <a:cxn ang="0">
                    <a:pos x="35" y="9"/>
                  </a:cxn>
                  <a:cxn ang="0">
                    <a:pos x="35" y="4"/>
                  </a:cxn>
                  <a:cxn ang="0">
                    <a:pos x="34" y="8"/>
                  </a:cxn>
                  <a:cxn ang="0">
                    <a:pos x="41" y="11"/>
                  </a:cxn>
                  <a:cxn ang="0">
                    <a:pos x="42" y="8"/>
                  </a:cxn>
                  <a:cxn ang="0">
                    <a:pos x="39" y="9"/>
                  </a:cxn>
                  <a:cxn ang="0">
                    <a:pos x="42" y="21"/>
                  </a:cxn>
                  <a:cxn ang="0">
                    <a:pos x="46" y="20"/>
                  </a:cxn>
                  <a:cxn ang="0">
                    <a:pos x="42" y="20"/>
                  </a:cxn>
                  <a:cxn ang="0">
                    <a:pos x="42" y="60"/>
                  </a:cxn>
                  <a:cxn ang="0">
                    <a:pos x="51" y="60"/>
                  </a:cxn>
                  <a:cxn ang="0">
                    <a:pos x="51" y="20"/>
                  </a:cxn>
                  <a:cxn ang="0">
                    <a:pos x="51" y="21"/>
                  </a:cxn>
                  <a:cxn ang="0">
                    <a:pos x="50" y="19"/>
                  </a:cxn>
                  <a:cxn ang="0">
                    <a:pos x="46" y="6"/>
                  </a:cxn>
                  <a:cxn ang="0">
                    <a:pos x="46" y="5"/>
                  </a:cxn>
                  <a:cxn ang="0">
                    <a:pos x="45" y="4"/>
                  </a:cxn>
                  <a:cxn ang="0">
                    <a:pos x="37" y="0"/>
                  </a:cxn>
                  <a:cxn ang="0">
                    <a:pos x="21" y="0"/>
                  </a:cxn>
                  <a:cxn ang="0">
                    <a:pos x="14" y="4"/>
                  </a:cxn>
                  <a:cxn ang="0">
                    <a:pos x="12" y="5"/>
                  </a:cxn>
                  <a:cxn ang="0">
                    <a:pos x="0" y="18"/>
                  </a:cxn>
                </a:cxnLst>
                <a:rect l="0" t="0" r="r" b="b"/>
                <a:pathLst>
                  <a:path w="51" h="60">
                    <a:moveTo>
                      <a:pt x="0" y="18"/>
                    </a:moveTo>
                    <a:lnTo>
                      <a:pt x="6" y="24"/>
                    </a:lnTo>
                    <a:lnTo>
                      <a:pt x="19" y="11"/>
                    </a:lnTo>
                    <a:lnTo>
                      <a:pt x="15" y="8"/>
                    </a:lnTo>
                    <a:lnTo>
                      <a:pt x="17" y="11"/>
                    </a:lnTo>
                    <a:lnTo>
                      <a:pt x="25" y="8"/>
                    </a:lnTo>
                    <a:lnTo>
                      <a:pt x="22" y="4"/>
                    </a:lnTo>
                    <a:lnTo>
                      <a:pt x="22" y="9"/>
                    </a:lnTo>
                    <a:lnTo>
                      <a:pt x="35" y="9"/>
                    </a:lnTo>
                    <a:lnTo>
                      <a:pt x="35" y="4"/>
                    </a:lnTo>
                    <a:lnTo>
                      <a:pt x="34" y="8"/>
                    </a:lnTo>
                    <a:lnTo>
                      <a:pt x="41" y="11"/>
                    </a:lnTo>
                    <a:lnTo>
                      <a:pt x="42" y="8"/>
                    </a:lnTo>
                    <a:lnTo>
                      <a:pt x="39" y="9"/>
                    </a:lnTo>
                    <a:lnTo>
                      <a:pt x="42" y="21"/>
                    </a:lnTo>
                    <a:lnTo>
                      <a:pt x="46" y="20"/>
                    </a:lnTo>
                    <a:lnTo>
                      <a:pt x="42" y="20"/>
                    </a:lnTo>
                    <a:lnTo>
                      <a:pt x="42" y="60"/>
                    </a:lnTo>
                    <a:lnTo>
                      <a:pt x="51" y="60"/>
                    </a:lnTo>
                    <a:lnTo>
                      <a:pt x="51" y="20"/>
                    </a:lnTo>
                    <a:lnTo>
                      <a:pt x="51" y="21"/>
                    </a:lnTo>
                    <a:lnTo>
                      <a:pt x="50" y="19"/>
                    </a:lnTo>
                    <a:lnTo>
                      <a:pt x="46" y="6"/>
                    </a:lnTo>
                    <a:lnTo>
                      <a:pt x="46" y="5"/>
                    </a:lnTo>
                    <a:lnTo>
                      <a:pt x="45" y="4"/>
                    </a:lnTo>
                    <a:lnTo>
                      <a:pt x="37" y="0"/>
                    </a:lnTo>
                    <a:lnTo>
                      <a:pt x="21" y="0"/>
                    </a:lnTo>
                    <a:lnTo>
                      <a:pt x="14" y="4"/>
                    </a:lnTo>
                    <a:lnTo>
                      <a:pt x="12" y="5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44" name="Freeform 60"/>
              <p:cNvSpPr>
                <a:spLocks/>
              </p:cNvSpPr>
              <p:nvPr/>
            </p:nvSpPr>
            <p:spPr bwMode="auto">
              <a:xfrm>
                <a:off x="2937" y="3784"/>
                <a:ext cx="42" cy="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3" y="0"/>
                  </a:cxn>
                  <a:cxn ang="0">
                    <a:pos x="33" y="69"/>
                  </a:cxn>
                  <a:cxn ang="0">
                    <a:pos x="36" y="69"/>
                  </a:cxn>
                  <a:cxn ang="0">
                    <a:pos x="33" y="68"/>
                  </a:cxn>
                  <a:cxn ang="0">
                    <a:pos x="29" y="80"/>
                  </a:cxn>
                  <a:cxn ang="0">
                    <a:pos x="33" y="82"/>
                  </a:cxn>
                  <a:cxn ang="0">
                    <a:pos x="30" y="79"/>
                  </a:cxn>
                  <a:cxn ang="0">
                    <a:pos x="26" y="83"/>
                  </a:cxn>
                  <a:cxn ang="0">
                    <a:pos x="29" y="85"/>
                  </a:cxn>
                  <a:cxn ang="0">
                    <a:pos x="28" y="82"/>
                  </a:cxn>
                  <a:cxn ang="0">
                    <a:pos x="20" y="85"/>
                  </a:cxn>
                  <a:cxn ang="0">
                    <a:pos x="21" y="89"/>
                  </a:cxn>
                  <a:cxn ang="0">
                    <a:pos x="21" y="85"/>
                  </a:cxn>
                  <a:cxn ang="0">
                    <a:pos x="9" y="85"/>
                  </a:cxn>
                  <a:cxn ang="0">
                    <a:pos x="9" y="89"/>
                  </a:cxn>
                  <a:cxn ang="0">
                    <a:pos x="11" y="85"/>
                  </a:cxn>
                  <a:cxn ang="0">
                    <a:pos x="4" y="82"/>
                  </a:cxn>
                  <a:cxn ang="0">
                    <a:pos x="0" y="89"/>
                  </a:cxn>
                  <a:cxn ang="0">
                    <a:pos x="8" y="93"/>
                  </a:cxn>
                  <a:cxn ang="0">
                    <a:pos x="9" y="94"/>
                  </a:cxn>
                  <a:cxn ang="0">
                    <a:pos x="23" y="94"/>
                  </a:cxn>
                  <a:cxn ang="0">
                    <a:pos x="24" y="93"/>
                  </a:cxn>
                  <a:cxn ang="0">
                    <a:pos x="31" y="89"/>
                  </a:cxn>
                  <a:cxn ang="0">
                    <a:pos x="33" y="89"/>
                  </a:cxn>
                  <a:cxn ang="0">
                    <a:pos x="36" y="85"/>
                  </a:cxn>
                  <a:cxn ang="0">
                    <a:pos x="36" y="83"/>
                  </a:cxn>
                  <a:cxn ang="0">
                    <a:pos x="40" y="70"/>
                  </a:cxn>
                  <a:cxn ang="0">
                    <a:pos x="42" y="68"/>
                  </a:cxn>
                  <a:cxn ang="0">
                    <a:pos x="42" y="69"/>
                  </a:cxn>
                  <a:cxn ang="0">
                    <a:pos x="42" y="0"/>
                  </a:cxn>
                </a:cxnLst>
                <a:rect l="0" t="0" r="r" b="b"/>
                <a:pathLst>
                  <a:path w="42" h="94">
                    <a:moveTo>
                      <a:pt x="42" y="0"/>
                    </a:moveTo>
                    <a:lnTo>
                      <a:pt x="33" y="0"/>
                    </a:lnTo>
                    <a:lnTo>
                      <a:pt x="33" y="69"/>
                    </a:lnTo>
                    <a:lnTo>
                      <a:pt x="36" y="69"/>
                    </a:lnTo>
                    <a:lnTo>
                      <a:pt x="33" y="68"/>
                    </a:lnTo>
                    <a:lnTo>
                      <a:pt x="29" y="80"/>
                    </a:lnTo>
                    <a:lnTo>
                      <a:pt x="33" y="82"/>
                    </a:lnTo>
                    <a:lnTo>
                      <a:pt x="30" y="79"/>
                    </a:lnTo>
                    <a:lnTo>
                      <a:pt x="26" y="83"/>
                    </a:lnTo>
                    <a:lnTo>
                      <a:pt x="29" y="85"/>
                    </a:lnTo>
                    <a:lnTo>
                      <a:pt x="28" y="82"/>
                    </a:lnTo>
                    <a:lnTo>
                      <a:pt x="20" y="85"/>
                    </a:lnTo>
                    <a:lnTo>
                      <a:pt x="21" y="89"/>
                    </a:lnTo>
                    <a:lnTo>
                      <a:pt x="21" y="85"/>
                    </a:lnTo>
                    <a:lnTo>
                      <a:pt x="9" y="85"/>
                    </a:lnTo>
                    <a:lnTo>
                      <a:pt x="9" y="89"/>
                    </a:lnTo>
                    <a:lnTo>
                      <a:pt x="11" y="85"/>
                    </a:lnTo>
                    <a:lnTo>
                      <a:pt x="4" y="82"/>
                    </a:lnTo>
                    <a:lnTo>
                      <a:pt x="0" y="89"/>
                    </a:lnTo>
                    <a:lnTo>
                      <a:pt x="8" y="93"/>
                    </a:lnTo>
                    <a:lnTo>
                      <a:pt x="9" y="94"/>
                    </a:lnTo>
                    <a:lnTo>
                      <a:pt x="23" y="94"/>
                    </a:lnTo>
                    <a:lnTo>
                      <a:pt x="24" y="93"/>
                    </a:lnTo>
                    <a:lnTo>
                      <a:pt x="31" y="89"/>
                    </a:lnTo>
                    <a:lnTo>
                      <a:pt x="33" y="89"/>
                    </a:lnTo>
                    <a:lnTo>
                      <a:pt x="36" y="85"/>
                    </a:lnTo>
                    <a:lnTo>
                      <a:pt x="36" y="83"/>
                    </a:lnTo>
                    <a:lnTo>
                      <a:pt x="40" y="70"/>
                    </a:lnTo>
                    <a:lnTo>
                      <a:pt x="42" y="68"/>
                    </a:lnTo>
                    <a:lnTo>
                      <a:pt x="42" y="69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45" name="Freeform 61"/>
              <p:cNvSpPr>
                <a:spLocks/>
              </p:cNvSpPr>
              <p:nvPr/>
            </p:nvSpPr>
            <p:spPr bwMode="auto">
              <a:xfrm>
                <a:off x="2923" y="3780"/>
                <a:ext cx="54" cy="65"/>
              </a:xfrm>
              <a:custGeom>
                <a:avLst/>
                <a:gdLst/>
                <a:ahLst/>
                <a:cxnLst>
                  <a:cxn ang="0">
                    <a:pos x="54" y="14"/>
                  </a:cxn>
                  <a:cxn ang="0">
                    <a:pos x="45" y="4"/>
                  </a:cxn>
                  <a:cxn ang="0">
                    <a:pos x="22" y="0"/>
                  </a:cxn>
                  <a:cxn ang="0">
                    <a:pos x="13" y="4"/>
                  </a:cxn>
                  <a:cxn ang="0">
                    <a:pos x="5" y="14"/>
                  </a:cxn>
                  <a:cxn ang="0">
                    <a:pos x="4" y="15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52"/>
                  </a:cxn>
                  <a:cxn ang="0">
                    <a:pos x="14" y="60"/>
                  </a:cxn>
                  <a:cxn ang="0">
                    <a:pos x="23" y="65"/>
                  </a:cxn>
                  <a:cxn ang="0">
                    <a:pos x="38" y="64"/>
                  </a:cxn>
                  <a:cxn ang="0">
                    <a:pos x="47" y="60"/>
                  </a:cxn>
                  <a:cxn ang="0">
                    <a:pos x="48" y="47"/>
                  </a:cxn>
                  <a:cxn ang="0">
                    <a:pos x="43" y="57"/>
                  </a:cxn>
                  <a:cxn ang="0">
                    <a:pos x="34" y="57"/>
                  </a:cxn>
                  <a:cxn ang="0">
                    <a:pos x="35" y="57"/>
                  </a:cxn>
                  <a:cxn ang="0">
                    <a:pos x="23" y="60"/>
                  </a:cxn>
                  <a:cxn ang="0">
                    <a:pos x="18" y="53"/>
                  </a:cxn>
                  <a:cxn ang="0">
                    <a:pos x="19" y="54"/>
                  </a:cxn>
                  <a:cxn ang="0">
                    <a:pos x="8" y="49"/>
                  </a:cxn>
                  <a:cxn ang="0">
                    <a:pos x="8" y="35"/>
                  </a:cxn>
                  <a:cxn ang="0">
                    <a:pos x="9" y="36"/>
                  </a:cxn>
                  <a:cxn ang="0">
                    <a:pos x="4" y="29"/>
                  </a:cxn>
                  <a:cxn ang="0">
                    <a:pos x="11" y="18"/>
                  </a:cxn>
                  <a:cxn ang="0">
                    <a:pos x="11" y="19"/>
                  </a:cxn>
                  <a:cxn ang="0">
                    <a:pos x="15" y="8"/>
                  </a:cxn>
                  <a:cxn ang="0">
                    <a:pos x="25" y="8"/>
                  </a:cxn>
                  <a:cxn ang="0">
                    <a:pos x="23" y="9"/>
                  </a:cxn>
                  <a:cxn ang="0">
                    <a:pos x="35" y="4"/>
                  </a:cxn>
                  <a:cxn ang="0">
                    <a:pos x="42" y="11"/>
                  </a:cxn>
                  <a:cxn ang="0">
                    <a:pos x="40" y="10"/>
                  </a:cxn>
                </a:cxnLst>
                <a:rect l="0" t="0" r="r" b="b"/>
                <a:pathLst>
                  <a:path w="54" h="65">
                    <a:moveTo>
                      <a:pt x="48" y="19"/>
                    </a:moveTo>
                    <a:lnTo>
                      <a:pt x="54" y="14"/>
                    </a:lnTo>
                    <a:lnTo>
                      <a:pt x="47" y="5"/>
                    </a:lnTo>
                    <a:lnTo>
                      <a:pt x="45" y="4"/>
                    </a:lnTo>
                    <a:lnTo>
                      <a:pt x="38" y="0"/>
                    </a:lnTo>
                    <a:lnTo>
                      <a:pt x="22" y="0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3" y="5"/>
                    </a:lnTo>
                    <a:lnTo>
                      <a:pt x="5" y="14"/>
                    </a:lnTo>
                    <a:lnTo>
                      <a:pt x="4" y="14"/>
                    </a:lnTo>
                    <a:lnTo>
                      <a:pt x="4" y="15"/>
                    </a:lnTo>
                    <a:lnTo>
                      <a:pt x="0" y="28"/>
                    </a:lnTo>
                    <a:lnTo>
                      <a:pt x="0" y="30"/>
                    </a:lnTo>
                    <a:lnTo>
                      <a:pt x="0" y="29"/>
                    </a:lnTo>
                    <a:lnTo>
                      <a:pt x="0" y="36"/>
                    </a:lnTo>
                    <a:lnTo>
                      <a:pt x="0" y="35"/>
                    </a:lnTo>
                    <a:lnTo>
                      <a:pt x="0" y="38"/>
                    </a:lnTo>
                    <a:lnTo>
                      <a:pt x="4" y="50"/>
                    </a:lnTo>
                    <a:lnTo>
                      <a:pt x="4" y="52"/>
                    </a:lnTo>
                    <a:lnTo>
                      <a:pt x="13" y="60"/>
                    </a:lnTo>
                    <a:lnTo>
                      <a:pt x="14" y="60"/>
                    </a:lnTo>
                    <a:lnTo>
                      <a:pt x="22" y="64"/>
                    </a:lnTo>
                    <a:lnTo>
                      <a:pt x="23" y="65"/>
                    </a:lnTo>
                    <a:lnTo>
                      <a:pt x="37" y="65"/>
                    </a:lnTo>
                    <a:lnTo>
                      <a:pt x="38" y="64"/>
                    </a:lnTo>
                    <a:lnTo>
                      <a:pt x="45" y="60"/>
                    </a:lnTo>
                    <a:lnTo>
                      <a:pt x="47" y="60"/>
                    </a:lnTo>
                    <a:lnTo>
                      <a:pt x="54" y="53"/>
                    </a:lnTo>
                    <a:lnTo>
                      <a:pt x="48" y="47"/>
                    </a:lnTo>
                    <a:lnTo>
                      <a:pt x="40" y="54"/>
                    </a:lnTo>
                    <a:lnTo>
                      <a:pt x="43" y="57"/>
                    </a:lnTo>
                    <a:lnTo>
                      <a:pt x="42" y="53"/>
                    </a:lnTo>
                    <a:lnTo>
                      <a:pt x="34" y="57"/>
                    </a:lnTo>
                    <a:lnTo>
                      <a:pt x="35" y="60"/>
                    </a:lnTo>
                    <a:lnTo>
                      <a:pt x="35" y="57"/>
                    </a:lnTo>
                    <a:lnTo>
                      <a:pt x="23" y="57"/>
                    </a:lnTo>
                    <a:lnTo>
                      <a:pt x="23" y="60"/>
                    </a:lnTo>
                    <a:lnTo>
                      <a:pt x="25" y="57"/>
                    </a:lnTo>
                    <a:lnTo>
                      <a:pt x="18" y="53"/>
                    </a:lnTo>
                    <a:lnTo>
                      <a:pt x="15" y="57"/>
                    </a:lnTo>
                    <a:lnTo>
                      <a:pt x="19" y="54"/>
                    </a:lnTo>
                    <a:lnTo>
                      <a:pt x="11" y="47"/>
                    </a:lnTo>
                    <a:lnTo>
                      <a:pt x="8" y="49"/>
                    </a:lnTo>
                    <a:lnTo>
                      <a:pt x="11" y="48"/>
                    </a:lnTo>
                    <a:lnTo>
                      <a:pt x="8" y="35"/>
                    </a:lnTo>
                    <a:lnTo>
                      <a:pt x="4" y="36"/>
                    </a:lnTo>
                    <a:lnTo>
                      <a:pt x="9" y="36"/>
                    </a:lnTo>
                    <a:lnTo>
                      <a:pt x="9" y="29"/>
                    </a:lnTo>
                    <a:lnTo>
                      <a:pt x="4" y="29"/>
                    </a:lnTo>
                    <a:lnTo>
                      <a:pt x="8" y="30"/>
                    </a:lnTo>
                    <a:lnTo>
                      <a:pt x="11" y="18"/>
                    </a:lnTo>
                    <a:lnTo>
                      <a:pt x="8" y="16"/>
                    </a:lnTo>
                    <a:lnTo>
                      <a:pt x="11" y="19"/>
                    </a:lnTo>
                    <a:lnTo>
                      <a:pt x="19" y="10"/>
                    </a:lnTo>
                    <a:lnTo>
                      <a:pt x="15" y="8"/>
                    </a:lnTo>
                    <a:lnTo>
                      <a:pt x="18" y="11"/>
                    </a:lnTo>
                    <a:lnTo>
                      <a:pt x="25" y="8"/>
                    </a:lnTo>
                    <a:lnTo>
                      <a:pt x="23" y="4"/>
                    </a:lnTo>
                    <a:lnTo>
                      <a:pt x="23" y="9"/>
                    </a:lnTo>
                    <a:lnTo>
                      <a:pt x="35" y="9"/>
                    </a:lnTo>
                    <a:lnTo>
                      <a:pt x="35" y="4"/>
                    </a:lnTo>
                    <a:lnTo>
                      <a:pt x="34" y="8"/>
                    </a:lnTo>
                    <a:lnTo>
                      <a:pt x="42" y="11"/>
                    </a:lnTo>
                    <a:lnTo>
                      <a:pt x="43" y="8"/>
                    </a:lnTo>
                    <a:lnTo>
                      <a:pt x="40" y="10"/>
                    </a:lnTo>
                    <a:lnTo>
                      <a:pt x="48" y="19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46" name="Rectangle 62"/>
              <p:cNvSpPr>
                <a:spLocks noChangeArrowheads="1"/>
              </p:cNvSpPr>
              <p:nvPr/>
            </p:nvSpPr>
            <p:spPr bwMode="auto">
              <a:xfrm>
                <a:off x="3002" y="3756"/>
                <a:ext cx="9" cy="86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47" name="Freeform 63"/>
              <p:cNvSpPr>
                <a:spLocks/>
              </p:cNvSpPr>
              <p:nvPr/>
            </p:nvSpPr>
            <p:spPr bwMode="auto">
              <a:xfrm>
                <a:off x="3033" y="3783"/>
                <a:ext cx="55" cy="65"/>
              </a:xfrm>
              <a:custGeom>
                <a:avLst/>
                <a:gdLst/>
                <a:ahLst/>
                <a:cxnLst>
                  <a:cxn ang="0">
                    <a:pos x="1" y="31"/>
                  </a:cxn>
                  <a:cxn ang="0">
                    <a:pos x="55" y="18"/>
                  </a:cxn>
                  <a:cxn ang="0">
                    <a:pos x="50" y="10"/>
                  </a:cxn>
                  <a:cxn ang="0">
                    <a:pos x="45" y="3"/>
                  </a:cxn>
                  <a:cxn ang="0">
                    <a:pos x="21" y="0"/>
                  </a:cxn>
                  <a:cxn ang="0">
                    <a:pos x="12" y="3"/>
                  </a:cxn>
                  <a:cxn ang="0">
                    <a:pos x="5" y="13"/>
                  </a:cxn>
                  <a:cxn ang="0">
                    <a:pos x="3" y="15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0" y="37"/>
                  </a:cxn>
                  <a:cxn ang="0">
                    <a:pos x="3" y="51"/>
                  </a:cxn>
                  <a:cxn ang="0">
                    <a:pos x="13" y="60"/>
                  </a:cxn>
                  <a:cxn ang="0">
                    <a:pos x="22" y="65"/>
                  </a:cxn>
                  <a:cxn ang="0">
                    <a:pos x="37" y="64"/>
                  </a:cxn>
                  <a:cxn ang="0">
                    <a:pos x="46" y="60"/>
                  </a:cxn>
                  <a:cxn ang="0">
                    <a:pos x="47" y="46"/>
                  </a:cxn>
                  <a:cxn ang="0">
                    <a:pos x="42" y="56"/>
                  </a:cxn>
                  <a:cxn ang="0">
                    <a:pos x="34" y="56"/>
                  </a:cxn>
                  <a:cxn ang="0">
                    <a:pos x="35" y="56"/>
                  </a:cxn>
                  <a:cxn ang="0">
                    <a:pos x="22" y="60"/>
                  </a:cxn>
                  <a:cxn ang="0">
                    <a:pos x="17" y="52"/>
                  </a:cxn>
                  <a:cxn ang="0">
                    <a:pos x="18" y="54"/>
                  </a:cxn>
                  <a:cxn ang="0">
                    <a:pos x="7" y="49"/>
                  </a:cxn>
                  <a:cxn ang="0">
                    <a:pos x="7" y="35"/>
                  </a:cxn>
                  <a:cxn ang="0">
                    <a:pos x="8" y="36"/>
                  </a:cxn>
                  <a:cxn ang="0">
                    <a:pos x="3" y="28"/>
                  </a:cxn>
                  <a:cxn ang="0">
                    <a:pos x="11" y="17"/>
                  </a:cxn>
                  <a:cxn ang="0">
                    <a:pos x="11" y="18"/>
                  </a:cxn>
                  <a:cxn ang="0">
                    <a:pos x="15" y="7"/>
                  </a:cxn>
                  <a:cxn ang="0">
                    <a:pos x="25" y="7"/>
                  </a:cxn>
                  <a:cxn ang="0">
                    <a:pos x="22" y="8"/>
                  </a:cxn>
                  <a:cxn ang="0">
                    <a:pos x="35" y="3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6" y="11"/>
                  </a:cxn>
                  <a:cxn ang="0">
                    <a:pos x="46" y="21"/>
                  </a:cxn>
                  <a:cxn ang="0">
                    <a:pos x="46" y="18"/>
                  </a:cxn>
                  <a:cxn ang="0">
                    <a:pos x="50" y="26"/>
                  </a:cxn>
                  <a:cxn ang="0">
                    <a:pos x="1" y="22"/>
                  </a:cxn>
                </a:cxnLst>
                <a:rect l="0" t="0" r="r" b="b"/>
                <a:pathLst>
                  <a:path w="55" h="65">
                    <a:moveTo>
                      <a:pt x="1" y="22"/>
                    </a:moveTo>
                    <a:lnTo>
                      <a:pt x="1" y="31"/>
                    </a:lnTo>
                    <a:lnTo>
                      <a:pt x="55" y="31"/>
                    </a:lnTo>
                    <a:lnTo>
                      <a:pt x="55" y="18"/>
                    </a:lnTo>
                    <a:lnTo>
                      <a:pt x="54" y="17"/>
                    </a:lnTo>
                    <a:lnTo>
                      <a:pt x="50" y="10"/>
                    </a:lnTo>
                    <a:lnTo>
                      <a:pt x="50" y="8"/>
                    </a:lnTo>
                    <a:lnTo>
                      <a:pt x="45" y="3"/>
                    </a:lnTo>
                    <a:lnTo>
                      <a:pt x="37" y="0"/>
                    </a:lnTo>
                    <a:lnTo>
                      <a:pt x="21" y="0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5" y="13"/>
                    </a:lnTo>
                    <a:lnTo>
                      <a:pt x="3" y="13"/>
                    </a:lnTo>
                    <a:lnTo>
                      <a:pt x="3" y="15"/>
                    </a:lnTo>
                    <a:lnTo>
                      <a:pt x="0" y="27"/>
                    </a:lnTo>
                    <a:lnTo>
                      <a:pt x="0" y="30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35"/>
                    </a:lnTo>
                    <a:lnTo>
                      <a:pt x="0" y="37"/>
                    </a:lnTo>
                    <a:lnTo>
                      <a:pt x="3" y="50"/>
                    </a:lnTo>
                    <a:lnTo>
                      <a:pt x="3" y="51"/>
                    </a:lnTo>
                    <a:lnTo>
                      <a:pt x="12" y="60"/>
                    </a:lnTo>
                    <a:lnTo>
                      <a:pt x="13" y="60"/>
                    </a:lnTo>
                    <a:lnTo>
                      <a:pt x="21" y="64"/>
                    </a:lnTo>
                    <a:lnTo>
                      <a:pt x="22" y="65"/>
                    </a:lnTo>
                    <a:lnTo>
                      <a:pt x="36" y="65"/>
                    </a:lnTo>
                    <a:lnTo>
                      <a:pt x="37" y="64"/>
                    </a:lnTo>
                    <a:lnTo>
                      <a:pt x="45" y="60"/>
                    </a:lnTo>
                    <a:lnTo>
                      <a:pt x="46" y="60"/>
                    </a:lnTo>
                    <a:lnTo>
                      <a:pt x="54" y="52"/>
                    </a:lnTo>
                    <a:lnTo>
                      <a:pt x="47" y="46"/>
                    </a:lnTo>
                    <a:lnTo>
                      <a:pt x="40" y="54"/>
                    </a:lnTo>
                    <a:lnTo>
                      <a:pt x="42" y="56"/>
                    </a:lnTo>
                    <a:lnTo>
                      <a:pt x="41" y="52"/>
                    </a:lnTo>
                    <a:lnTo>
                      <a:pt x="34" y="56"/>
                    </a:lnTo>
                    <a:lnTo>
                      <a:pt x="35" y="60"/>
                    </a:lnTo>
                    <a:lnTo>
                      <a:pt x="35" y="56"/>
                    </a:lnTo>
                    <a:lnTo>
                      <a:pt x="22" y="56"/>
                    </a:lnTo>
                    <a:lnTo>
                      <a:pt x="22" y="60"/>
                    </a:lnTo>
                    <a:lnTo>
                      <a:pt x="25" y="56"/>
                    </a:lnTo>
                    <a:lnTo>
                      <a:pt x="17" y="52"/>
                    </a:lnTo>
                    <a:lnTo>
                      <a:pt x="15" y="56"/>
                    </a:lnTo>
                    <a:lnTo>
                      <a:pt x="18" y="54"/>
                    </a:lnTo>
                    <a:lnTo>
                      <a:pt x="11" y="46"/>
                    </a:lnTo>
                    <a:lnTo>
                      <a:pt x="7" y="49"/>
                    </a:lnTo>
                    <a:lnTo>
                      <a:pt x="11" y="47"/>
                    </a:lnTo>
                    <a:lnTo>
                      <a:pt x="7" y="35"/>
                    </a:lnTo>
                    <a:lnTo>
                      <a:pt x="3" y="36"/>
                    </a:lnTo>
                    <a:lnTo>
                      <a:pt x="8" y="36"/>
                    </a:lnTo>
                    <a:lnTo>
                      <a:pt x="8" y="28"/>
                    </a:lnTo>
                    <a:lnTo>
                      <a:pt x="3" y="28"/>
                    </a:lnTo>
                    <a:lnTo>
                      <a:pt x="7" y="30"/>
                    </a:lnTo>
                    <a:lnTo>
                      <a:pt x="11" y="17"/>
                    </a:lnTo>
                    <a:lnTo>
                      <a:pt x="7" y="16"/>
                    </a:lnTo>
                    <a:lnTo>
                      <a:pt x="11" y="18"/>
                    </a:lnTo>
                    <a:lnTo>
                      <a:pt x="18" y="10"/>
                    </a:lnTo>
                    <a:lnTo>
                      <a:pt x="15" y="7"/>
                    </a:lnTo>
                    <a:lnTo>
                      <a:pt x="17" y="11"/>
                    </a:lnTo>
                    <a:lnTo>
                      <a:pt x="25" y="7"/>
                    </a:lnTo>
                    <a:lnTo>
                      <a:pt x="22" y="3"/>
                    </a:lnTo>
                    <a:lnTo>
                      <a:pt x="22" y="8"/>
                    </a:lnTo>
                    <a:lnTo>
                      <a:pt x="35" y="8"/>
                    </a:lnTo>
                    <a:lnTo>
                      <a:pt x="35" y="3"/>
                    </a:lnTo>
                    <a:lnTo>
                      <a:pt x="34" y="7"/>
                    </a:lnTo>
                    <a:lnTo>
                      <a:pt x="41" y="11"/>
                    </a:lnTo>
                    <a:lnTo>
                      <a:pt x="42" y="7"/>
                    </a:lnTo>
                    <a:lnTo>
                      <a:pt x="40" y="11"/>
                    </a:lnTo>
                    <a:lnTo>
                      <a:pt x="44" y="15"/>
                    </a:lnTo>
                    <a:lnTo>
                      <a:pt x="46" y="11"/>
                    </a:lnTo>
                    <a:lnTo>
                      <a:pt x="42" y="13"/>
                    </a:lnTo>
                    <a:lnTo>
                      <a:pt x="46" y="21"/>
                    </a:lnTo>
                    <a:lnTo>
                      <a:pt x="50" y="18"/>
                    </a:lnTo>
                    <a:lnTo>
                      <a:pt x="46" y="18"/>
                    </a:lnTo>
                    <a:lnTo>
                      <a:pt x="46" y="26"/>
                    </a:lnTo>
                    <a:lnTo>
                      <a:pt x="50" y="26"/>
                    </a:lnTo>
                    <a:lnTo>
                      <a:pt x="50" y="22"/>
                    </a:lnTo>
                    <a:lnTo>
                      <a:pt x="1" y="2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48" name="Freeform 64"/>
              <p:cNvSpPr>
                <a:spLocks/>
              </p:cNvSpPr>
              <p:nvPr/>
            </p:nvSpPr>
            <p:spPr bwMode="auto">
              <a:xfrm>
                <a:off x="3176" y="3737"/>
                <a:ext cx="34" cy="140"/>
              </a:xfrm>
              <a:custGeom>
                <a:avLst/>
                <a:gdLst/>
                <a:ahLst/>
                <a:cxnLst>
                  <a:cxn ang="0">
                    <a:pos x="34" y="7"/>
                  </a:cxn>
                  <a:cxn ang="0">
                    <a:pos x="28" y="0"/>
                  </a:cxn>
                  <a:cxn ang="0">
                    <a:pos x="20" y="8"/>
                  </a:cxn>
                  <a:cxn ang="0">
                    <a:pos x="20" y="7"/>
                  </a:cxn>
                  <a:cxn ang="0">
                    <a:pos x="19" y="9"/>
                  </a:cxn>
                  <a:cxn ang="0">
                    <a:pos x="11" y="22"/>
                  </a:cxn>
                  <a:cxn ang="0">
                    <a:pos x="4" y="38"/>
                  </a:cxn>
                  <a:cxn ang="0">
                    <a:pos x="4" y="37"/>
                  </a:cxn>
                  <a:cxn ang="0">
                    <a:pos x="4" y="39"/>
                  </a:cxn>
                  <a:cxn ang="0">
                    <a:pos x="0" y="59"/>
                  </a:cxn>
                  <a:cxn ang="0">
                    <a:pos x="0" y="62"/>
                  </a:cxn>
                  <a:cxn ang="0">
                    <a:pos x="0" y="59"/>
                  </a:cxn>
                  <a:cxn ang="0">
                    <a:pos x="0" y="76"/>
                  </a:cxn>
                  <a:cxn ang="0">
                    <a:pos x="0" y="73"/>
                  </a:cxn>
                  <a:cxn ang="0">
                    <a:pos x="0" y="77"/>
                  </a:cxn>
                  <a:cxn ang="0">
                    <a:pos x="4" y="97"/>
                  </a:cxn>
                  <a:cxn ang="0">
                    <a:pos x="4" y="98"/>
                  </a:cxn>
                  <a:cxn ang="0">
                    <a:pos x="4" y="97"/>
                  </a:cxn>
                  <a:cxn ang="0">
                    <a:pos x="11" y="117"/>
                  </a:cxn>
                  <a:cxn ang="0">
                    <a:pos x="13" y="118"/>
                  </a:cxn>
                  <a:cxn ang="0">
                    <a:pos x="11" y="118"/>
                  </a:cxn>
                  <a:cxn ang="0">
                    <a:pos x="19" y="131"/>
                  </a:cxn>
                  <a:cxn ang="0">
                    <a:pos x="19" y="130"/>
                  </a:cxn>
                  <a:cxn ang="0">
                    <a:pos x="20" y="131"/>
                  </a:cxn>
                  <a:cxn ang="0">
                    <a:pos x="28" y="140"/>
                  </a:cxn>
                  <a:cxn ang="0">
                    <a:pos x="34" y="135"/>
                  </a:cxn>
                  <a:cxn ang="0">
                    <a:pos x="26" y="126"/>
                  </a:cxn>
                  <a:cxn ang="0">
                    <a:pos x="23" y="129"/>
                  </a:cxn>
                  <a:cxn ang="0">
                    <a:pos x="26" y="127"/>
                  </a:cxn>
                  <a:cxn ang="0">
                    <a:pos x="19" y="115"/>
                  </a:cxn>
                  <a:cxn ang="0">
                    <a:pos x="15" y="116"/>
                  </a:cxn>
                  <a:cxn ang="0">
                    <a:pos x="19" y="115"/>
                  </a:cxn>
                  <a:cxn ang="0">
                    <a:pos x="11" y="95"/>
                  </a:cxn>
                  <a:cxn ang="0">
                    <a:pos x="8" y="96"/>
                  </a:cxn>
                  <a:cxn ang="0">
                    <a:pos x="11" y="96"/>
                  </a:cxn>
                  <a:cxn ang="0">
                    <a:pos x="8" y="76"/>
                  </a:cxn>
                  <a:cxn ang="0">
                    <a:pos x="4" y="76"/>
                  </a:cxn>
                  <a:cxn ang="0">
                    <a:pos x="9" y="76"/>
                  </a:cxn>
                  <a:cxn ang="0">
                    <a:pos x="9" y="59"/>
                  </a:cxn>
                  <a:cxn ang="0">
                    <a:pos x="4" y="59"/>
                  </a:cxn>
                  <a:cxn ang="0">
                    <a:pos x="8" y="61"/>
                  </a:cxn>
                  <a:cxn ang="0">
                    <a:pos x="11" y="40"/>
                  </a:cxn>
                  <a:cxn ang="0">
                    <a:pos x="8" y="39"/>
                  </a:cxn>
                  <a:cxn ang="0">
                    <a:pos x="11" y="42"/>
                  </a:cxn>
                  <a:cxn ang="0">
                    <a:pos x="19" y="25"/>
                  </a:cxn>
                  <a:cxn ang="0">
                    <a:pos x="26" y="13"/>
                  </a:cxn>
                  <a:cxn ang="0">
                    <a:pos x="23" y="10"/>
                  </a:cxn>
                  <a:cxn ang="0">
                    <a:pos x="26" y="14"/>
                  </a:cxn>
                  <a:cxn ang="0">
                    <a:pos x="34" y="7"/>
                  </a:cxn>
                </a:cxnLst>
                <a:rect l="0" t="0" r="r" b="b"/>
                <a:pathLst>
                  <a:path w="34" h="140">
                    <a:moveTo>
                      <a:pt x="34" y="7"/>
                    </a:moveTo>
                    <a:lnTo>
                      <a:pt x="28" y="0"/>
                    </a:lnTo>
                    <a:lnTo>
                      <a:pt x="20" y="8"/>
                    </a:lnTo>
                    <a:lnTo>
                      <a:pt x="20" y="7"/>
                    </a:lnTo>
                    <a:lnTo>
                      <a:pt x="19" y="9"/>
                    </a:lnTo>
                    <a:lnTo>
                      <a:pt x="11" y="22"/>
                    </a:lnTo>
                    <a:lnTo>
                      <a:pt x="4" y="38"/>
                    </a:lnTo>
                    <a:lnTo>
                      <a:pt x="4" y="37"/>
                    </a:lnTo>
                    <a:lnTo>
                      <a:pt x="4" y="39"/>
                    </a:lnTo>
                    <a:lnTo>
                      <a:pt x="0" y="59"/>
                    </a:lnTo>
                    <a:lnTo>
                      <a:pt x="0" y="62"/>
                    </a:lnTo>
                    <a:lnTo>
                      <a:pt x="0" y="59"/>
                    </a:lnTo>
                    <a:lnTo>
                      <a:pt x="0" y="76"/>
                    </a:lnTo>
                    <a:lnTo>
                      <a:pt x="0" y="73"/>
                    </a:lnTo>
                    <a:lnTo>
                      <a:pt x="0" y="77"/>
                    </a:lnTo>
                    <a:lnTo>
                      <a:pt x="4" y="97"/>
                    </a:lnTo>
                    <a:lnTo>
                      <a:pt x="4" y="98"/>
                    </a:lnTo>
                    <a:lnTo>
                      <a:pt x="4" y="97"/>
                    </a:lnTo>
                    <a:lnTo>
                      <a:pt x="11" y="117"/>
                    </a:lnTo>
                    <a:lnTo>
                      <a:pt x="13" y="118"/>
                    </a:lnTo>
                    <a:lnTo>
                      <a:pt x="11" y="118"/>
                    </a:lnTo>
                    <a:lnTo>
                      <a:pt x="19" y="131"/>
                    </a:lnTo>
                    <a:lnTo>
                      <a:pt x="19" y="130"/>
                    </a:lnTo>
                    <a:lnTo>
                      <a:pt x="20" y="131"/>
                    </a:lnTo>
                    <a:lnTo>
                      <a:pt x="28" y="140"/>
                    </a:lnTo>
                    <a:lnTo>
                      <a:pt x="34" y="135"/>
                    </a:lnTo>
                    <a:lnTo>
                      <a:pt x="26" y="126"/>
                    </a:lnTo>
                    <a:lnTo>
                      <a:pt x="23" y="129"/>
                    </a:lnTo>
                    <a:lnTo>
                      <a:pt x="26" y="127"/>
                    </a:lnTo>
                    <a:lnTo>
                      <a:pt x="19" y="115"/>
                    </a:lnTo>
                    <a:lnTo>
                      <a:pt x="15" y="116"/>
                    </a:lnTo>
                    <a:lnTo>
                      <a:pt x="19" y="115"/>
                    </a:lnTo>
                    <a:lnTo>
                      <a:pt x="11" y="95"/>
                    </a:lnTo>
                    <a:lnTo>
                      <a:pt x="8" y="96"/>
                    </a:lnTo>
                    <a:lnTo>
                      <a:pt x="11" y="96"/>
                    </a:lnTo>
                    <a:lnTo>
                      <a:pt x="8" y="76"/>
                    </a:lnTo>
                    <a:lnTo>
                      <a:pt x="4" y="76"/>
                    </a:lnTo>
                    <a:lnTo>
                      <a:pt x="9" y="76"/>
                    </a:lnTo>
                    <a:lnTo>
                      <a:pt x="9" y="59"/>
                    </a:lnTo>
                    <a:lnTo>
                      <a:pt x="4" y="59"/>
                    </a:lnTo>
                    <a:lnTo>
                      <a:pt x="8" y="61"/>
                    </a:lnTo>
                    <a:lnTo>
                      <a:pt x="11" y="40"/>
                    </a:lnTo>
                    <a:lnTo>
                      <a:pt x="8" y="39"/>
                    </a:lnTo>
                    <a:lnTo>
                      <a:pt x="11" y="42"/>
                    </a:lnTo>
                    <a:lnTo>
                      <a:pt x="19" y="25"/>
                    </a:lnTo>
                    <a:lnTo>
                      <a:pt x="26" y="13"/>
                    </a:lnTo>
                    <a:lnTo>
                      <a:pt x="23" y="10"/>
                    </a:lnTo>
                    <a:lnTo>
                      <a:pt x="26" y="14"/>
                    </a:lnTo>
                    <a:lnTo>
                      <a:pt x="34" y="7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49" name="Rectangle 65"/>
              <p:cNvSpPr>
                <a:spLocks noChangeArrowheads="1"/>
              </p:cNvSpPr>
              <p:nvPr/>
            </p:nvSpPr>
            <p:spPr bwMode="auto">
              <a:xfrm>
                <a:off x="3275" y="3756"/>
                <a:ext cx="9" cy="86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50" name="Freeform 66"/>
              <p:cNvSpPr>
                <a:spLocks/>
              </p:cNvSpPr>
              <p:nvPr/>
            </p:nvSpPr>
            <p:spPr bwMode="auto">
              <a:xfrm>
                <a:off x="3228" y="3780"/>
                <a:ext cx="55" cy="65"/>
              </a:xfrm>
              <a:custGeom>
                <a:avLst/>
                <a:gdLst/>
                <a:ahLst/>
                <a:cxnLst>
                  <a:cxn ang="0">
                    <a:pos x="55" y="14"/>
                  </a:cxn>
                  <a:cxn ang="0">
                    <a:pos x="46" y="4"/>
                  </a:cxn>
                  <a:cxn ang="0">
                    <a:pos x="22" y="0"/>
                  </a:cxn>
                  <a:cxn ang="0">
                    <a:pos x="12" y="4"/>
                  </a:cxn>
                  <a:cxn ang="0">
                    <a:pos x="5" y="14"/>
                  </a:cxn>
                  <a:cxn ang="0">
                    <a:pos x="3" y="15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3" y="52"/>
                  </a:cxn>
                  <a:cxn ang="0">
                    <a:pos x="11" y="59"/>
                  </a:cxn>
                  <a:cxn ang="0">
                    <a:pos x="22" y="64"/>
                  </a:cxn>
                  <a:cxn ang="0">
                    <a:pos x="37" y="65"/>
                  </a:cxn>
                  <a:cxn ang="0">
                    <a:pos x="46" y="60"/>
                  </a:cxn>
                  <a:cxn ang="0">
                    <a:pos x="55" y="53"/>
                  </a:cxn>
                  <a:cxn ang="0">
                    <a:pos x="41" y="54"/>
                  </a:cxn>
                  <a:cxn ang="0">
                    <a:pos x="42" y="53"/>
                  </a:cxn>
                  <a:cxn ang="0">
                    <a:pos x="36" y="60"/>
                  </a:cxn>
                  <a:cxn ang="0">
                    <a:pos x="23" y="57"/>
                  </a:cxn>
                  <a:cxn ang="0">
                    <a:pos x="25" y="57"/>
                  </a:cxn>
                  <a:cxn ang="0">
                    <a:pos x="15" y="57"/>
                  </a:cxn>
                  <a:cxn ang="0">
                    <a:pos x="11" y="47"/>
                  </a:cxn>
                  <a:cxn ang="0">
                    <a:pos x="11" y="48"/>
                  </a:cxn>
                  <a:cxn ang="0">
                    <a:pos x="3" y="36"/>
                  </a:cxn>
                  <a:cxn ang="0">
                    <a:pos x="8" y="29"/>
                  </a:cxn>
                  <a:cxn ang="0">
                    <a:pos x="7" y="30"/>
                  </a:cxn>
                  <a:cxn ang="0">
                    <a:pos x="7" y="16"/>
                  </a:cxn>
                  <a:cxn ang="0">
                    <a:pos x="18" y="10"/>
                  </a:cxn>
                  <a:cxn ang="0">
                    <a:pos x="16" y="11"/>
                  </a:cxn>
                  <a:cxn ang="0">
                    <a:pos x="23" y="4"/>
                  </a:cxn>
                  <a:cxn ang="0">
                    <a:pos x="36" y="9"/>
                  </a:cxn>
                  <a:cxn ang="0">
                    <a:pos x="35" y="8"/>
                  </a:cxn>
                  <a:cxn ang="0">
                    <a:pos x="44" y="8"/>
                  </a:cxn>
                  <a:cxn ang="0">
                    <a:pos x="49" y="19"/>
                  </a:cxn>
                </a:cxnLst>
                <a:rect l="0" t="0" r="r" b="b"/>
                <a:pathLst>
                  <a:path w="55" h="65">
                    <a:moveTo>
                      <a:pt x="49" y="19"/>
                    </a:moveTo>
                    <a:lnTo>
                      <a:pt x="55" y="14"/>
                    </a:lnTo>
                    <a:lnTo>
                      <a:pt x="47" y="5"/>
                    </a:lnTo>
                    <a:lnTo>
                      <a:pt x="46" y="4"/>
                    </a:lnTo>
                    <a:lnTo>
                      <a:pt x="39" y="0"/>
                    </a:lnTo>
                    <a:lnTo>
                      <a:pt x="22" y="0"/>
                    </a:lnTo>
                    <a:lnTo>
                      <a:pt x="13" y="4"/>
                    </a:lnTo>
                    <a:lnTo>
                      <a:pt x="12" y="4"/>
                    </a:lnTo>
                    <a:lnTo>
                      <a:pt x="12" y="5"/>
                    </a:lnTo>
                    <a:lnTo>
                      <a:pt x="5" y="14"/>
                    </a:lnTo>
                    <a:lnTo>
                      <a:pt x="3" y="14"/>
                    </a:lnTo>
                    <a:lnTo>
                      <a:pt x="3" y="15"/>
                    </a:lnTo>
                    <a:lnTo>
                      <a:pt x="0" y="28"/>
                    </a:lnTo>
                    <a:lnTo>
                      <a:pt x="0" y="30"/>
                    </a:lnTo>
                    <a:lnTo>
                      <a:pt x="0" y="29"/>
                    </a:lnTo>
                    <a:lnTo>
                      <a:pt x="0" y="36"/>
                    </a:lnTo>
                    <a:lnTo>
                      <a:pt x="0" y="35"/>
                    </a:lnTo>
                    <a:lnTo>
                      <a:pt x="0" y="38"/>
                    </a:lnTo>
                    <a:lnTo>
                      <a:pt x="3" y="50"/>
                    </a:lnTo>
                    <a:lnTo>
                      <a:pt x="3" y="52"/>
                    </a:lnTo>
                    <a:lnTo>
                      <a:pt x="12" y="60"/>
                    </a:lnTo>
                    <a:lnTo>
                      <a:pt x="11" y="59"/>
                    </a:lnTo>
                    <a:lnTo>
                      <a:pt x="13" y="60"/>
                    </a:lnTo>
                    <a:lnTo>
                      <a:pt x="22" y="64"/>
                    </a:lnTo>
                    <a:lnTo>
                      <a:pt x="23" y="65"/>
                    </a:lnTo>
                    <a:lnTo>
                      <a:pt x="37" y="65"/>
                    </a:lnTo>
                    <a:lnTo>
                      <a:pt x="39" y="64"/>
                    </a:lnTo>
                    <a:lnTo>
                      <a:pt x="46" y="60"/>
                    </a:lnTo>
                    <a:lnTo>
                      <a:pt x="47" y="60"/>
                    </a:lnTo>
                    <a:lnTo>
                      <a:pt x="55" y="53"/>
                    </a:lnTo>
                    <a:lnTo>
                      <a:pt x="49" y="47"/>
                    </a:lnTo>
                    <a:lnTo>
                      <a:pt x="41" y="54"/>
                    </a:lnTo>
                    <a:lnTo>
                      <a:pt x="44" y="57"/>
                    </a:lnTo>
                    <a:lnTo>
                      <a:pt x="42" y="53"/>
                    </a:lnTo>
                    <a:lnTo>
                      <a:pt x="35" y="57"/>
                    </a:lnTo>
                    <a:lnTo>
                      <a:pt x="36" y="60"/>
                    </a:lnTo>
                    <a:lnTo>
                      <a:pt x="36" y="57"/>
                    </a:lnTo>
                    <a:lnTo>
                      <a:pt x="23" y="57"/>
                    </a:lnTo>
                    <a:lnTo>
                      <a:pt x="23" y="60"/>
                    </a:lnTo>
                    <a:lnTo>
                      <a:pt x="25" y="57"/>
                    </a:lnTo>
                    <a:lnTo>
                      <a:pt x="16" y="53"/>
                    </a:lnTo>
                    <a:lnTo>
                      <a:pt x="15" y="57"/>
                    </a:lnTo>
                    <a:lnTo>
                      <a:pt x="18" y="54"/>
                    </a:lnTo>
                    <a:lnTo>
                      <a:pt x="11" y="47"/>
                    </a:lnTo>
                    <a:lnTo>
                      <a:pt x="7" y="49"/>
                    </a:lnTo>
                    <a:lnTo>
                      <a:pt x="11" y="48"/>
                    </a:lnTo>
                    <a:lnTo>
                      <a:pt x="7" y="35"/>
                    </a:lnTo>
                    <a:lnTo>
                      <a:pt x="3" y="36"/>
                    </a:lnTo>
                    <a:lnTo>
                      <a:pt x="8" y="36"/>
                    </a:lnTo>
                    <a:lnTo>
                      <a:pt x="8" y="29"/>
                    </a:lnTo>
                    <a:lnTo>
                      <a:pt x="3" y="29"/>
                    </a:lnTo>
                    <a:lnTo>
                      <a:pt x="7" y="30"/>
                    </a:lnTo>
                    <a:lnTo>
                      <a:pt x="11" y="18"/>
                    </a:lnTo>
                    <a:lnTo>
                      <a:pt x="7" y="16"/>
                    </a:lnTo>
                    <a:lnTo>
                      <a:pt x="11" y="19"/>
                    </a:lnTo>
                    <a:lnTo>
                      <a:pt x="18" y="10"/>
                    </a:lnTo>
                    <a:lnTo>
                      <a:pt x="15" y="8"/>
                    </a:lnTo>
                    <a:lnTo>
                      <a:pt x="16" y="11"/>
                    </a:lnTo>
                    <a:lnTo>
                      <a:pt x="25" y="8"/>
                    </a:lnTo>
                    <a:lnTo>
                      <a:pt x="23" y="4"/>
                    </a:lnTo>
                    <a:lnTo>
                      <a:pt x="23" y="9"/>
                    </a:lnTo>
                    <a:lnTo>
                      <a:pt x="36" y="9"/>
                    </a:lnTo>
                    <a:lnTo>
                      <a:pt x="36" y="4"/>
                    </a:lnTo>
                    <a:lnTo>
                      <a:pt x="35" y="8"/>
                    </a:lnTo>
                    <a:lnTo>
                      <a:pt x="42" y="11"/>
                    </a:lnTo>
                    <a:lnTo>
                      <a:pt x="44" y="8"/>
                    </a:lnTo>
                    <a:lnTo>
                      <a:pt x="41" y="10"/>
                    </a:lnTo>
                    <a:lnTo>
                      <a:pt x="49" y="19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51" name="Freeform 67"/>
              <p:cNvSpPr>
                <a:spLocks/>
              </p:cNvSpPr>
              <p:nvPr/>
            </p:nvSpPr>
            <p:spPr bwMode="auto">
              <a:xfrm>
                <a:off x="3306" y="3783"/>
                <a:ext cx="56" cy="65"/>
              </a:xfrm>
              <a:custGeom>
                <a:avLst/>
                <a:gdLst/>
                <a:ahLst/>
                <a:cxnLst>
                  <a:cxn ang="0">
                    <a:pos x="2" y="31"/>
                  </a:cxn>
                  <a:cxn ang="0">
                    <a:pos x="56" y="18"/>
                  </a:cxn>
                  <a:cxn ang="0">
                    <a:pos x="51" y="10"/>
                  </a:cxn>
                  <a:cxn ang="0">
                    <a:pos x="46" y="3"/>
                  </a:cxn>
                  <a:cxn ang="0">
                    <a:pos x="22" y="0"/>
                  </a:cxn>
                  <a:cxn ang="0">
                    <a:pos x="12" y="3"/>
                  </a:cxn>
                  <a:cxn ang="0">
                    <a:pos x="5" y="13"/>
                  </a:cxn>
                  <a:cxn ang="0">
                    <a:pos x="3" y="15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0" y="37"/>
                  </a:cxn>
                  <a:cxn ang="0">
                    <a:pos x="3" y="51"/>
                  </a:cxn>
                  <a:cxn ang="0">
                    <a:pos x="11" y="59"/>
                  </a:cxn>
                  <a:cxn ang="0">
                    <a:pos x="22" y="64"/>
                  </a:cxn>
                  <a:cxn ang="0">
                    <a:pos x="37" y="65"/>
                  </a:cxn>
                  <a:cxn ang="0">
                    <a:pos x="46" y="60"/>
                  </a:cxn>
                  <a:cxn ang="0">
                    <a:pos x="55" y="52"/>
                  </a:cxn>
                  <a:cxn ang="0">
                    <a:pos x="41" y="54"/>
                  </a:cxn>
                  <a:cxn ang="0">
                    <a:pos x="42" y="52"/>
                  </a:cxn>
                  <a:cxn ang="0">
                    <a:pos x="36" y="60"/>
                  </a:cxn>
                  <a:cxn ang="0">
                    <a:pos x="23" y="56"/>
                  </a:cxn>
                  <a:cxn ang="0">
                    <a:pos x="25" y="56"/>
                  </a:cxn>
                  <a:cxn ang="0">
                    <a:pos x="15" y="56"/>
                  </a:cxn>
                  <a:cxn ang="0">
                    <a:pos x="11" y="46"/>
                  </a:cxn>
                  <a:cxn ang="0">
                    <a:pos x="11" y="47"/>
                  </a:cxn>
                  <a:cxn ang="0">
                    <a:pos x="3" y="36"/>
                  </a:cxn>
                  <a:cxn ang="0">
                    <a:pos x="8" y="28"/>
                  </a:cxn>
                  <a:cxn ang="0">
                    <a:pos x="7" y="30"/>
                  </a:cxn>
                  <a:cxn ang="0">
                    <a:pos x="7" y="16"/>
                  </a:cxn>
                  <a:cxn ang="0">
                    <a:pos x="18" y="10"/>
                  </a:cxn>
                  <a:cxn ang="0">
                    <a:pos x="16" y="11"/>
                  </a:cxn>
                  <a:cxn ang="0">
                    <a:pos x="23" y="3"/>
                  </a:cxn>
                  <a:cxn ang="0">
                    <a:pos x="36" y="8"/>
                  </a:cxn>
                  <a:cxn ang="0">
                    <a:pos x="35" y="7"/>
                  </a:cxn>
                  <a:cxn ang="0">
                    <a:pos x="44" y="7"/>
                  </a:cxn>
                  <a:cxn ang="0">
                    <a:pos x="45" y="15"/>
                  </a:cxn>
                  <a:cxn ang="0">
                    <a:pos x="44" y="13"/>
                  </a:cxn>
                  <a:cxn ang="0">
                    <a:pos x="51" y="18"/>
                  </a:cxn>
                  <a:cxn ang="0">
                    <a:pos x="47" y="26"/>
                  </a:cxn>
                  <a:cxn ang="0">
                    <a:pos x="51" y="22"/>
                  </a:cxn>
                </a:cxnLst>
                <a:rect l="0" t="0" r="r" b="b"/>
                <a:pathLst>
                  <a:path w="56" h="65">
                    <a:moveTo>
                      <a:pt x="2" y="22"/>
                    </a:moveTo>
                    <a:lnTo>
                      <a:pt x="2" y="31"/>
                    </a:lnTo>
                    <a:lnTo>
                      <a:pt x="56" y="31"/>
                    </a:lnTo>
                    <a:lnTo>
                      <a:pt x="56" y="18"/>
                    </a:lnTo>
                    <a:lnTo>
                      <a:pt x="55" y="17"/>
                    </a:lnTo>
                    <a:lnTo>
                      <a:pt x="51" y="10"/>
                    </a:lnTo>
                    <a:lnTo>
                      <a:pt x="51" y="8"/>
                    </a:lnTo>
                    <a:lnTo>
                      <a:pt x="46" y="3"/>
                    </a:lnTo>
                    <a:lnTo>
                      <a:pt x="39" y="0"/>
                    </a:lnTo>
                    <a:lnTo>
                      <a:pt x="22" y="0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5" y="13"/>
                    </a:lnTo>
                    <a:lnTo>
                      <a:pt x="3" y="13"/>
                    </a:lnTo>
                    <a:lnTo>
                      <a:pt x="3" y="15"/>
                    </a:lnTo>
                    <a:lnTo>
                      <a:pt x="0" y="27"/>
                    </a:lnTo>
                    <a:lnTo>
                      <a:pt x="0" y="30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35"/>
                    </a:lnTo>
                    <a:lnTo>
                      <a:pt x="0" y="37"/>
                    </a:lnTo>
                    <a:lnTo>
                      <a:pt x="3" y="50"/>
                    </a:lnTo>
                    <a:lnTo>
                      <a:pt x="3" y="51"/>
                    </a:lnTo>
                    <a:lnTo>
                      <a:pt x="12" y="60"/>
                    </a:lnTo>
                    <a:lnTo>
                      <a:pt x="11" y="59"/>
                    </a:lnTo>
                    <a:lnTo>
                      <a:pt x="13" y="60"/>
                    </a:lnTo>
                    <a:lnTo>
                      <a:pt x="22" y="64"/>
                    </a:lnTo>
                    <a:lnTo>
                      <a:pt x="23" y="65"/>
                    </a:lnTo>
                    <a:lnTo>
                      <a:pt x="37" y="65"/>
                    </a:lnTo>
                    <a:lnTo>
                      <a:pt x="39" y="64"/>
                    </a:lnTo>
                    <a:lnTo>
                      <a:pt x="46" y="60"/>
                    </a:lnTo>
                    <a:lnTo>
                      <a:pt x="47" y="60"/>
                    </a:lnTo>
                    <a:lnTo>
                      <a:pt x="55" y="52"/>
                    </a:lnTo>
                    <a:lnTo>
                      <a:pt x="49" y="46"/>
                    </a:lnTo>
                    <a:lnTo>
                      <a:pt x="41" y="54"/>
                    </a:lnTo>
                    <a:lnTo>
                      <a:pt x="44" y="56"/>
                    </a:lnTo>
                    <a:lnTo>
                      <a:pt x="42" y="52"/>
                    </a:lnTo>
                    <a:lnTo>
                      <a:pt x="35" y="56"/>
                    </a:lnTo>
                    <a:lnTo>
                      <a:pt x="36" y="60"/>
                    </a:lnTo>
                    <a:lnTo>
                      <a:pt x="36" y="56"/>
                    </a:lnTo>
                    <a:lnTo>
                      <a:pt x="23" y="56"/>
                    </a:lnTo>
                    <a:lnTo>
                      <a:pt x="23" y="60"/>
                    </a:lnTo>
                    <a:lnTo>
                      <a:pt x="25" y="56"/>
                    </a:lnTo>
                    <a:lnTo>
                      <a:pt x="16" y="52"/>
                    </a:lnTo>
                    <a:lnTo>
                      <a:pt x="15" y="56"/>
                    </a:lnTo>
                    <a:lnTo>
                      <a:pt x="18" y="54"/>
                    </a:lnTo>
                    <a:lnTo>
                      <a:pt x="11" y="46"/>
                    </a:lnTo>
                    <a:lnTo>
                      <a:pt x="7" y="49"/>
                    </a:lnTo>
                    <a:lnTo>
                      <a:pt x="11" y="47"/>
                    </a:lnTo>
                    <a:lnTo>
                      <a:pt x="7" y="35"/>
                    </a:lnTo>
                    <a:lnTo>
                      <a:pt x="3" y="36"/>
                    </a:lnTo>
                    <a:lnTo>
                      <a:pt x="8" y="36"/>
                    </a:lnTo>
                    <a:lnTo>
                      <a:pt x="8" y="28"/>
                    </a:lnTo>
                    <a:lnTo>
                      <a:pt x="3" y="28"/>
                    </a:lnTo>
                    <a:lnTo>
                      <a:pt x="7" y="30"/>
                    </a:lnTo>
                    <a:lnTo>
                      <a:pt x="11" y="17"/>
                    </a:lnTo>
                    <a:lnTo>
                      <a:pt x="7" y="16"/>
                    </a:lnTo>
                    <a:lnTo>
                      <a:pt x="11" y="18"/>
                    </a:lnTo>
                    <a:lnTo>
                      <a:pt x="18" y="10"/>
                    </a:lnTo>
                    <a:lnTo>
                      <a:pt x="15" y="7"/>
                    </a:lnTo>
                    <a:lnTo>
                      <a:pt x="16" y="11"/>
                    </a:lnTo>
                    <a:lnTo>
                      <a:pt x="25" y="7"/>
                    </a:lnTo>
                    <a:lnTo>
                      <a:pt x="23" y="3"/>
                    </a:lnTo>
                    <a:lnTo>
                      <a:pt x="23" y="8"/>
                    </a:lnTo>
                    <a:lnTo>
                      <a:pt x="36" y="8"/>
                    </a:lnTo>
                    <a:lnTo>
                      <a:pt x="36" y="3"/>
                    </a:lnTo>
                    <a:lnTo>
                      <a:pt x="35" y="7"/>
                    </a:lnTo>
                    <a:lnTo>
                      <a:pt x="42" y="11"/>
                    </a:lnTo>
                    <a:lnTo>
                      <a:pt x="44" y="7"/>
                    </a:lnTo>
                    <a:lnTo>
                      <a:pt x="41" y="11"/>
                    </a:lnTo>
                    <a:lnTo>
                      <a:pt x="45" y="15"/>
                    </a:lnTo>
                    <a:lnTo>
                      <a:pt x="47" y="11"/>
                    </a:lnTo>
                    <a:lnTo>
                      <a:pt x="44" y="13"/>
                    </a:lnTo>
                    <a:lnTo>
                      <a:pt x="47" y="21"/>
                    </a:lnTo>
                    <a:lnTo>
                      <a:pt x="51" y="18"/>
                    </a:lnTo>
                    <a:lnTo>
                      <a:pt x="47" y="18"/>
                    </a:lnTo>
                    <a:lnTo>
                      <a:pt x="47" y="26"/>
                    </a:lnTo>
                    <a:lnTo>
                      <a:pt x="51" y="26"/>
                    </a:lnTo>
                    <a:lnTo>
                      <a:pt x="51" y="22"/>
                    </a:lnTo>
                    <a:lnTo>
                      <a:pt x="2" y="2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52" name="Freeform 68"/>
              <p:cNvSpPr>
                <a:spLocks/>
              </p:cNvSpPr>
              <p:nvPr/>
            </p:nvSpPr>
            <p:spPr bwMode="auto">
              <a:xfrm>
                <a:off x="3395" y="3784"/>
                <a:ext cx="41" cy="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3" y="0"/>
                  </a:cxn>
                  <a:cxn ang="0">
                    <a:pos x="33" y="69"/>
                  </a:cxn>
                  <a:cxn ang="0">
                    <a:pos x="36" y="69"/>
                  </a:cxn>
                  <a:cxn ang="0">
                    <a:pos x="33" y="68"/>
                  </a:cxn>
                  <a:cxn ang="0">
                    <a:pos x="29" y="80"/>
                  </a:cxn>
                  <a:cxn ang="0">
                    <a:pos x="33" y="82"/>
                  </a:cxn>
                  <a:cxn ang="0">
                    <a:pos x="30" y="79"/>
                  </a:cxn>
                  <a:cxn ang="0">
                    <a:pos x="26" y="83"/>
                  </a:cxn>
                  <a:cxn ang="0">
                    <a:pos x="29" y="85"/>
                  </a:cxn>
                  <a:cxn ang="0">
                    <a:pos x="28" y="82"/>
                  </a:cxn>
                  <a:cxn ang="0">
                    <a:pos x="20" y="85"/>
                  </a:cxn>
                  <a:cxn ang="0">
                    <a:pos x="21" y="89"/>
                  </a:cxn>
                  <a:cxn ang="0">
                    <a:pos x="21" y="85"/>
                  </a:cxn>
                  <a:cxn ang="0">
                    <a:pos x="9" y="85"/>
                  </a:cxn>
                  <a:cxn ang="0">
                    <a:pos x="9" y="89"/>
                  </a:cxn>
                  <a:cxn ang="0">
                    <a:pos x="11" y="85"/>
                  </a:cxn>
                  <a:cxn ang="0">
                    <a:pos x="4" y="82"/>
                  </a:cxn>
                  <a:cxn ang="0">
                    <a:pos x="0" y="89"/>
                  </a:cxn>
                  <a:cxn ang="0">
                    <a:pos x="7" y="93"/>
                  </a:cxn>
                  <a:cxn ang="0">
                    <a:pos x="9" y="94"/>
                  </a:cxn>
                  <a:cxn ang="0">
                    <a:pos x="23" y="94"/>
                  </a:cxn>
                  <a:cxn ang="0">
                    <a:pos x="24" y="93"/>
                  </a:cxn>
                  <a:cxn ang="0">
                    <a:pos x="31" y="89"/>
                  </a:cxn>
                  <a:cxn ang="0">
                    <a:pos x="33" y="89"/>
                  </a:cxn>
                  <a:cxn ang="0">
                    <a:pos x="36" y="85"/>
                  </a:cxn>
                  <a:cxn ang="0">
                    <a:pos x="36" y="83"/>
                  </a:cxn>
                  <a:cxn ang="0">
                    <a:pos x="40" y="70"/>
                  </a:cxn>
                  <a:cxn ang="0">
                    <a:pos x="41" y="68"/>
                  </a:cxn>
                  <a:cxn ang="0">
                    <a:pos x="41" y="69"/>
                  </a:cxn>
                  <a:cxn ang="0">
                    <a:pos x="41" y="0"/>
                  </a:cxn>
                </a:cxnLst>
                <a:rect l="0" t="0" r="r" b="b"/>
                <a:pathLst>
                  <a:path w="41" h="94">
                    <a:moveTo>
                      <a:pt x="41" y="0"/>
                    </a:moveTo>
                    <a:lnTo>
                      <a:pt x="33" y="0"/>
                    </a:lnTo>
                    <a:lnTo>
                      <a:pt x="33" y="69"/>
                    </a:lnTo>
                    <a:lnTo>
                      <a:pt x="36" y="69"/>
                    </a:lnTo>
                    <a:lnTo>
                      <a:pt x="33" y="68"/>
                    </a:lnTo>
                    <a:lnTo>
                      <a:pt x="29" y="80"/>
                    </a:lnTo>
                    <a:lnTo>
                      <a:pt x="33" y="82"/>
                    </a:lnTo>
                    <a:lnTo>
                      <a:pt x="30" y="79"/>
                    </a:lnTo>
                    <a:lnTo>
                      <a:pt x="26" y="83"/>
                    </a:lnTo>
                    <a:lnTo>
                      <a:pt x="29" y="85"/>
                    </a:lnTo>
                    <a:lnTo>
                      <a:pt x="28" y="82"/>
                    </a:lnTo>
                    <a:lnTo>
                      <a:pt x="20" y="85"/>
                    </a:lnTo>
                    <a:lnTo>
                      <a:pt x="21" y="89"/>
                    </a:lnTo>
                    <a:lnTo>
                      <a:pt x="21" y="85"/>
                    </a:lnTo>
                    <a:lnTo>
                      <a:pt x="9" y="85"/>
                    </a:lnTo>
                    <a:lnTo>
                      <a:pt x="9" y="89"/>
                    </a:lnTo>
                    <a:lnTo>
                      <a:pt x="11" y="85"/>
                    </a:lnTo>
                    <a:lnTo>
                      <a:pt x="4" y="82"/>
                    </a:lnTo>
                    <a:lnTo>
                      <a:pt x="0" y="89"/>
                    </a:lnTo>
                    <a:lnTo>
                      <a:pt x="7" y="93"/>
                    </a:lnTo>
                    <a:lnTo>
                      <a:pt x="9" y="94"/>
                    </a:lnTo>
                    <a:lnTo>
                      <a:pt x="23" y="94"/>
                    </a:lnTo>
                    <a:lnTo>
                      <a:pt x="24" y="93"/>
                    </a:lnTo>
                    <a:lnTo>
                      <a:pt x="31" y="89"/>
                    </a:lnTo>
                    <a:lnTo>
                      <a:pt x="33" y="89"/>
                    </a:lnTo>
                    <a:lnTo>
                      <a:pt x="36" y="85"/>
                    </a:lnTo>
                    <a:lnTo>
                      <a:pt x="36" y="83"/>
                    </a:lnTo>
                    <a:lnTo>
                      <a:pt x="40" y="70"/>
                    </a:lnTo>
                    <a:lnTo>
                      <a:pt x="41" y="68"/>
                    </a:lnTo>
                    <a:lnTo>
                      <a:pt x="41" y="69"/>
                    </a:lnTo>
                    <a:lnTo>
                      <a:pt x="41" y="0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53" name="Freeform 69"/>
              <p:cNvSpPr>
                <a:spLocks/>
              </p:cNvSpPr>
              <p:nvPr/>
            </p:nvSpPr>
            <p:spPr bwMode="auto">
              <a:xfrm>
                <a:off x="3381" y="3780"/>
                <a:ext cx="54" cy="65"/>
              </a:xfrm>
              <a:custGeom>
                <a:avLst/>
                <a:gdLst/>
                <a:ahLst/>
                <a:cxnLst>
                  <a:cxn ang="0">
                    <a:pos x="54" y="14"/>
                  </a:cxn>
                  <a:cxn ang="0">
                    <a:pos x="45" y="4"/>
                  </a:cxn>
                  <a:cxn ang="0">
                    <a:pos x="21" y="0"/>
                  </a:cxn>
                  <a:cxn ang="0">
                    <a:pos x="13" y="4"/>
                  </a:cxn>
                  <a:cxn ang="0">
                    <a:pos x="5" y="14"/>
                  </a:cxn>
                  <a:cxn ang="0">
                    <a:pos x="4" y="15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52"/>
                  </a:cxn>
                  <a:cxn ang="0">
                    <a:pos x="14" y="60"/>
                  </a:cxn>
                  <a:cxn ang="0">
                    <a:pos x="23" y="65"/>
                  </a:cxn>
                  <a:cxn ang="0">
                    <a:pos x="38" y="64"/>
                  </a:cxn>
                  <a:cxn ang="0">
                    <a:pos x="47" y="60"/>
                  </a:cxn>
                  <a:cxn ang="0">
                    <a:pos x="48" y="47"/>
                  </a:cxn>
                  <a:cxn ang="0">
                    <a:pos x="43" y="57"/>
                  </a:cxn>
                  <a:cxn ang="0">
                    <a:pos x="34" y="57"/>
                  </a:cxn>
                  <a:cxn ang="0">
                    <a:pos x="35" y="57"/>
                  </a:cxn>
                  <a:cxn ang="0">
                    <a:pos x="23" y="60"/>
                  </a:cxn>
                  <a:cxn ang="0">
                    <a:pos x="18" y="53"/>
                  </a:cxn>
                  <a:cxn ang="0">
                    <a:pos x="19" y="54"/>
                  </a:cxn>
                  <a:cxn ang="0">
                    <a:pos x="8" y="49"/>
                  </a:cxn>
                  <a:cxn ang="0">
                    <a:pos x="8" y="35"/>
                  </a:cxn>
                  <a:cxn ang="0">
                    <a:pos x="9" y="36"/>
                  </a:cxn>
                  <a:cxn ang="0">
                    <a:pos x="4" y="29"/>
                  </a:cxn>
                  <a:cxn ang="0">
                    <a:pos x="11" y="18"/>
                  </a:cxn>
                  <a:cxn ang="0">
                    <a:pos x="11" y="19"/>
                  </a:cxn>
                  <a:cxn ang="0">
                    <a:pos x="15" y="8"/>
                  </a:cxn>
                  <a:cxn ang="0">
                    <a:pos x="25" y="8"/>
                  </a:cxn>
                  <a:cxn ang="0">
                    <a:pos x="23" y="9"/>
                  </a:cxn>
                  <a:cxn ang="0">
                    <a:pos x="35" y="4"/>
                  </a:cxn>
                  <a:cxn ang="0">
                    <a:pos x="42" y="11"/>
                  </a:cxn>
                  <a:cxn ang="0">
                    <a:pos x="40" y="10"/>
                  </a:cxn>
                </a:cxnLst>
                <a:rect l="0" t="0" r="r" b="b"/>
                <a:pathLst>
                  <a:path w="54" h="65">
                    <a:moveTo>
                      <a:pt x="48" y="19"/>
                    </a:moveTo>
                    <a:lnTo>
                      <a:pt x="54" y="14"/>
                    </a:lnTo>
                    <a:lnTo>
                      <a:pt x="47" y="5"/>
                    </a:lnTo>
                    <a:lnTo>
                      <a:pt x="45" y="4"/>
                    </a:lnTo>
                    <a:lnTo>
                      <a:pt x="38" y="0"/>
                    </a:lnTo>
                    <a:lnTo>
                      <a:pt x="21" y="0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3" y="5"/>
                    </a:lnTo>
                    <a:lnTo>
                      <a:pt x="5" y="14"/>
                    </a:lnTo>
                    <a:lnTo>
                      <a:pt x="4" y="14"/>
                    </a:lnTo>
                    <a:lnTo>
                      <a:pt x="4" y="15"/>
                    </a:lnTo>
                    <a:lnTo>
                      <a:pt x="0" y="28"/>
                    </a:lnTo>
                    <a:lnTo>
                      <a:pt x="0" y="30"/>
                    </a:lnTo>
                    <a:lnTo>
                      <a:pt x="0" y="29"/>
                    </a:lnTo>
                    <a:lnTo>
                      <a:pt x="0" y="36"/>
                    </a:lnTo>
                    <a:lnTo>
                      <a:pt x="0" y="35"/>
                    </a:lnTo>
                    <a:lnTo>
                      <a:pt x="0" y="38"/>
                    </a:lnTo>
                    <a:lnTo>
                      <a:pt x="4" y="50"/>
                    </a:lnTo>
                    <a:lnTo>
                      <a:pt x="4" y="52"/>
                    </a:lnTo>
                    <a:lnTo>
                      <a:pt x="13" y="60"/>
                    </a:lnTo>
                    <a:lnTo>
                      <a:pt x="14" y="60"/>
                    </a:lnTo>
                    <a:lnTo>
                      <a:pt x="21" y="64"/>
                    </a:lnTo>
                    <a:lnTo>
                      <a:pt x="23" y="65"/>
                    </a:lnTo>
                    <a:lnTo>
                      <a:pt x="37" y="65"/>
                    </a:lnTo>
                    <a:lnTo>
                      <a:pt x="38" y="64"/>
                    </a:lnTo>
                    <a:lnTo>
                      <a:pt x="45" y="60"/>
                    </a:lnTo>
                    <a:lnTo>
                      <a:pt x="47" y="60"/>
                    </a:lnTo>
                    <a:lnTo>
                      <a:pt x="54" y="53"/>
                    </a:lnTo>
                    <a:lnTo>
                      <a:pt x="48" y="47"/>
                    </a:lnTo>
                    <a:lnTo>
                      <a:pt x="40" y="54"/>
                    </a:lnTo>
                    <a:lnTo>
                      <a:pt x="43" y="57"/>
                    </a:lnTo>
                    <a:lnTo>
                      <a:pt x="42" y="53"/>
                    </a:lnTo>
                    <a:lnTo>
                      <a:pt x="34" y="57"/>
                    </a:lnTo>
                    <a:lnTo>
                      <a:pt x="35" y="60"/>
                    </a:lnTo>
                    <a:lnTo>
                      <a:pt x="35" y="57"/>
                    </a:lnTo>
                    <a:lnTo>
                      <a:pt x="23" y="57"/>
                    </a:lnTo>
                    <a:lnTo>
                      <a:pt x="23" y="60"/>
                    </a:lnTo>
                    <a:lnTo>
                      <a:pt x="25" y="57"/>
                    </a:lnTo>
                    <a:lnTo>
                      <a:pt x="18" y="53"/>
                    </a:lnTo>
                    <a:lnTo>
                      <a:pt x="15" y="57"/>
                    </a:lnTo>
                    <a:lnTo>
                      <a:pt x="19" y="54"/>
                    </a:lnTo>
                    <a:lnTo>
                      <a:pt x="11" y="47"/>
                    </a:lnTo>
                    <a:lnTo>
                      <a:pt x="8" y="49"/>
                    </a:lnTo>
                    <a:lnTo>
                      <a:pt x="11" y="48"/>
                    </a:lnTo>
                    <a:lnTo>
                      <a:pt x="8" y="35"/>
                    </a:lnTo>
                    <a:lnTo>
                      <a:pt x="4" y="36"/>
                    </a:lnTo>
                    <a:lnTo>
                      <a:pt x="9" y="36"/>
                    </a:lnTo>
                    <a:lnTo>
                      <a:pt x="9" y="29"/>
                    </a:lnTo>
                    <a:lnTo>
                      <a:pt x="4" y="29"/>
                    </a:lnTo>
                    <a:lnTo>
                      <a:pt x="8" y="30"/>
                    </a:lnTo>
                    <a:lnTo>
                      <a:pt x="11" y="18"/>
                    </a:lnTo>
                    <a:lnTo>
                      <a:pt x="8" y="16"/>
                    </a:lnTo>
                    <a:lnTo>
                      <a:pt x="11" y="19"/>
                    </a:lnTo>
                    <a:lnTo>
                      <a:pt x="19" y="10"/>
                    </a:lnTo>
                    <a:lnTo>
                      <a:pt x="15" y="8"/>
                    </a:lnTo>
                    <a:lnTo>
                      <a:pt x="18" y="11"/>
                    </a:lnTo>
                    <a:lnTo>
                      <a:pt x="25" y="8"/>
                    </a:lnTo>
                    <a:lnTo>
                      <a:pt x="23" y="4"/>
                    </a:lnTo>
                    <a:lnTo>
                      <a:pt x="23" y="9"/>
                    </a:lnTo>
                    <a:lnTo>
                      <a:pt x="35" y="9"/>
                    </a:lnTo>
                    <a:lnTo>
                      <a:pt x="35" y="4"/>
                    </a:lnTo>
                    <a:lnTo>
                      <a:pt x="34" y="8"/>
                    </a:lnTo>
                    <a:lnTo>
                      <a:pt x="42" y="11"/>
                    </a:lnTo>
                    <a:lnTo>
                      <a:pt x="43" y="8"/>
                    </a:lnTo>
                    <a:lnTo>
                      <a:pt x="40" y="10"/>
                    </a:lnTo>
                    <a:lnTo>
                      <a:pt x="48" y="19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54" name="Freeform 70"/>
              <p:cNvSpPr>
                <a:spLocks/>
              </p:cNvSpPr>
              <p:nvPr/>
            </p:nvSpPr>
            <p:spPr bwMode="auto">
              <a:xfrm>
                <a:off x="3458" y="3737"/>
                <a:ext cx="35" cy="14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7"/>
                  </a:cxn>
                  <a:cxn ang="0">
                    <a:pos x="7" y="14"/>
                  </a:cxn>
                  <a:cxn ang="0">
                    <a:pos x="10" y="10"/>
                  </a:cxn>
                  <a:cxn ang="0">
                    <a:pos x="6" y="13"/>
                  </a:cxn>
                  <a:cxn ang="0">
                    <a:pos x="14" y="25"/>
                  </a:cxn>
                  <a:cxn ang="0">
                    <a:pos x="22" y="42"/>
                  </a:cxn>
                  <a:cxn ang="0">
                    <a:pos x="26" y="39"/>
                  </a:cxn>
                  <a:cxn ang="0">
                    <a:pos x="22" y="40"/>
                  </a:cxn>
                  <a:cxn ang="0">
                    <a:pos x="26" y="61"/>
                  </a:cxn>
                  <a:cxn ang="0">
                    <a:pos x="30" y="59"/>
                  </a:cxn>
                  <a:cxn ang="0">
                    <a:pos x="26" y="59"/>
                  </a:cxn>
                  <a:cxn ang="0">
                    <a:pos x="26" y="76"/>
                  </a:cxn>
                  <a:cxn ang="0">
                    <a:pos x="30" y="76"/>
                  </a:cxn>
                  <a:cxn ang="0">
                    <a:pos x="26" y="76"/>
                  </a:cxn>
                  <a:cxn ang="0">
                    <a:pos x="22" y="96"/>
                  </a:cxn>
                  <a:cxn ang="0">
                    <a:pos x="26" y="96"/>
                  </a:cxn>
                  <a:cxn ang="0">
                    <a:pos x="22" y="95"/>
                  </a:cxn>
                  <a:cxn ang="0">
                    <a:pos x="14" y="115"/>
                  </a:cxn>
                  <a:cxn ang="0">
                    <a:pos x="6" y="127"/>
                  </a:cxn>
                  <a:cxn ang="0">
                    <a:pos x="10" y="129"/>
                  </a:cxn>
                  <a:cxn ang="0">
                    <a:pos x="7" y="126"/>
                  </a:cxn>
                  <a:cxn ang="0">
                    <a:pos x="0" y="135"/>
                  </a:cxn>
                  <a:cxn ang="0">
                    <a:pos x="6" y="140"/>
                  </a:cxn>
                  <a:cxn ang="0">
                    <a:pos x="14" y="131"/>
                  </a:cxn>
                  <a:cxn ang="0">
                    <a:pos x="14" y="130"/>
                  </a:cxn>
                  <a:cxn ang="0">
                    <a:pos x="14" y="131"/>
                  </a:cxn>
                  <a:cxn ang="0">
                    <a:pos x="21" y="118"/>
                  </a:cxn>
                  <a:cxn ang="0">
                    <a:pos x="30" y="98"/>
                  </a:cxn>
                  <a:cxn ang="0">
                    <a:pos x="30" y="97"/>
                  </a:cxn>
                  <a:cxn ang="0">
                    <a:pos x="34" y="77"/>
                  </a:cxn>
                  <a:cxn ang="0">
                    <a:pos x="35" y="73"/>
                  </a:cxn>
                  <a:cxn ang="0">
                    <a:pos x="35" y="76"/>
                  </a:cxn>
                  <a:cxn ang="0">
                    <a:pos x="35" y="59"/>
                  </a:cxn>
                  <a:cxn ang="0">
                    <a:pos x="35" y="62"/>
                  </a:cxn>
                  <a:cxn ang="0">
                    <a:pos x="34" y="59"/>
                  </a:cxn>
                  <a:cxn ang="0">
                    <a:pos x="30" y="39"/>
                  </a:cxn>
                  <a:cxn ang="0">
                    <a:pos x="30" y="37"/>
                  </a:cxn>
                  <a:cxn ang="0">
                    <a:pos x="30" y="38"/>
                  </a:cxn>
                  <a:cxn ang="0">
                    <a:pos x="21" y="22"/>
                  </a:cxn>
                  <a:cxn ang="0">
                    <a:pos x="14" y="9"/>
                  </a:cxn>
                  <a:cxn ang="0">
                    <a:pos x="12" y="7"/>
                  </a:cxn>
                  <a:cxn ang="0">
                    <a:pos x="14" y="8"/>
                  </a:cxn>
                  <a:cxn ang="0">
                    <a:pos x="6" y="0"/>
                  </a:cxn>
                </a:cxnLst>
                <a:rect l="0" t="0" r="r" b="b"/>
                <a:pathLst>
                  <a:path w="35" h="140">
                    <a:moveTo>
                      <a:pt x="6" y="0"/>
                    </a:moveTo>
                    <a:lnTo>
                      <a:pt x="0" y="7"/>
                    </a:lnTo>
                    <a:lnTo>
                      <a:pt x="7" y="14"/>
                    </a:lnTo>
                    <a:lnTo>
                      <a:pt x="10" y="10"/>
                    </a:lnTo>
                    <a:lnTo>
                      <a:pt x="6" y="13"/>
                    </a:lnTo>
                    <a:lnTo>
                      <a:pt x="14" y="25"/>
                    </a:lnTo>
                    <a:lnTo>
                      <a:pt x="22" y="42"/>
                    </a:lnTo>
                    <a:lnTo>
                      <a:pt x="26" y="39"/>
                    </a:lnTo>
                    <a:lnTo>
                      <a:pt x="22" y="40"/>
                    </a:lnTo>
                    <a:lnTo>
                      <a:pt x="26" y="61"/>
                    </a:lnTo>
                    <a:lnTo>
                      <a:pt x="30" y="59"/>
                    </a:lnTo>
                    <a:lnTo>
                      <a:pt x="26" y="59"/>
                    </a:lnTo>
                    <a:lnTo>
                      <a:pt x="26" y="76"/>
                    </a:lnTo>
                    <a:lnTo>
                      <a:pt x="30" y="76"/>
                    </a:lnTo>
                    <a:lnTo>
                      <a:pt x="26" y="76"/>
                    </a:lnTo>
                    <a:lnTo>
                      <a:pt x="22" y="96"/>
                    </a:lnTo>
                    <a:lnTo>
                      <a:pt x="26" y="96"/>
                    </a:lnTo>
                    <a:lnTo>
                      <a:pt x="22" y="95"/>
                    </a:lnTo>
                    <a:lnTo>
                      <a:pt x="14" y="115"/>
                    </a:lnTo>
                    <a:lnTo>
                      <a:pt x="6" y="127"/>
                    </a:lnTo>
                    <a:lnTo>
                      <a:pt x="10" y="129"/>
                    </a:lnTo>
                    <a:lnTo>
                      <a:pt x="7" y="126"/>
                    </a:lnTo>
                    <a:lnTo>
                      <a:pt x="0" y="135"/>
                    </a:lnTo>
                    <a:lnTo>
                      <a:pt x="6" y="140"/>
                    </a:lnTo>
                    <a:lnTo>
                      <a:pt x="14" y="131"/>
                    </a:lnTo>
                    <a:lnTo>
                      <a:pt x="14" y="130"/>
                    </a:lnTo>
                    <a:lnTo>
                      <a:pt x="14" y="131"/>
                    </a:lnTo>
                    <a:lnTo>
                      <a:pt x="21" y="118"/>
                    </a:lnTo>
                    <a:lnTo>
                      <a:pt x="30" y="98"/>
                    </a:lnTo>
                    <a:lnTo>
                      <a:pt x="30" y="97"/>
                    </a:lnTo>
                    <a:lnTo>
                      <a:pt x="34" y="77"/>
                    </a:lnTo>
                    <a:lnTo>
                      <a:pt x="35" y="73"/>
                    </a:lnTo>
                    <a:lnTo>
                      <a:pt x="35" y="76"/>
                    </a:lnTo>
                    <a:lnTo>
                      <a:pt x="35" y="59"/>
                    </a:lnTo>
                    <a:lnTo>
                      <a:pt x="35" y="62"/>
                    </a:lnTo>
                    <a:lnTo>
                      <a:pt x="34" y="59"/>
                    </a:lnTo>
                    <a:lnTo>
                      <a:pt x="30" y="39"/>
                    </a:lnTo>
                    <a:lnTo>
                      <a:pt x="30" y="37"/>
                    </a:lnTo>
                    <a:lnTo>
                      <a:pt x="30" y="38"/>
                    </a:lnTo>
                    <a:lnTo>
                      <a:pt x="21" y="22"/>
                    </a:lnTo>
                    <a:lnTo>
                      <a:pt x="14" y="9"/>
                    </a:lnTo>
                    <a:lnTo>
                      <a:pt x="12" y="7"/>
                    </a:lnTo>
                    <a:lnTo>
                      <a:pt x="14" y="8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55" name="Rectangle 71"/>
              <p:cNvSpPr>
                <a:spLocks noChangeArrowheads="1"/>
              </p:cNvSpPr>
              <p:nvPr/>
            </p:nvSpPr>
            <p:spPr bwMode="auto">
              <a:xfrm>
                <a:off x="1343" y="1267"/>
                <a:ext cx="31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56" name="Rectangle 72"/>
              <p:cNvSpPr>
                <a:spLocks noChangeArrowheads="1"/>
              </p:cNvSpPr>
              <p:nvPr/>
            </p:nvSpPr>
            <p:spPr bwMode="auto">
              <a:xfrm>
                <a:off x="1339" y="1271"/>
                <a:ext cx="9" cy="44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57" name="Rectangle 73"/>
              <p:cNvSpPr>
                <a:spLocks noChangeArrowheads="1"/>
              </p:cNvSpPr>
              <p:nvPr/>
            </p:nvSpPr>
            <p:spPr bwMode="auto">
              <a:xfrm>
                <a:off x="2211" y="1271"/>
                <a:ext cx="9" cy="44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58" name="Rectangle 74"/>
              <p:cNvSpPr>
                <a:spLocks noChangeArrowheads="1"/>
              </p:cNvSpPr>
              <p:nvPr/>
            </p:nvSpPr>
            <p:spPr bwMode="auto">
              <a:xfrm>
                <a:off x="3084" y="1271"/>
                <a:ext cx="9" cy="44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59" name="Rectangle 75"/>
              <p:cNvSpPr>
                <a:spLocks noChangeArrowheads="1"/>
              </p:cNvSpPr>
              <p:nvPr/>
            </p:nvSpPr>
            <p:spPr bwMode="auto">
              <a:xfrm>
                <a:off x="3956" y="1271"/>
                <a:ext cx="9" cy="44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60" name="Rectangle 76"/>
              <p:cNvSpPr>
                <a:spLocks noChangeArrowheads="1"/>
              </p:cNvSpPr>
              <p:nvPr/>
            </p:nvSpPr>
            <p:spPr bwMode="auto">
              <a:xfrm>
                <a:off x="1514" y="1271"/>
                <a:ext cx="9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61" name="Rectangle 77"/>
              <p:cNvSpPr>
                <a:spLocks noChangeArrowheads="1"/>
              </p:cNvSpPr>
              <p:nvPr/>
            </p:nvSpPr>
            <p:spPr bwMode="auto">
              <a:xfrm>
                <a:off x="1689" y="1271"/>
                <a:ext cx="9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62" name="Rectangle 78"/>
              <p:cNvSpPr>
                <a:spLocks noChangeArrowheads="1"/>
              </p:cNvSpPr>
              <p:nvPr/>
            </p:nvSpPr>
            <p:spPr bwMode="auto">
              <a:xfrm>
                <a:off x="1863" y="1271"/>
                <a:ext cx="9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63" name="Rectangle 79"/>
              <p:cNvSpPr>
                <a:spLocks noChangeArrowheads="1"/>
              </p:cNvSpPr>
              <p:nvPr/>
            </p:nvSpPr>
            <p:spPr bwMode="auto">
              <a:xfrm>
                <a:off x="2038" y="1271"/>
                <a:ext cx="8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64" name="Rectangle 80"/>
              <p:cNvSpPr>
                <a:spLocks noChangeArrowheads="1"/>
              </p:cNvSpPr>
              <p:nvPr/>
            </p:nvSpPr>
            <p:spPr bwMode="auto">
              <a:xfrm>
                <a:off x="2386" y="1271"/>
                <a:ext cx="9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65" name="Rectangle 81"/>
              <p:cNvSpPr>
                <a:spLocks noChangeArrowheads="1"/>
              </p:cNvSpPr>
              <p:nvPr/>
            </p:nvSpPr>
            <p:spPr bwMode="auto">
              <a:xfrm>
                <a:off x="2561" y="1271"/>
                <a:ext cx="9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66" name="Rectangle 82"/>
              <p:cNvSpPr>
                <a:spLocks noChangeArrowheads="1"/>
              </p:cNvSpPr>
              <p:nvPr/>
            </p:nvSpPr>
            <p:spPr bwMode="auto">
              <a:xfrm>
                <a:off x="2736" y="1271"/>
                <a:ext cx="9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67" name="Rectangle 83"/>
              <p:cNvSpPr>
                <a:spLocks noChangeArrowheads="1"/>
              </p:cNvSpPr>
              <p:nvPr/>
            </p:nvSpPr>
            <p:spPr bwMode="auto">
              <a:xfrm>
                <a:off x="2909" y="1271"/>
                <a:ext cx="9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68" name="Rectangle 84"/>
              <p:cNvSpPr>
                <a:spLocks noChangeArrowheads="1"/>
              </p:cNvSpPr>
              <p:nvPr/>
            </p:nvSpPr>
            <p:spPr bwMode="auto">
              <a:xfrm>
                <a:off x="3259" y="1271"/>
                <a:ext cx="9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69" name="Rectangle 85"/>
              <p:cNvSpPr>
                <a:spLocks noChangeArrowheads="1"/>
              </p:cNvSpPr>
              <p:nvPr/>
            </p:nvSpPr>
            <p:spPr bwMode="auto">
              <a:xfrm>
                <a:off x="3433" y="1271"/>
                <a:ext cx="8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70" name="Rectangle 86"/>
              <p:cNvSpPr>
                <a:spLocks noChangeArrowheads="1"/>
              </p:cNvSpPr>
              <p:nvPr/>
            </p:nvSpPr>
            <p:spPr bwMode="auto">
              <a:xfrm>
                <a:off x="3607" y="1271"/>
                <a:ext cx="9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71" name="Rectangle 87"/>
              <p:cNvSpPr>
                <a:spLocks noChangeArrowheads="1"/>
              </p:cNvSpPr>
              <p:nvPr/>
            </p:nvSpPr>
            <p:spPr bwMode="auto">
              <a:xfrm>
                <a:off x="3782" y="1271"/>
                <a:ext cx="9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72" name="Rectangle 88"/>
              <p:cNvSpPr>
                <a:spLocks noChangeArrowheads="1"/>
              </p:cNvSpPr>
              <p:nvPr/>
            </p:nvSpPr>
            <p:spPr bwMode="auto">
              <a:xfrm>
                <a:off x="4131" y="1271"/>
                <a:ext cx="9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73" name="Rectangle 89"/>
              <p:cNvSpPr>
                <a:spLocks noChangeArrowheads="1"/>
              </p:cNvSpPr>
              <p:nvPr/>
            </p:nvSpPr>
            <p:spPr bwMode="auto">
              <a:xfrm>
                <a:off x="4306" y="1271"/>
                <a:ext cx="8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74" name="Rectangle 90"/>
              <p:cNvSpPr>
                <a:spLocks noChangeArrowheads="1"/>
              </p:cNvSpPr>
              <p:nvPr/>
            </p:nvSpPr>
            <p:spPr bwMode="auto">
              <a:xfrm>
                <a:off x="4481" y="1271"/>
                <a:ext cx="8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75" name="Rectangle 91"/>
              <p:cNvSpPr>
                <a:spLocks noChangeArrowheads="1"/>
              </p:cNvSpPr>
              <p:nvPr/>
            </p:nvSpPr>
            <p:spPr bwMode="auto">
              <a:xfrm>
                <a:off x="1339" y="1272"/>
                <a:ext cx="9" cy="2225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76" name="Rectangle 92"/>
              <p:cNvSpPr>
                <a:spLocks noChangeArrowheads="1"/>
              </p:cNvSpPr>
              <p:nvPr/>
            </p:nvSpPr>
            <p:spPr bwMode="auto">
              <a:xfrm>
                <a:off x="1343" y="3493"/>
                <a:ext cx="63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77" name="Freeform 93"/>
              <p:cNvSpPr>
                <a:spLocks/>
              </p:cNvSpPr>
              <p:nvPr/>
            </p:nvSpPr>
            <p:spPr bwMode="auto">
              <a:xfrm>
                <a:off x="1022" y="3407"/>
                <a:ext cx="65" cy="94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3" y="3"/>
                  </a:cxn>
                  <a:cxn ang="0">
                    <a:pos x="4" y="18"/>
                  </a:cxn>
                  <a:cxn ang="0">
                    <a:pos x="4" y="20"/>
                  </a:cxn>
                  <a:cxn ang="0">
                    <a:pos x="0" y="42"/>
                  </a:cxn>
                  <a:cxn ang="0">
                    <a:pos x="0" y="52"/>
                  </a:cxn>
                  <a:cxn ang="0">
                    <a:pos x="0" y="54"/>
                  </a:cxn>
                  <a:cxn ang="0">
                    <a:pos x="4" y="75"/>
                  </a:cxn>
                  <a:cxn ang="0">
                    <a:pos x="13" y="89"/>
                  </a:cxn>
                  <a:cxn ang="0">
                    <a:pos x="27" y="93"/>
                  </a:cxn>
                  <a:cxn ang="0">
                    <a:pos x="28" y="94"/>
                  </a:cxn>
                  <a:cxn ang="0">
                    <a:pos x="34" y="94"/>
                  </a:cxn>
                  <a:cxn ang="0">
                    <a:pos x="49" y="89"/>
                  </a:cxn>
                  <a:cxn ang="0">
                    <a:pos x="52" y="88"/>
                  </a:cxn>
                  <a:cxn ang="0">
                    <a:pos x="60" y="74"/>
                  </a:cxn>
                  <a:cxn ang="0">
                    <a:pos x="65" y="50"/>
                  </a:cxn>
                  <a:cxn ang="0">
                    <a:pos x="65" y="40"/>
                  </a:cxn>
                  <a:cxn ang="0">
                    <a:pos x="63" y="40"/>
                  </a:cxn>
                  <a:cxn ang="0">
                    <a:pos x="60" y="17"/>
                  </a:cxn>
                  <a:cxn ang="0">
                    <a:pos x="52" y="6"/>
                  </a:cxn>
                  <a:cxn ang="0">
                    <a:pos x="49" y="3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36" y="8"/>
                  </a:cxn>
                  <a:cxn ang="0">
                    <a:pos x="34" y="7"/>
                  </a:cxn>
                  <a:cxn ang="0">
                    <a:pos x="48" y="7"/>
                  </a:cxn>
                  <a:cxn ang="0">
                    <a:pos x="52" y="22"/>
                  </a:cxn>
                  <a:cxn ang="0">
                    <a:pos x="52" y="21"/>
                  </a:cxn>
                  <a:cxn ang="0">
                    <a:pos x="60" y="40"/>
                  </a:cxn>
                  <a:cxn ang="0">
                    <a:pos x="56" y="52"/>
                  </a:cxn>
                  <a:cxn ang="0">
                    <a:pos x="56" y="52"/>
                  </a:cxn>
                  <a:cxn ang="0">
                    <a:pos x="56" y="72"/>
                  </a:cxn>
                  <a:cxn ang="0">
                    <a:pos x="44" y="84"/>
                  </a:cxn>
                  <a:cxn ang="0">
                    <a:pos x="47" y="81"/>
                  </a:cxn>
                  <a:cxn ang="0">
                    <a:pos x="36" y="89"/>
                  </a:cxn>
                  <a:cxn ang="0">
                    <a:pos x="28" y="85"/>
                  </a:cxn>
                  <a:cxn ang="0">
                    <a:pos x="29" y="85"/>
                  </a:cxn>
                  <a:cxn ang="0">
                    <a:pos x="15" y="85"/>
                  </a:cxn>
                  <a:cxn ang="0">
                    <a:pos x="12" y="71"/>
                  </a:cxn>
                  <a:cxn ang="0">
                    <a:pos x="12" y="72"/>
                  </a:cxn>
                  <a:cxn ang="0">
                    <a:pos x="4" y="52"/>
                  </a:cxn>
                  <a:cxn ang="0">
                    <a:pos x="9" y="40"/>
                  </a:cxn>
                  <a:cxn ang="0">
                    <a:pos x="8" y="41"/>
                  </a:cxn>
                  <a:cxn ang="0">
                    <a:pos x="8" y="20"/>
                  </a:cxn>
                  <a:cxn ang="0">
                    <a:pos x="19" y="10"/>
                  </a:cxn>
                  <a:cxn ang="0">
                    <a:pos x="17" y="11"/>
                  </a:cxn>
                </a:cxnLst>
                <a:rect l="0" t="0" r="r" b="b"/>
                <a:pathLst>
                  <a:path w="65" h="94">
                    <a:moveTo>
                      <a:pt x="29" y="7"/>
                    </a:moveTo>
                    <a:lnTo>
                      <a:pt x="27" y="0"/>
                    </a:lnTo>
                    <a:lnTo>
                      <a:pt x="14" y="3"/>
                    </a:lnTo>
                    <a:lnTo>
                      <a:pt x="13" y="3"/>
                    </a:lnTo>
                    <a:lnTo>
                      <a:pt x="12" y="6"/>
                    </a:lnTo>
                    <a:lnTo>
                      <a:pt x="4" y="18"/>
                    </a:lnTo>
                    <a:lnTo>
                      <a:pt x="4" y="17"/>
                    </a:lnTo>
                    <a:lnTo>
                      <a:pt x="4" y="20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0"/>
                    </a:lnTo>
                    <a:lnTo>
                      <a:pt x="0" y="52"/>
                    </a:lnTo>
                    <a:lnTo>
                      <a:pt x="0" y="50"/>
                    </a:lnTo>
                    <a:lnTo>
                      <a:pt x="0" y="54"/>
                    </a:lnTo>
                    <a:lnTo>
                      <a:pt x="4" y="74"/>
                    </a:lnTo>
                    <a:lnTo>
                      <a:pt x="4" y="75"/>
                    </a:lnTo>
                    <a:lnTo>
                      <a:pt x="12" y="88"/>
                    </a:lnTo>
                    <a:lnTo>
                      <a:pt x="13" y="89"/>
                    </a:lnTo>
                    <a:lnTo>
                      <a:pt x="14" y="89"/>
                    </a:lnTo>
                    <a:lnTo>
                      <a:pt x="27" y="93"/>
                    </a:lnTo>
                    <a:lnTo>
                      <a:pt x="29" y="94"/>
                    </a:lnTo>
                    <a:lnTo>
                      <a:pt x="28" y="94"/>
                    </a:lnTo>
                    <a:lnTo>
                      <a:pt x="36" y="94"/>
                    </a:lnTo>
                    <a:lnTo>
                      <a:pt x="34" y="94"/>
                    </a:lnTo>
                    <a:lnTo>
                      <a:pt x="37" y="93"/>
                    </a:lnTo>
                    <a:lnTo>
                      <a:pt x="49" y="89"/>
                    </a:lnTo>
                    <a:lnTo>
                      <a:pt x="51" y="89"/>
                    </a:lnTo>
                    <a:lnTo>
                      <a:pt x="52" y="88"/>
                    </a:lnTo>
                    <a:lnTo>
                      <a:pt x="60" y="75"/>
                    </a:lnTo>
                    <a:lnTo>
                      <a:pt x="60" y="74"/>
                    </a:lnTo>
                    <a:lnTo>
                      <a:pt x="63" y="54"/>
                    </a:lnTo>
                    <a:lnTo>
                      <a:pt x="65" y="50"/>
                    </a:lnTo>
                    <a:lnTo>
                      <a:pt x="65" y="52"/>
                    </a:lnTo>
                    <a:lnTo>
                      <a:pt x="65" y="40"/>
                    </a:lnTo>
                    <a:lnTo>
                      <a:pt x="65" y="42"/>
                    </a:lnTo>
                    <a:lnTo>
                      <a:pt x="63" y="40"/>
                    </a:lnTo>
                    <a:lnTo>
                      <a:pt x="60" y="20"/>
                    </a:lnTo>
                    <a:lnTo>
                      <a:pt x="60" y="17"/>
                    </a:lnTo>
                    <a:lnTo>
                      <a:pt x="60" y="18"/>
                    </a:lnTo>
                    <a:lnTo>
                      <a:pt x="52" y="6"/>
                    </a:lnTo>
                    <a:lnTo>
                      <a:pt x="51" y="3"/>
                    </a:lnTo>
                    <a:lnTo>
                      <a:pt x="49" y="3"/>
                    </a:lnTo>
                    <a:lnTo>
                      <a:pt x="37" y="0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8" y="8"/>
                    </a:lnTo>
                    <a:lnTo>
                      <a:pt x="36" y="8"/>
                    </a:lnTo>
                    <a:lnTo>
                      <a:pt x="36" y="3"/>
                    </a:lnTo>
                    <a:lnTo>
                      <a:pt x="34" y="7"/>
                    </a:lnTo>
                    <a:lnTo>
                      <a:pt x="47" y="11"/>
                    </a:lnTo>
                    <a:lnTo>
                      <a:pt x="48" y="7"/>
                    </a:lnTo>
                    <a:lnTo>
                      <a:pt x="44" y="10"/>
                    </a:lnTo>
                    <a:lnTo>
                      <a:pt x="52" y="22"/>
                    </a:lnTo>
                    <a:lnTo>
                      <a:pt x="56" y="20"/>
                    </a:lnTo>
                    <a:lnTo>
                      <a:pt x="52" y="21"/>
                    </a:lnTo>
                    <a:lnTo>
                      <a:pt x="56" y="41"/>
                    </a:lnTo>
                    <a:lnTo>
                      <a:pt x="60" y="40"/>
                    </a:lnTo>
                    <a:lnTo>
                      <a:pt x="56" y="40"/>
                    </a:lnTo>
                    <a:lnTo>
                      <a:pt x="56" y="52"/>
                    </a:lnTo>
                    <a:lnTo>
                      <a:pt x="60" y="52"/>
                    </a:lnTo>
                    <a:lnTo>
                      <a:pt x="56" y="52"/>
                    </a:lnTo>
                    <a:lnTo>
                      <a:pt x="52" y="72"/>
                    </a:lnTo>
                    <a:lnTo>
                      <a:pt x="56" y="72"/>
                    </a:lnTo>
                    <a:lnTo>
                      <a:pt x="52" y="71"/>
                    </a:lnTo>
                    <a:lnTo>
                      <a:pt x="44" y="84"/>
                    </a:lnTo>
                    <a:lnTo>
                      <a:pt x="48" y="85"/>
                    </a:lnTo>
                    <a:lnTo>
                      <a:pt x="47" y="81"/>
                    </a:lnTo>
                    <a:lnTo>
                      <a:pt x="34" y="85"/>
                    </a:lnTo>
                    <a:lnTo>
                      <a:pt x="36" y="89"/>
                    </a:lnTo>
                    <a:lnTo>
                      <a:pt x="36" y="85"/>
                    </a:lnTo>
                    <a:lnTo>
                      <a:pt x="28" y="85"/>
                    </a:lnTo>
                    <a:lnTo>
                      <a:pt x="28" y="89"/>
                    </a:lnTo>
                    <a:lnTo>
                      <a:pt x="29" y="85"/>
                    </a:lnTo>
                    <a:lnTo>
                      <a:pt x="17" y="81"/>
                    </a:lnTo>
                    <a:lnTo>
                      <a:pt x="15" y="85"/>
                    </a:lnTo>
                    <a:lnTo>
                      <a:pt x="19" y="84"/>
                    </a:lnTo>
                    <a:lnTo>
                      <a:pt x="12" y="71"/>
                    </a:lnTo>
                    <a:lnTo>
                      <a:pt x="8" y="72"/>
                    </a:lnTo>
                    <a:lnTo>
                      <a:pt x="12" y="72"/>
                    </a:lnTo>
                    <a:lnTo>
                      <a:pt x="8" y="52"/>
                    </a:lnTo>
                    <a:lnTo>
                      <a:pt x="4" y="52"/>
                    </a:lnTo>
                    <a:lnTo>
                      <a:pt x="9" y="52"/>
                    </a:lnTo>
                    <a:lnTo>
                      <a:pt x="9" y="40"/>
                    </a:lnTo>
                    <a:lnTo>
                      <a:pt x="4" y="40"/>
                    </a:lnTo>
                    <a:lnTo>
                      <a:pt x="8" y="41"/>
                    </a:lnTo>
                    <a:lnTo>
                      <a:pt x="12" y="21"/>
                    </a:lnTo>
                    <a:lnTo>
                      <a:pt x="8" y="20"/>
                    </a:lnTo>
                    <a:lnTo>
                      <a:pt x="12" y="22"/>
                    </a:lnTo>
                    <a:lnTo>
                      <a:pt x="19" y="10"/>
                    </a:lnTo>
                    <a:lnTo>
                      <a:pt x="15" y="7"/>
                    </a:lnTo>
                    <a:lnTo>
                      <a:pt x="17" y="11"/>
                    </a:lnTo>
                    <a:lnTo>
                      <a:pt x="29" y="7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78" name="Freeform 94"/>
              <p:cNvSpPr>
                <a:spLocks/>
              </p:cNvSpPr>
              <p:nvPr/>
            </p:nvSpPr>
            <p:spPr bwMode="auto">
              <a:xfrm>
                <a:off x="1105" y="3486"/>
                <a:ext cx="21" cy="16"/>
              </a:xfrm>
              <a:custGeom>
                <a:avLst/>
                <a:gdLst/>
                <a:ahLst/>
                <a:cxnLst>
                  <a:cxn ang="0">
                    <a:pos x="14" y="6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0" y="6"/>
                  </a:cxn>
                  <a:cxn ang="0">
                    <a:pos x="10" y="16"/>
                  </a:cxn>
                  <a:cxn ang="0">
                    <a:pos x="14" y="14"/>
                  </a:cxn>
                  <a:cxn ang="0">
                    <a:pos x="18" y="10"/>
                  </a:cxn>
                  <a:cxn ang="0">
                    <a:pos x="21" y="6"/>
                  </a:cxn>
                  <a:cxn ang="0">
                    <a:pos x="14" y="0"/>
                  </a:cxn>
                  <a:cxn ang="0">
                    <a:pos x="8" y="6"/>
                  </a:cxn>
                  <a:cxn ang="0">
                    <a:pos x="12" y="10"/>
                  </a:cxn>
                  <a:cxn ang="0">
                    <a:pos x="14" y="6"/>
                  </a:cxn>
                  <a:cxn ang="0">
                    <a:pos x="12" y="4"/>
                  </a:cxn>
                  <a:cxn ang="0">
                    <a:pos x="8" y="7"/>
                  </a:cxn>
                  <a:cxn ang="0">
                    <a:pos x="10" y="10"/>
                  </a:cxn>
                  <a:cxn ang="0">
                    <a:pos x="14" y="7"/>
                  </a:cxn>
                  <a:cxn ang="0">
                    <a:pos x="10" y="4"/>
                  </a:cxn>
                  <a:cxn ang="0">
                    <a:pos x="7" y="6"/>
                  </a:cxn>
                  <a:cxn ang="0">
                    <a:pos x="10" y="10"/>
                  </a:cxn>
                  <a:cxn ang="0">
                    <a:pos x="14" y="6"/>
                  </a:cxn>
                </a:cxnLst>
                <a:rect l="0" t="0" r="r" b="b"/>
                <a:pathLst>
                  <a:path w="21" h="16">
                    <a:moveTo>
                      <a:pt x="14" y="6"/>
                    </a:moveTo>
                    <a:lnTo>
                      <a:pt x="8" y="0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10" y="16"/>
                    </a:lnTo>
                    <a:lnTo>
                      <a:pt x="14" y="14"/>
                    </a:lnTo>
                    <a:lnTo>
                      <a:pt x="18" y="10"/>
                    </a:lnTo>
                    <a:lnTo>
                      <a:pt x="21" y="6"/>
                    </a:lnTo>
                    <a:lnTo>
                      <a:pt x="14" y="0"/>
                    </a:lnTo>
                    <a:lnTo>
                      <a:pt x="8" y="6"/>
                    </a:lnTo>
                    <a:lnTo>
                      <a:pt x="12" y="10"/>
                    </a:lnTo>
                    <a:lnTo>
                      <a:pt x="14" y="6"/>
                    </a:lnTo>
                    <a:lnTo>
                      <a:pt x="12" y="4"/>
                    </a:lnTo>
                    <a:lnTo>
                      <a:pt x="8" y="7"/>
                    </a:lnTo>
                    <a:lnTo>
                      <a:pt x="10" y="10"/>
                    </a:lnTo>
                    <a:lnTo>
                      <a:pt x="14" y="7"/>
                    </a:lnTo>
                    <a:lnTo>
                      <a:pt x="10" y="4"/>
                    </a:lnTo>
                    <a:lnTo>
                      <a:pt x="7" y="6"/>
                    </a:lnTo>
                    <a:lnTo>
                      <a:pt x="10" y="10"/>
                    </a:lnTo>
                    <a:lnTo>
                      <a:pt x="14" y="6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79" name="Freeform 95"/>
              <p:cNvSpPr>
                <a:spLocks/>
              </p:cNvSpPr>
              <p:nvPr/>
            </p:nvSpPr>
            <p:spPr bwMode="auto">
              <a:xfrm>
                <a:off x="1146" y="3407"/>
                <a:ext cx="64" cy="94"/>
              </a:xfrm>
              <a:custGeom>
                <a:avLst/>
                <a:gdLst/>
                <a:ahLst/>
                <a:cxnLst>
                  <a:cxn ang="0">
                    <a:pos x="26" y="0"/>
                  </a:cxn>
                  <a:cxn ang="0">
                    <a:pos x="12" y="3"/>
                  </a:cxn>
                  <a:cxn ang="0">
                    <a:pos x="3" y="18"/>
                  </a:cxn>
                  <a:cxn ang="0">
                    <a:pos x="3" y="20"/>
                  </a:cxn>
                  <a:cxn ang="0">
                    <a:pos x="0" y="42"/>
                  </a:cxn>
                  <a:cxn ang="0">
                    <a:pos x="0" y="52"/>
                  </a:cxn>
                  <a:cxn ang="0">
                    <a:pos x="0" y="54"/>
                  </a:cxn>
                  <a:cxn ang="0">
                    <a:pos x="3" y="75"/>
                  </a:cxn>
                  <a:cxn ang="0">
                    <a:pos x="12" y="89"/>
                  </a:cxn>
                  <a:cxn ang="0">
                    <a:pos x="26" y="93"/>
                  </a:cxn>
                  <a:cxn ang="0">
                    <a:pos x="27" y="94"/>
                  </a:cxn>
                  <a:cxn ang="0">
                    <a:pos x="34" y="94"/>
                  </a:cxn>
                  <a:cxn ang="0">
                    <a:pos x="49" y="89"/>
                  </a:cxn>
                  <a:cxn ang="0">
                    <a:pos x="51" y="88"/>
                  </a:cxn>
                  <a:cxn ang="0">
                    <a:pos x="59" y="74"/>
                  </a:cxn>
                  <a:cxn ang="0">
                    <a:pos x="64" y="50"/>
                  </a:cxn>
                  <a:cxn ang="0">
                    <a:pos x="64" y="40"/>
                  </a:cxn>
                  <a:cxn ang="0">
                    <a:pos x="63" y="40"/>
                  </a:cxn>
                  <a:cxn ang="0">
                    <a:pos x="59" y="17"/>
                  </a:cxn>
                  <a:cxn ang="0">
                    <a:pos x="51" y="6"/>
                  </a:cxn>
                  <a:cxn ang="0">
                    <a:pos x="49" y="3"/>
                  </a:cxn>
                  <a:cxn ang="0">
                    <a:pos x="34" y="0"/>
                  </a:cxn>
                  <a:cxn ang="0">
                    <a:pos x="27" y="0"/>
                  </a:cxn>
                  <a:cxn ang="0">
                    <a:pos x="35" y="8"/>
                  </a:cxn>
                  <a:cxn ang="0">
                    <a:pos x="34" y="7"/>
                  </a:cxn>
                  <a:cxn ang="0">
                    <a:pos x="47" y="7"/>
                  </a:cxn>
                  <a:cxn ang="0">
                    <a:pos x="51" y="22"/>
                  </a:cxn>
                  <a:cxn ang="0">
                    <a:pos x="51" y="21"/>
                  </a:cxn>
                  <a:cxn ang="0">
                    <a:pos x="59" y="40"/>
                  </a:cxn>
                  <a:cxn ang="0">
                    <a:pos x="55" y="52"/>
                  </a:cxn>
                  <a:cxn ang="0">
                    <a:pos x="55" y="52"/>
                  </a:cxn>
                  <a:cxn ang="0">
                    <a:pos x="55" y="72"/>
                  </a:cxn>
                  <a:cxn ang="0">
                    <a:pos x="44" y="84"/>
                  </a:cxn>
                  <a:cxn ang="0">
                    <a:pos x="46" y="81"/>
                  </a:cxn>
                  <a:cxn ang="0">
                    <a:pos x="35" y="89"/>
                  </a:cxn>
                  <a:cxn ang="0">
                    <a:pos x="27" y="85"/>
                  </a:cxn>
                  <a:cxn ang="0">
                    <a:pos x="29" y="85"/>
                  </a:cxn>
                  <a:cxn ang="0">
                    <a:pos x="15" y="85"/>
                  </a:cxn>
                  <a:cxn ang="0">
                    <a:pos x="11" y="71"/>
                  </a:cxn>
                  <a:cxn ang="0">
                    <a:pos x="11" y="72"/>
                  </a:cxn>
                  <a:cxn ang="0">
                    <a:pos x="3" y="52"/>
                  </a:cxn>
                  <a:cxn ang="0">
                    <a:pos x="8" y="40"/>
                  </a:cxn>
                  <a:cxn ang="0">
                    <a:pos x="7" y="41"/>
                  </a:cxn>
                  <a:cxn ang="0">
                    <a:pos x="7" y="20"/>
                  </a:cxn>
                  <a:cxn ang="0">
                    <a:pos x="19" y="10"/>
                  </a:cxn>
                  <a:cxn ang="0">
                    <a:pos x="16" y="11"/>
                  </a:cxn>
                </a:cxnLst>
                <a:rect l="0" t="0" r="r" b="b"/>
                <a:pathLst>
                  <a:path w="64" h="94">
                    <a:moveTo>
                      <a:pt x="29" y="7"/>
                    </a:moveTo>
                    <a:lnTo>
                      <a:pt x="26" y="0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1" y="6"/>
                    </a:lnTo>
                    <a:lnTo>
                      <a:pt x="3" y="18"/>
                    </a:lnTo>
                    <a:lnTo>
                      <a:pt x="3" y="17"/>
                    </a:lnTo>
                    <a:lnTo>
                      <a:pt x="3" y="20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0"/>
                    </a:lnTo>
                    <a:lnTo>
                      <a:pt x="0" y="52"/>
                    </a:lnTo>
                    <a:lnTo>
                      <a:pt x="0" y="50"/>
                    </a:lnTo>
                    <a:lnTo>
                      <a:pt x="0" y="54"/>
                    </a:lnTo>
                    <a:lnTo>
                      <a:pt x="3" y="74"/>
                    </a:lnTo>
                    <a:lnTo>
                      <a:pt x="3" y="75"/>
                    </a:lnTo>
                    <a:lnTo>
                      <a:pt x="11" y="88"/>
                    </a:lnTo>
                    <a:lnTo>
                      <a:pt x="12" y="89"/>
                    </a:lnTo>
                    <a:lnTo>
                      <a:pt x="13" y="89"/>
                    </a:lnTo>
                    <a:lnTo>
                      <a:pt x="26" y="93"/>
                    </a:lnTo>
                    <a:lnTo>
                      <a:pt x="29" y="94"/>
                    </a:lnTo>
                    <a:lnTo>
                      <a:pt x="27" y="94"/>
                    </a:lnTo>
                    <a:lnTo>
                      <a:pt x="35" y="94"/>
                    </a:lnTo>
                    <a:lnTo>
                      <a:pt x="34" y="94"/>
                    </a:lnTo>
                    <a:lnTo>
                      <a:pt x="36" y="93"/>
                    </a:lnTo>
                    <a:lnTo>
                      <a:pt x="49" y="89"/>
                    </a:lnTo>
                    <a:lnTo>
                      <a:pt x="50" y="89"/>
                    </a:lnTo>
                    <a:lnTo>
                      <a:pt x="51" y="88"/>
                    </a:lnTo>
                    <a:lnTo>
                      <a:pt x="59" y="75"/>
                    </a:lnTo>
                    <a:lnTo>
                      <a:pt x="59" y="74"/>
                    </a:lnTo>
                    <a:lnTo>
                      <a:pt x="63" y="54"/>
                    </a:lnTo>
                    <a:lnTo>
                      <a:pt x="64" y="50"/>
                    </a:lnTo>
                    <a:lnTo>
                      <a:pt x="64" y="52"/>
                    </a:lnTo>
                    <a:lnTo>
                      <a:pt x="64" y="40"/>
                    </a:lnTo>
                    <a:lnTo>
                      <a:pt x="64" y="42"/>
                    </a:lnTo>
                    <a:lnTo>
                      <a:pt x="63" y="40"/>
                    </a:lnTo>
                    <a:lnTo>
                      <a:pt x="59" y="20"/>
                    </a:lnTo>
                    <a:lnTo>
                      <a:pt x="59" y="17"/>
                    </a:lnTo>
                    <a:lnTo>
                      <a:pt x="59" y="18"/>
                    </a:lnTo>
                    <a:lnTo>
                      <a:pt x="51" y="6"/>
                    </a:lnTo>
                    <a:lnTo>
                      <a:pt x="50" y="3"/>
                    </a:lnTo>
                    <a:lnTo>
                      <a:pt x="49" y="3"/>
                    </a:lnTo>
                    <a:lnTo>
                      <a:pt x="36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27" y="0"/>
                    </a:lnTo>
                    <a:lnTo>
                      <a:pt x="27" y="8"/>
                    </a:lnTo>
                    <a:lnTo>
                      <a:pt x="35" y="8"/>
                    </a:lnTo>
                    <a:lnTo>
                      <a:pt x="35" y="3"/>
                    </a:lnTo>
                    <a:lnTo>
                      <a:pt x="34" y="7"/>
                    </a:lnTo>
                    <a:lnTo>
                      <a:pt x="46" y="11"/>
                    </a:lnTo>
                    <a:lnTo>
                      <a:pt x="47" y="7"/>
                    </a:lnTo>
                    <a:lnTo>
                      <a:pt x="44" y="10"/>
                    </a:lnTo>
                    <a:lnTo>
                      <a:pt x="51" y="22"/>
                    </a:lnTo>
                    <a:lnTo>
                      <a:pt x="55" y="20"/>
                    </a:lnTo>
                    <a:lnTo>
                      <a:pt x="51" y="21"/>
                    </a:lnTo>
                    <a:lnTo>
                      <a:pt x="55" y="41"/>
                    </a:lnTo>
                    <a:lnTo>
                      <a:pt x="59" y="40"/>
                    </a:lnTo>
                    <a:lnTo>
                      <a:pt x="55" y="40"/>
                    </a:lnTo>
                    <a:lnTo>
                      <a:pt x="55" y="52"/>
                    </a:lnTo>
                    <a:lnTo>
                      <a:pt x="59" y="52"/>
                    </a:lnTo>
                    <a:lnTo>
                      <a:pt x="55" y="52"/>
                    </a:lnTo>
                    <a:lnTo>
                      <a:pt x="51" y="72"/>
                    </a:lnTo>
                    <a:lnTo>
                      <a:pt x="55" y="72"/>
                    </a:lnTo>
                    <a:lnTo>
                      <a:pt x="51" y="71"/>
                    </a:lnTo>
                    <a:lnTo>
                      <a:pt x="44" y="84"/>
                    </a:lnTo>
                    <a:lnTo>
                      <a:pt x="47" y="85"/>
                    </a:lnTo>
                    <a:lnTo>
                      <a:pt x="46" y="81"/>
                    </a:lnTo>
                    <a:lnTo>
                      <a:pt x="34" y="85"/>
                    </a:lnTo>
                    <a:lnTo>
                      <a:pt x="35" y="89"/>
                    </a:lnTo>
                    <a:lnTo>
                      <a:pt x="35" y="85"/>
                    </a:lnTo>
                    <a:lnTo>
                      <a:pt x="27" y="85"/>
                    </a:lnTo>
                    <a:lnTo>
                      <a:pt x="27" y="89"/>
                    </a:lnTo>
                    <a:lnTo>
                      <a:pt x="29" y="85"/>
                    </a:lnTo>
                    <a:lnTo>
                      <a:pt x="16" y="81"/>
                    </a:lnTo>
                    <a:lnTo>
                      <a:pt x="15" y="85"/>
                    </a:lnTo>
                    <a:lnTo>
                      <a:pt x="19" y="84"/>
                    </a:lnTo>
                    <a:lnTo>
                      <a:pt x="11" y="71"/>
                    </a:lnTo>
                    <a:lnTo>
                      <a:pt x="7" y="72"/>
                    </a:lnTo>
                    <a:lnTo>
                      <a:pt x="11" y="72"/>
                    </a:lnTo>
                    <a:lnTo>
                      <a:pt x="7" y="52"/>
                    </a:lnTo>
                    <a:lnTo>
                      <a:pt x="3" y="52"/>
                    </a:lnTo>
                    <a:lnTo>
                      <a:pt x="8" y="52"/>
                    </a:lnTo>
                    <a:lnTo>
                      <a:pt x="8" y="40"/>
                    </a:lnTo>
                    <a:lnTo>
                      <a:pt x="3" y="40"/>
                    </a:lnTo>
                    <a:lnTo>
                      <a:pt x="7" y="41"/>
                    </a:lnTo>
                    <a:lnTo>
                      <a:pt x="11" y="21"/>
                    </a:lnTo>
                    <a:lnTo>
                      <a:pt x="7" y="20"/>
                    </a:lnTo>
                    <a:lnTo>
                      <a:pt x="11" y="22"/>
                    </a:lnTo>
                    <a:lnTo>
                      <a:pt x="19" y="10"/>
                    </a:lnTo>
                    <a:lnTo>
                      <a:pt x="15" y="7"/>
                    </a:lnTo>
                    <a:lnTo>
                      <a:pt x="16" y="11"/>
                    </a:lnTo>
                    <a:lnTo>
                      <a:pt x="29" y="7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80" name="Freeform 96"/>
              <p:cNvSpPr>
                <a:spLocks/>
              </p:cNvSpPr>
              <p:nvPr/>
            </p:nvSpPr>
            <p:spPr bwMode="auto">
              <a:xfrm>
                <a:off x="1227" y="3407"/>
                <a:ext cx="65" cy="94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3" y="3"/>
                  </a:cxn>
                  <a:cxn ang="0">
                    <a:pos x="4" y="18"/>
                  </a:cxn>
                  <a:cxn ang="0">
                    <a:pos x="4" y="20"/>
                  </a:cxn>
                  <a:cxn ang="0">
                    <a:pos x="0" y="42"/>
                  </a:cxn>
                  <a:cxn ang="0">
                    <a:pos x="0" y="52"/>
                  </a:cxn>
                  <a:cxn ang="0">
                    <a:pos x="0" y="54"/>
                  </a:cxn>
                  <a:cxn ang="0">
                    <a:pos x="4" y="75"/>
                  </a:cxn>
                  <a:cxn ang="0">
                    <a:pos x="13" y="89"/>
                  </a:cxn>
                  <a:cxn ang="0">
                    <a:pos x="27" y="93"/>
                  </a:cxn>
                  <a:cxn ang="0">
                    <a:pos x="28" y="94"/>
                  </a:cxn>
                  <a:cxn ang="0">
                    <a:pos x="34" y="94"/>
                  </a:cxn>
                  <a:cxn ang="0">
                    <a:pos x="49" y="89"/>
                  </a:cxn>
                  <a:cxn ang="0">
                    <a:pos x="52" y="88"/>
                  </a:cxn>
                  <a:cxn ang="0">
                    <a:pos x="60" y="74"/>
                  </a:cxn>
                  <a:cxn ang="0">
                    <a:pos x="65" y="50"/>
                  </a:cxn>
                  <a:cxn ang="0">
                    <a:pos x="65" y="40"/>
                  </a:cxn>
                  <a:cxn ang="0">
                    <a:pos x="63" y="40"/>
                  </a:cxn>
                  <a:cxn ang="0">
                    <a:pos x="60" y="17"/>
                  </a:cxn>
                  <a:cxn ang="0">
                    <a:pos x="52" y="6"/>
                  </a:cxn>
                  <a:cxn ang="0">
                    <a:pos x="49" y="3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36" y="8"/>
                  </a:cxn>
                  <a:cxn ang="0">
                    <a:pos x="34" y="7"/>
                  </a:cxn>
                  <a:cxn ang="0">
                    <a:pos x="48" y="7"/>
                  </a:cxn>
                  <a:cxn ang="0">
                    <a:pos x="52" y="22"/>
                  </a:cxn>
                  <a:cxn ang="0">
                    <a:pos x="52" y="21"/>
                  </a:cxn>
                  <a:cxn ang="0">
                    <a:pos x="60" y="40"/>
                  </a:cxn>
                  <a:cxn ang="0">
                    <a:pos x="56" y="52"/>
                  </a:cxn>
                  <a:cxn ang="0">
                    <a:pos x="56" y="52"/>
                  </a:cxn>
                  <a:cxn ang="0">
                    <a:pos x="56" y="72"/>
                  </a:cxn>
                  <a:cxn ang="0">
                    <a:pos x="44" y="84"/>
                  </a:cxn>
                  <a:cxn ang="0">
                    <a:pos x="47" y="81"/>
                  </a:cxn>
                  <a:cxn ang="0">
                    <a:pos x="36" y="89"/>
                  </a:cxn>
                  <a:cxn ang="0">
                    <a:pos x="28" y="85"/>
                  </a:cxn>
                  <a:cxn ang="0">
                    <a:pos x="29" y="85"/>
                  </a:cxn>
                  <a:cxn ang="0">
                    <a:pos x="16" y="85"/>
                  </a:cxn>
                  <a:cxn ang="0">
                    <a:pos x="12" y="71"/>
                  </a:cxn>
                  <a:cxn ang="0">
                    <a:pos x="12" y="72"/>
                  </a:cxn>
                  <a:cxn ang="0">
                    <a:pos x="4" y="52"/>
                  </a:cxn>
                  <a:cxn ang="0">
                    <a:pos x="9" y="40"/>
                  </a:cxn>
                  <a:cxn ang="0">
                    <a:pos x="8" y="41"/>
                  </a:cxn>
                  <a:cxn ang="0">
                    <a:pos x="8" y="20"/>
                  </a:cxn>
                  <a:cxn ang="0">
                    <a:pos x="19" y="10"/>
                  </a:cxn>
                  <a:cxn ang="0">
                    <a:pos x="17" y="11"/>
                  </a:cxn>
                </a:cxnLst>
                <a:rect l="0" t="0" r="r" b="b"/>
                <a:pathLst>
                  <a:path w="65" h="94">
                    <a:moveTo>
                      <a:pt x="29" y="7"/>
                    </a:moveTo>
                    <a:lnTo>
                      <a:pt x="27" y="0"/>
                    </a:lnTo>
                    <a:lnTo>
                      <a:pt x="14" y="3"/>
                    </a:lnTo>
                    <a:lnTo>
                      <a:pt x="13" y="3"/>
                    </a:lnTo>
                    <a:lnTo>
                      <a:pt x="12" y="6"/>
                    </a:lnTo>
                    <a:lnTo>
                      <a:pt x="4" y="18"/>
                    </a:lnTo>
                    <a:lnTo>
                      <a:pt x="4" y="17"/>
                    </a:lnTo>
                    <a:lnTo>
                      <a:pt x="4" y="20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0"/>
                    </a:lnTo>
                    <a:lnTo>
                      <a:pt x="0" y="52"/>
                    </a:lnTo>
                    <a:lnTo>
                      <a:pt x="0" y="50"/>
                    </a:lnTo>
                    <a:lnTo>
                      <a:pt x="0" y="54"/>
                    </a:lnTo>
                    <a:lnTo>
                      <a:pt x="4" y="74"/>
                    </a:lnTo>
                    <a:lnTo>
                      <a:pt x="4" y="75"/>
                    </a:lnTo>
                    <a:lnTo>
                      <a:pt x="12" y="88"/>
                    </a:lnTo>
                    <a:lnTo>
                      <a:pt x="13" y="89"/>
                    </a:lnTo>
                    <a:lnTo>
                      <a:pt x="14" y="89"/>
                    </a:lnTo>
                    <a:lnTo>
                      <a:pt x="27" y="93"/>
                    </a:lnTo>
                    <a:lnTo>
                      <a:pt x="29" y="94"/>
                    </a:lnTo>
                    <a:lnTo>
                      <a:pt x="28" y="94"/>
                    </a:lnTo>
                    <a:lnTo>
                      <a:pt x="36" y="94"/>
                    </a:lnTo>
                    <a:lnTo>
                      <a:pt x="34" y="94"/>
                    </a:lnTo>
                    <a:lnTo>
                      <a:pt x="37" y="93"/>
                    </a:lnTo>
                    <a:lnTo>
                      <a:pt x="49" y="89"/>
                    </a:lnTo>
                    <a:lnTo>
                      <a:pt x="51" y="89"/>
                    </a:lnTo>
                    <a:lnTo>
                      <a:pt x="52" y="88"/>
                    </a:lnTo>
                    <a:lnTo>
                      <a:pt x="60" y="75"/>
                    </a:lnTo>
                    <a:lnTo>
                      <a:pt x="60" y="74"/>
                    </a:lnTo>
                    <a:lnTo>
                      <a:pt x="63" y="54"/>
                    </a:lnTo>
                    <a:lnTo>
                      <a:pt x="65" y="50"/>
                    </a:lnTo>
                    <a:lnTo>
                      <a:pt x="65" y="52"/>
                    </a:lnTo>
                    <a:lnTo>
                      <a:pt x="65" y="40"/>
                    </a:lnTo>
                    <a:lnTo>
                      <a:pt x="65" y="42"/>
                    </a:lnTo>
                    <a:lnTo>
                      <a:pt x="63" y="40"/>
                    </a:lnTo>
                    <a:lnTo>
                      <a:pt x="60" y="20"/>
                    </a:lnTo>
                    <a:lnTo>
                      <a:pt x="60" y="17"/>
                    </a:lnTo>
                    <a:lnTo>
                      <a:pt x="60" y="18"/>
                    </a:lnTo>
                    <a:lnTo>
                      <a:pt x="52" y="6"/>
                    </a:lnTo>
                    <a:lnTo>
                      <a:pt x="51" y="3"/>
                    </a:lnTo>
                    <a:lnTo>
                      <a:pt x="49" y="3"/>
                    </a:lnTo>
                    <a:lnTo>
                      <a:pt x="37" y="0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8" y="8"/>
                    </a:lnTo>
                    <a:lnTo>
                      <a:pt x="36" y="8"/>
                    </a:lnTo>
                    <a:lnTo>
                      <a:pt x="36" y="3"/>
                    </a:lnTo>
                    <a:lnTo>
                      <a:pt x="34" y="7"/>
                    </a:lnTo>
                    <a:lnTo>
                      <a:pt x="47" y="11"/>
                    </a:lnTo>
                    <a:lnTo>
                      <a:pt x="48" y="7"/>
                    </a:lnTo>
                    <a:lnTo>
                      <a:pt x="44" y="10"/>
                    </a:lnTo>
                    <a:lnTo>
                      <a:pt x="52" y="22"/>
                    </a:lnTo>
                    <a:lnTo>
                      <a:pt x="56" y="20"/>
                    </a:lnTo>
                    <a:lnTo>
                      <a:pt x="52" y="21"/>
                    </a:lnTo>
                    <a:lnTo>
                      <a:pt x="56" y="41"/>
                    </a:lnTo>
                    <a:lnTo>
                      <a:pt x="60" y="40"/>
                    </a:lnTo>
                    <a:lnTo>
                      <a:pt x="56" y="40"/>
                    </a:lnTo>
                    <a:lnTo>
                      <a:pt x="56" y="52"/>
                    </a:lnTo>
                    <a:lnTo>
                      <a:pt x="60" y="52"/>
                    </a:lnTo>
                    <a:lnTo>
                      <a:pt x="56" y="52"/>
                    </a:lnTo>
                    <a:lnTo>
                      <a:pt x="52" y="72"/>
                    </a:lnTo>
                    <a:lnTo>
                      <a:pt x="56" y="72"/>
                    </a:lnTo>
                    <a:lnTo>
                      <a:pt x="52" y="71"/>
                    </a:lnTo>
                    <a:lnTo>
                      <a:pt x="44" y="84"/>
                    </a:lnTo>
                    <a:lnTo>
                      <a:pt x="48" y="85"/>
                    </a:lnTo>
                    <a:lnTo>
                      <a:pt x="47" y="81"/>
                    </a:lnTo>
                    <a:lnTo>
                      <a:pt x="34" y="85"/>
                    </a:lnTo>
                    <a:lnTo>
                      <a:pt x="36" y="89"/>
                    </a:lnTo>
                    <a:lnTo>
                      <a:pt x="36" y="85"/>
                    </a:lnTo>
                    <a:lnTo>
                      <a:pt x="28" y="85"/>
                    </a:lnTo>
                    <a:lnTo>
                      <a:pt x="28" y="89"/>
                    </a:lnTo>
                    <a:lnTo>
                      <a:pt x="29" y="85"/>
                    </a:lnTo>
                    <a:lnTo>
                      <a:pt x="17" y="81"/>
                    </a:lnTo>
                    <a:lnTo>
                      <a:pt x="16" y="85"/>
                    </a:lnTo>
                    <a:lnTo>
                      <a:pt x="19" y="84"/>
                    </a:lnTo>
                    <a:lnTo>
                      <a:pt x="12" y="71"/>
                    </a:lnTo>
                    <a:lnTo>
                      <a:pt x="8" y="72"/>
                    </a:lnTo>
                    <a:lnTo>
                      <a:pt x="12" y="72"/>
                    </a:lnTo>
                    <a:lnTo>
                      <a:pt x="8" y="52"/>
                    </a:lnTo>
                    <a:lnTo>
                      <a:pt x="4" y="52"/>
                    </a:lnTo>
                    <a:lnTo>
                      <a:pt x="9" y="52"/>
                    </a:lnTo>
                    <a:lnTo>
                      <a:pt x="9" y="40"/>
                    </a:lnTo>
                    <a:lnTo>
                      <a:pt x="4" y="40"/>
                    </a:lnTo>
                    <a:lnTo>
                      <a:pt x="8" y="41"/>
                    </a:lnTo>
                    <a:lnTo>
                      <a:pt x="12" y="21"/>
                    </a:lnTo>
                    <a:lnTo>
                      <a:pt x="8" y="20"/>
                    </a:lnTo>
                    <a:lnTo>
                      <a:pt x="12" y="22"/>
                    </a:lnTo>
                    <a:lnTo>
                      <a:pt x="19" y="10"/>
                    </a:lnTo>
                    <a:lnTo>
                      <a:pt x="16" y="7"/>
                    </a:lnTo>
                    <a:lnTo>
                      <a:pt x="17" y="11"/>
                    </a:lnTo>
                    <a:lnTo>
                      <a:pt x="29" y="7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81" name="Rectangle 97"/>
              <p:cNvSpPr>
                <a:spLocks noChangeArrowheads="1"/>
              </p:cNvSpPr>
              <p:nvPr/>
            </p:nvSpPr>
            <p:spPr bwMode="auto">
              <a:xfrm>
                <a:off x="1343" y="2936"/>
                <a:ext cx="63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82" name="Freeform 98"/>
              <p:cNvSpPr>
                <a:spLocks/>
              </p:cNvSpPr>
              <p:nvPr/>
            </p:nvSpPr>
            <p:spPr bwMode="auto">
              <a:xfrm>
                <a:off x="1022" y="2900"/>
                <a:ext cx="65" cy="94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3" y="3"/>
                  </a:cxn>
                  <a:cxn ang="0">
                    <a:pos x="4" y="19"/>
                  </a:cxn>
                  <a:cxn ang="0">
                    <a:pos x="4" y="20"/>
                  </a:cxn>
                  <a:cxn ang="0">
                    <a:pos x="0" y="42"/>
                  </a:cxn>
                  <a:cxn ang="0">
                    <a:pos x="0" y="53"/>
                  </a:cxn>
                  <a:cxn ang="0">
                    <a:pos x="0" y="54"/>
                  </a:cxn>
                  <a:cxn ang="0">
                    <a:pos x="4" y="75"/>
                  </a:cxn>
                  <a:cxn ang="0">
                    <a:pos x="13" y="89"/>
                  </a:cxn>
                  <a:cxn ang="0">
                    <a:pos x="27" y="93"/>
                  </a:cxn>
                  <a:cxn ang="0">
                    <a:pos x="28" y="94"/>
                  </a:cxn>
                  <a:cxn ang="0">
                    <a:pos x="34" y="94"/>
                  </a:cxn>
                  <a:cxn ang="0">
                    <a:pos x="49" y="89"/>
                  </a:cxn>
                  <a:cxn ang="0">
                    <a:pos x="52" y="88"/>
                  </a:cxn>
                  <a:cxn ang="0">
                    <a:pos x="60" y="74"/>
                  </a:cxn>
                  <a:cxn ang="0">
                    <a:pos x="65" y="50"/>
                  </a:cxn>
                  <a:cxn ang="0">
                    <a:pos x="65" y="40"/>
                  </a:cxn>
                  <a:cxn ang="0">
                    <a:pos x="63" y="40"/>
                  </a:cxn>
                  <a:cxn ang="0">
                    <a:pos x="60" y="17"/>
                  </a:cxn>
                  <a:cxn ang="0">
                    <a:pos x="52" y="6"/>
                  </a:cxn>
                  <a:cxn ang="0">
                    <a:pos x="49" y="3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48" y="7"/>
                  </a:cxn>
                  <a:cxn ang="0">
                    <a:pos x="52" y="22"/>
                  </a:cxn>
                  <a:cxn ang="0">
                    <a:pos x="52" y="21"/>
                  </a:cxn>
                  <a:cxn ang="0">
                    <a:pos x="60" y="40"/>
                  </a:cxn>
                  <a:cxn ang="0">
                    <a:pos x="56" y="53"/>
                  </a:cxn>
                  <a:cxn ang="0">
                    <a:pos x="56" y="53"/>
                  </a:cxn>
                  <a:cxn ang="0">
                    <a:pos x="56" y="73"/>
                  </a:cxn>
                  <a:cxn ang="0">
                    <a:pos x="44" y="84"/>
                  </a:cxn>
                  <a:cxn ang="0">
                    <a:pos x="47" y="81"/>
                  </a:cxn>
                  <a:cxn ang="0">
                    <a:pos x="36" y="89"/>
                  </a:cxn>
                  <a:cxn ang="0">
                    <a:pos x="28" y="85"/>
                  </a:cxn>
                  <a:cxn ang="0">
                    <a:pos x="29" y="85"/>
                  </a:cxn>
                  <a:cxn ang="0">
                    <a:pos x="15" y="85"/>
                  </a:cxn>
                  <a:cxn ang="0">
                    <a:pos x="12" y="71"/>
                  </a:cxn>
                  <a:cxn ang="0">
                    <a:pos x="12" y="73"/>
                  </a:cxn>
                  <a:cxn ang="0">
                    <a:pos x="4" y="53"/>
                  </a:cxn>
                  <a:cxn ang="0">
                    <a:pos x="9" y="40"/>
                  </a:cxn>
                  <a:cxn ang="0">
                    <a:pos x="8" y="41"/>
                  </a:cxn>
                  <a:cxn ang="0">
                    <a:pos x="8" y="20"/>
                  </a:cxn>
                  <a:cxn ang="0">
                    <a:pos x="19" y="10"/>
                  </a:cxn>
                  <a:cxn ang="0">
                    <a:pos x="17" y="11"/>
                  </a:cxn>
                </a:cxnLst>
                <a:rect l="0" t="0" r="r" b="b"/>
                <a:pathLst>
                  <a:path w="65" h="94">
                    <a:moveTo>
                      <a:pt x="29" y="7"/>
                    </a:moveTo>
                    <a:lnTo>
                      <a:pt x="27" y="0"/>
                    </a:lnTo>
                    <a:lnTo>
                      <a:pt x="14" y="3"/>
                    </a:lnTo>
                    <a:lnTo>
                      <a:pt x="13" y="3"/>
                    </a:lnTo>
                    <a:lnTo>
                      <a:pt x="12" y="6"/>
                    </a:lnTo>
                    <a:lnTo>
                      <a:pt x="4" y="19"/>
                    </a:lnTo>
                    <a:lnTo>
                      <a:pt x="4" y="17"/>
                    </a:lnTo>
                    <a:lnTo>
                      <a:pt x="4" y="20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0"/>
                    </a:lnTo>
                    <a:lnTo>
                      <a:pt x="0" y="53"/>
                    </a:lnTo>
                    <a:lnTo>
                      <a:pt x="0" y="50"/>
                    </a:lnTo>
                    <a:lnTo>
                      <a:pt x="0" y="54"/>
                    </a:lnTo>
                    <a:lnTo>
                      <a:pt x="4" y="74"/>
                    </a:lnTo>
                    <a:lnTo>
                      <a:pt x="4" y="75"/>
                    </a:lnTo>
                    <a:lnTo>
                      <a:pt x="12" y="88"/>
                    </a:lnTo>
                    <a:lnTo>
                      <a:pt x="13" y="89"/>
                    </a:lnTo>
                    <a:lnTo>
                      <a:pt x="14" y="89"/>
                    </a:lnTo>
                    <a:lnTo>
                      <a:pt x="27" y="93"/>
                    </a:lnTo>
                    <a:lnTo>
                      <a:pt x="29" y="94"/>
                    </a:lnTo>
                    <a:lnTo>
                      <a:pt x="28" y="94"/>
                    </a:lnTo>
                    <a:lnTo>
                      <a:pt x="36" y="94"/>
                    </a:lnTo>
                    <a:lnTo>
                      <a:pt x="34" y="94"/>
                    </a:lnTo>
                    <a:lnTo>
                      <a:pt x="37" y="93"/>
                    </a:lnTo>
                    <a:lnTo>
                      <a:pt x="49" y="89"/>
                    </a:lnTo>
                    <a:lnTo>
                      <a:pt x="51" y="89"/>
                    </a:lnTo>
                    <a:lnTo>
                      <a:pt x="52" y="88"/>
                    </a:lnTo>
                    <a:lnTo>
                      <a:pt x="60" y="75"/>
                    </a:lnTo>
                    <a:lnTo>
                      <a:pt x="60" y="74"/>
                    </a:lnTo>
                    <a:lnTo>
                      <a:pt x="63" y="54"/>
                    </a:lnTo>
                    <a:lnTo>
                      <a:pt x="65" y="50"/>
                    </a:lnTo>
                    <a:lnTo>
                      <a:pt x="65" y="53"/>
                    </a:lnTo>
                    <a:lnTo>
                      <a:pt x="65" y="40"/>
                    </a:lnTo>
                    <a:lnTo>
                      <a:pt x="65" y="42"/>
                    </a:lnTo>
                    <a:lnTo>
                      <a:pt x="63" y="40"/>
                    </a:lnTo>
                    <a:lnTo>
                      <a:pt x="60" y="20"/>
                    </a:lnTo>
                    <a:lnTo>
                      <a:pt x="60" y="17"/>
                    </a:lnTo>
                    <a:lnTo>
                      <a:pt x="60" y="19"/>
                    </a:lnTo>
                    <a:lnTo>
                      <a:pt x="52" y="6"/>
                    </a:lnTo>
                    <a:lnTo>
                      <a:pt x="51" y="3"/>
                    </a:lnTo>
                    <a:lnTo>
                      <a:pt x="49" y="3"/>
                    </a:lnTo>
                    <a:lnTo>
                      <a:pt x="37" y="0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8" y="9"/>
                    </a:lnTo>
                    <a:lnTo>
                      <a:pt x="36" y="9"/>
                    </a:lnTo>
                    <a:lnTo>
                      <a:pt x="36" y="3"/>
                    </a:lnTo>
                    <a:lnTo>
                      <a:pt x="34" y="7"/>
                    </a:lnTo>
                    <a:lnTo>
                      <a:pt x="47" y="11"/>
                    </a:lnTo>
                    <a:lnTo>
                      <a:pt x="48" y="7"/>
                    </a:lnTo>
                    <a:lnTo>
                      <a:pt x="44" y="10"/>
                    </a:lnTo>
                    <a:lnTo>
                      <a:pt x="52" y="22"/>
                    </a:lnTo>
                    <a:lnTo>
                      <a:pt x="56" y="20"/>
                    </a:lnTo>
                    <a:lnTo>
                      <a:pt x="52" y="21"/>
                    </a:lnTo>
                    <a:lnTo>
                      <a:pt x="56" y="41"/>
                    </a:lnTo>
                    <a:lnTo>
                      <a:pt x="60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60" y="53"/>
                    </a:lnTo>
                    <a:lnTo>
                      <a:pt x="56" y="53"/>
                    </a:lnTo>
                    <a:lnTo>
                      <a:pt x="52" y="73"/>
                    </a:lnTo>
                    <a:lnTo>
                      <a:pt x="56" y="73"/>
                    </a:lnTo>
                    <a:lnTo>
                      <a:pt x="52" y="71"/>
                    </a:lnTo>
                    <a:lnTo>
                      <a:pt x="44" y="84"/>
                    </a:lnTo>
                    <a:lnTo>
                      <a:pt x="48" y="85"/>
                    </a:lnTo>
                    <a:lnTo>
                      <a:pt x="47" y="81"/>
                    </a:lnTo>
                    <a:lnTo>
                      <a:pt x="34" y="85"/>
                    </a:lnTo>
                    <a:lnTo>
                      <a:pt x="36" y="89"/>
                    </a:lnTo>
                    <a:lnTo>
                      <a:pt x="36" y="85"/>
                    </a:lnTo>
                    <a:lnTo>
                      <a:pt x="28" y="85"/>
                    </a:lnTo>
                    <a:lnTo>
                      <a:pt x="28" y="89"/>
                    </a:lnTo>
                    <a:lnTo>
                      <a:pt x="29" y="85"/>
                    </a:lnTo>
                    <a:lnTo>
                      <a:pt x="17" y="81"/>
                    </a:lnTo>
                    <a:lnTo>
                      <a:pt x="15" y="85"/>
                    </a:lnTo>
                    <a:lnTo>
                      <a:pt x="19" y="84"/>
                    </a:lnTo>
                    <a:lnTo>
                      <a:pt x="12" y="71"/>
                    </a:lnTo>
                    <a:lnTo>
                      <a:pt x="8" y="73"/>
                    </a:lnTo>
                    <a:lnTo>
                      <a:pt x="12" y="73"/>
                    </a:lnTo>
                    <a:lnTo>
                      <a:pt x="8" y="53"/>
                    </a:lnTo>
                    <a:lnTo>
                      <a:pt x="4" y="53"/>
                    </a:lnTo>
                    <a:lnTo>
                      <a:pt x="9" y="53"/>
                    </a:lnTo>
                    <a:lnTo>
                      <a:pt x="9" y="40"/>
                    </a:lnTo>
                    <a:lnTo>
                      <a:pt x="4" y="40"/>
                    </a:lnTo>
                    <a:lnTo>
                      <a:pt x="8" y="41"/>
                    </a:lnTo>
                    <a:lnTo>
                      <a:pt x="12" y="21"/>
                    </a:lnTo>
                    <a:lnTo>
                      <a:pt x="8" y="20"/>
                    </a:lnTo>
                    <a:lnTo>
                      <a:pt x="12" y="22"/>
                    </a:lnTo>
                    <a:lnTo>
                      <a:pt x="19" y="10"/>
                    </a:lnTo>
                    <a:lnTo>
                      <a:pt x="15" y="7"/>
                    </a:lnTo>
                    <a:lnTo>
                      <a:pt x="17" y="11"/>
                    </a:lnTo>
                    <a:lnTo>
                      <a:pt x="29" y="7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83" name="Freeform 99"/>
              <p:cNvSpPr>
                <a:spLocks/>
              </p:cNvSpPr>
              <p:nvPr/>
            </p:nvSpPr>
            <p:spPr bwMode="auto">
              <a:xfrm>
                <a:off x="1105" y="2979"/>
                <a:ext cx="21" cy="16"/>
              </a:xfrm>
              <a:custGeom>
                <a:avLst/>
                <a:gdLst/>
                <a:ahLst/>
                <a:cxnLst>
                  <a:cxn ang="0">
                    <a:pos x="14" y="6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0" y="6"/>
                  </a:cxn>
                  <a:cxn ang="0">
                    <a:pos x="10" y="16"/>
                  </a:cxn>
                  <a:cxn ang="0">
                    <a:pos x="14" y="14"/>
                  </a:cxn>
                  <a:cxn ang="0">
                    <a:pos x="18" y="10"/>
                  </a:cxn>
                  <a:cxn ang="0">
                    <a:pos x="21" y="6"/>
                  </a:cxn>
                  <a:cxn ang="0">
                    <a:pos x="14" y="0"/>
                  </a:cxn>
                  <a:cxn ang="0">
                    <a:pos x="8" y="6"/>
                  </a:cxn>
                  <a:cxn ang="0">
                    <a:pos x="12" y="10"/>
                  </a:cxn>
                  <a:cxn ang="0">
                    <a:pos x="14" y="6"/>
                  </a:cxn>
                  <a:cxn ang="0">
                    <a:pos x="12" y="4"/>
                  </a:cxn>
                  <a:cxn ang="0">
                    <a:pos x="8" y="7"/>
                  </a:cxn>
                  <a:cxn ang="0">
                    <a:pos x="10" y="10"/>
                  </a:cxn>
                  <a:cxn ang="0">
                    <a:pos x="14" y="7"/>
                  </a:cxn>
                  <a:cxn ang="0">
                    <a:pos x="10" y="4"/>
                  </a:cxn>
                  <a:cxn ang="0">
                    <a:pos x="7" y="6"/>
                  </a:cxn>
                  <a:cxn ang="0">
                    <a:pos x="10" y="10"/>
                  </a:cxn>
                  <a:cxn ang="0">
                    <a:pos x="14" y="6"/>
                  </a:cxn>
                </a:cxnLst>
                <a:rect l="0" t="0" r="r" b="b"/>
                <a:pathLst>
                  <a:path w="21" h="16">
                    <a:moveTo>
                      <a:pt x="14" y="6"/>
                    </a:moveTo>
                    <a:lnTo>
                      <a:pt x="8" y="0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10" y="16"/>
                    </a:lnTo>
                    <a:lnTo>
                      <a:pt x="14" y="14"/>
                    </a:lnTo>
                    <a:lnTo>
                      <a:pt x="18" y="10"/>
                    </a:lnTo>
                    <a:lnTo>
                      <a:pt x="21" y="6"/>
                    </a:lnTo>
                    <a:lnTo>
                      <a:pt x="14" y="0"/>
                    </a:lnTo>
                    <a:lnTo>
                      <a:pt x="8" y="6"/>
                    </a:lnTo>
                    <a:lnTo>
                      <a:pt x="12" y="10"/>
                    </a:lnTo>
                    <a:lnTo>
                      <a:pt x="14" y="6"/>
                    </a:lnTo>
                    <a:lnTo>
                      <a:pt x="12" y="4"/>
                    </a:lnTo>
                    <a:lnTo>
                      <a:pt x="8" y="7"/>
                    </a:lnTo>
                    <a:lnTo>
                      <a:pt x="10" y="10"/>
                    </a:lnTo>
                    <a:lnTo>
                      <a:pt x="14" y="7"/>
                    </a:lnTo>
                    <a:lnTo>
                      <a:pt x="10" y="4"/>
                    </a:lnTo>
                    <a:lnTo>
                      <a:pt x="7" y="6"/>
                    </a:lnTo>
                    <a:lnTo>
                      <a:pt x="10" y="10"/>
                    </a:lnTo>
                    <a:lnTo>
                      <a:pt x="14" y="6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84" name="Freeform 100"/>
              <p:cNvSpPr>
                <a:spLocks/>
              </p:cNvSpPr>
              <p:nvPr/>
            </p:nvSpPr>
            <p:spPr bwMode="auto">
              <a:xfrm>
                <a:off x="1146" y="2900"/>
                <a:ext cx="64" cy="94"/>
              </a:xfrm>
              <a:custGeom>
                <a:avLst/>
                <a:gdLst/>
                <a:ahLst/>
                <a:cxnLst>
                  <a:cxn ang="0">
                    <a:pos x="26" y="0"/>
                  </a:cxn>
                  <a:cxn ang="0">
                    <a:pos x="12" y="3"/>
                  </a:cxn>
                  <a:cxn ang="0">
                    <a:pos x="3" y="19"/>
                  </a:cxn>
                  <a:cxn ang="0">
                    <a:pos x="3" y="20"/>
                  </a:cxn>
                  <a:cxn ang="0">
                    <a:pos x="0" y="42"/>
                  </a:cxn>
                  <a:cxn ang="0">
                    <a:pos x="0" y="53"/>
                  </a:cxn>
                  <a:cxn ang="0">
                    <a:pos x="0" y="54"/>
                  </a:cxn>
                  <a:cxn ang="0">
                    <a:pos x="3" y="75"/>
                  </a:cxn>
                  <a:cxn ang="0">
                    <a:pos x="12" y="89"/>
                  </a:cxn>
                  <a:cxn ang="0">
                    <a:pos x="26" y="93"/>
                  </a:cxn>
                  <a:cxn ang="0">
                    <a:pos x="27" y="94"/>
                  </a:cxn>
                  <a:cxn ang="0">
                    <a:pos x="34" y="94"/>
                  </a:cxn>
                  <a:cxn ang="0">
                    <a:pos x="49" y="89"/>
                  </a:cxn>
                  <a:cxn ang="0">
                    <a:pos x="51" y="88"/>
                  </a:cxn>
                  <a:cxn ang="0">
                    <a:pos x="59" y="74"/>
                  </a:cxn>
                  <a:cxn ang="0">
                    <a:pos x="64" y="50"/>
                  </a:cxn>
                  <a:cxn ang="0">
                    <a:pos x="64" y="40"/>
                  </a:cxn>
                  <a:cxn ang="0">
                    <a:pos x="63" y="40"/>
                  </a:cxn>
                  <a:cxn ang="0">
                    <a:pos x="59" y="17"/>
                  </a:cxn>
                  <a:cxn ang="0">
                    <a:pos x="51" y="6"/>
                  </a:cxn>
                  <a:cxn ang="0">
                    <a:pos x="49" y="3"/>
                  </a:cxn>
                  <a:cxn ang="0">
                    <a:pos x="34" y="0"/>
                  </a:cxn>
                  <a:cxn ang="0">
                    <a:pos x="27" y="0"/>
                  </a:cxn>
                  <a:cxn ang="0">
                    <a:pos x="35" y="9"/>
                  </a:cxn>
                  <a:cxn ang="0">
                    <a:pos x="34" y="7"/>
                  </a:cxn>
                  <a:cxn ang="0">
                    <a:pos x="47" y="7"/>
                  </a:cxn>
                  <a:cxn ang="0">
                    <a:pos x="51" y="22"/>
                  </a:cxn>
                  <a:cxn ang="0">
                    <a:pos x="51" y="21"/>
                  </a:cxn>
                  <a:cxn ang="0">
                    <a:pos x="59" y="40"/>
                  </a:cxn>
                  <a:cxn ang="0">
                    <a:pos x="55" y="53"/>
                  </a:cxn>
                  <a:cxn ang="0">
                    <a:pos x="55" y="53"/>
                  </a:cxn>
                  <a:cxn ang="0">
                    <a:pos x="55" y="73"/>
                  </a:cxn>
                  <a:cxn ang="0">
                    <a:pos x="44" y="84"/>
                  </a:cxn>
                  <a:cxn ang="0">
                    <a:pos x="46" y="81"/>
                  </a:cxn>
                  <a:cxn ang="0">
                    <a:pos x="35" y="89"/>
                  </a:cxn>
                  <a:cxn ang="0">
                    <a:pos x="27" y="85"/>
                  </a:cxn>
                  <a:cxn ang="0">
                    <a:pos x="29" y="85"/>
                  </a:cxn>
                  <a:cxn ang="0">
                    <a:pos x="15" y="85"/>
                  </a:cxn>
                  <a:cxn ang="0">
                    <a:pos x="11" y="71"/>
                  </a:cxn>
                  <a:cxn ang="0">
                    <a:pos x="11" y="73"/>
                  </a:cxn>
                  <a:cxn ang="0">
                    <a:pos x="3" y="53"/>
                  </a:cxn>
                  <a:cxn ang="0">
                    <a:pos x="8" y="40"/>
                  </a:cxn>
                  <a:cxn ang="0">
                    <a:pos x="7" y="41"/>
                  </a:cxn>
                  <a:cxn ang="0">
                    <a:pos x="7" y="20"/>
                  </a:cxn>
                  <a:cxn ang="0">
                    <a:pos x="19" y="10"/>
                  </a:cxn>
                  <a:cxn ang="0">
                    <a:pos x="16" y="11"/>
                  </a:cxn>
                </a:cxnLst>
                <a:rect l="0" t="0" r="r" b="b"/>
                <a:pathLst>
                  <a:path w="64" h="94">
                    <a:moveTo>
                      <a:pt x="29" y="7"/>
                    </a:moveTo>
                    <a:lnTo>
                      <a:pt x="26" y="0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1" y="6"/>
                    </a:lnTo>
                    <a:lnTo>
                      <a:pt x="3" y="19"/>
                    </a:lnTo>
                    <a:lnTo>
                      <a:pt x="3" y="17"/>
                    </a:lnTo>
                    <a:lnTo>
                      <a:pt x="3" y="20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0"/>
                    </a:lnTo>
                    <a:lnTo>
                      <a:pt x="0" y="53"/>
                    </a:lnTo>
                    <a:lnTo>
                      <a:pt x="0" y="50"/>
                    </a:lnTo>
                    <a:lnTo>
                      <a:pt x="0" y="54"/>
                    </a:lnTo>
                    <a:lnTo>
                      <a:pt x="3" y="74"/>
                    </a:lnTo>
                    <a:lnTo>
                      <a:pt x="3" y="75"/>
                    </a:lnTo>
                    <a:lnTo>
                      <a:pt x="11" y="88"/>
                    </a:lnTo>
                    <a:lnTo>
                      <a:pt x="12" y="89"/>
                    </a:lnTo>
                    <a:lnTo>
                      <a:pt x="13" y="89"/>
                    </a:lnTo>
                    <a:lnTo>
                      <a:pt x="26" y="93"/>
                    </a:lnTo>
                    <a:lnTo>
                      <a:pt x="29" y="94"/>
                    </a:lnTo>
                    <a:lnTo>
                      <a:pt x="27" y="94"/>
                    </a:lnTo>
                    <a:lnTo>
                      <a:pt x="35" y="94"/>
                    </a:lnTo>
                    <a:lnTo>
                      <a:pt x="34" y="94"/>
                    </a:lnTo>
                    <a:lnTo>
                      <a:pt x="36" y="93"/>
                    </a:lnTo>
                    <a:lnTo>
                      <a:pt x="49" y="89"/>
                    </a:lnTo>
                    <a:lnTo>
                      <a:pt x="50" y="89"/>
                    </a:lnTo>
                    <a:lnTo>
                      <a:pt x="51" y="88"/>
                    </a:lnTo>
                    <a:lnTo>
                      <a:pt x="59" y="75"/>
                    </a:lnTo>
                    <a:lnTo>
                      <a:pt x="59" y="74"/>
                    </a:lnTo>
                    <a:lnTo>
                      <a:pt x="63" y="54"/>
                    </a:lnTo>
                    <a:lnTo>
                      <a:pt x="64" y="50"/>
                    </a:lnTo>
                    <a:lnTo>
                      <a:pt x="64" y="53"/>
                    </a:lnTo>
                    <a:lnTo>
                      <a:pt x="64" y="40"/>
                    </a:lnTo>
                    <a:lnTo>
                      <a:pt x="64" y="42"/>
                    </a:lnTo>
                    <a:lnTo>
                      <a:pt x="63" y="40"/>
                    </a:lnTo>
                    <a:lnTo>
                      <a:pt x="59" y="20"/>
                    </a:lnTo>
                    <a:lnTo>
                      <a:pt x="59" y="17"/>
                    </a:lnTo>
                    <a:lnTo>
                      <a:pt x="59" y="19"/>
                    </a:lnTo>
                    <a:lnTo>
                      <a:pt x="51" y="6"/>
                    </a:lnTo>
                    <a:lnTo>
                      <a:pt x="50" y="3"/>
                    </a:lnTo>
                    <a:lnTo>
                      <a:pt x="49" y="3"/>
                    </a:lnTo>
                    <a:lnTo>
                      <a:pt x="36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27" y="0"/>
                    </a:lnTo>
                    <a:lnTo>
                      <a:pt x="27" y="9"/>
                    </a:lnTo>
                    <a:lnTo>
                      <a:pt x="35" y="9"/>
                    </a:lnTo>
                    <a:lnTo>
                      <a:pt x="35" y="3"/>
                    </a:lnTo>
                    <a:lnTo>
                      <a:pt x="34" y="7"/>
                    </a:lnTo>
                    <a:lnTo>
                      <a:pt x="46" y="11"/>
                    </a:lnTo>
                    <a:lnTo>
                      <a:pt x="47" y="7"/>
                    </a:lnTo>
                    <a:lnTo>
                      <a:pt x="44" y="10"/>
                    </a:lnTo>
                    <a:lnTo>
                      <a:pt x="51" y="22"/>
                    </a:lnTo>
                    <a:lnTo>
                      <a:pt x="55" y="20"/>
                    </a:lnTo>
                    <a:lnTo>
                      <a:pt x="51" y="21"/>
                    </a:lnTo>
                    <a:lnTo>
                      <a:pt x="55" y="41"/>
                    </a:lnTo>
                    <a:lnTo>
                      <a:pt x="59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59" y="53"/>
                    </a:lnTo>
                    <a:lnTo>
                      <a:pt x="55" y="53"/>
                    </a:lnTo>
                    <a:lnTo>
                      <a:pt x="51" y="73"/>
                    </a:lnTo>
                    <a:lnTo>
                      <a:pt x="55" y="73"/>
                    </a:lnTo>
                    <a:lnTo>
                      <a:pt x="51" y="71"/>
                    </a:lnTo>
                    <a:lnTo>
                      <a:pt x="44" y="84"/>
                    </a:lnTo>
                    <a:lnTo>
                      <a:pt x="47" y="85"/>
                    </a:lnTo>
                    <a:lnTo>
                      <a:pt x="46" y="81"/>
                    </a:lnTo>
                    <a:lnTo>
                      <a:pt x="34" y="85"/>
                    </a:lnTo>
                    <a:lnTo>
                      <a:pt x="35" y="89"/>
                    </a:lnTo>
                    <a:lnTo>
                      <a:pt x="35" y="85"/>
                    </a:lnTo>
                    <a:lnTo>
                      <a:pt x="27" y="85"/>
                    </a:lnTo>
                    <a:lnTo>
                      <a:pt x="27" y="89"/>
                    </a:lnTo>
                    <a:lnTo>
                      <a:pt x="29" y="85"/>
                    </a:lnTo>
                    <a:lnTo>
                      <a:pt x="16" y="81"/>
                    </a:lnTo>
                    <a:lnTo>
                      <a:pt x="15" y="85"/>
                    </a:lnTo>
                    <a:lnTo>
                      <a:pt x="19" y="84"/>
                    </a:lnTo>
                    <a:lnTo>
                      <a:pt x="11" y="71"/>
                    </a:lnTo>
                    <a:lnTo>
                      <a:pt x="7" y="73"/>
                    </a:lnTo>
                    <a:lnTo>
                      <a:pt x="11" y="73"/>
                    </a:lnTo>
                    <a:lnTo>
                      <a:pt x="7" y="53"/>
                    </a:lnTo>
                    <a:lnTo>
                      <a:pt x="3" y="53"/>
                    </a:lnTo>
                    <a:lnTo>
                      <a:pt x="8" y="53"/>
                    </a:lnTo>
                    <a:lnTo>
                      <a:pt x="8" y="40"/>
                    </a:lnTo>
                    <a:lnTo>
                      <a:pt x="3" y="40"/>
                    </a:lnTo>
                    <a:lnTo>
                      <a:pt x="7" y="41"/>
                    </a:lnTo>
                    <a:lnTo>
                      <a:pt x="11" y="21"/>
                    </a:lnTo>
                    <a:lnTo>
                      <a:pt x="7" y="20"/>
                    </a:lnTo>
                    <a:lnTo>
                      <a:pt x="11" y="22"/>
                    </a:lnTo>
                    <a:lnTo>
                      <a:pt x="19" y="10"/>
                    </a:lnTo>
                    <a:lnTo>
                      <a:pt x="15" y="7"/>
                    </a:lnTo>
                    <a:lnTo>
                      <a:pt x="16" y="11"/>
                    </a:lnTo>
                    <a:lnTo>
                      <a:pt x="29" y="7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85" name="Freeform 101"/>
              <p:cNvSpPr>
                <a:spLocks/>
              </p:cNvSpPr>
              <p:nvPr/>
            </p:nvSpPr>
            <p:spPr bwMode="auto">
              <a:xfrm>
                <a:off x="1229" y="2900"/>
                <a:ext cx="65" cy="93"/>
              </a:xfrm>
              <a:custGeom>
                <a:avLst/>
                <a:gdLst/>
                <a:ahLst/>
                <a:cxnLst>
                  <a:cxn ang="0">
                    <a:pos x="51" y="0"/>
                  </a:cxn>
                  <a:cxn ang="0">
                    <a:pos x="7" y="3"/>
                  </a:cxn>
                  <a:cxn ang="0">
                    <a:pos x="11" y="44"/>
                  </a:cxn>
                  <a:cxn ang="0">
                    <a:pos x="11" y="36"/>
                  </a:cxn>
                  <a:cxn ang="0">
                    <a:pos x="25" y="36"/>
                  </a:cxn>
                  <a:cxn ang="0">
                    <a:pos x="24" y="37"/>
                  </a:cxn>
                  <a:cxn ang="0">
                    <a:pos x="36" y="32"/>
                  </a:cxn>
                  <a:cxn ang="0">
                    <a:pos x="47" y="40"/>
                  </a:cxn>
                  <a:cxn ang="0">
                    <a:pos x="46" y="40"/>
                  </a:cxn>
                  <a:cxn ang="0">
                    <a:pos x="56" y="44"/>
                  </a:cxn>
                  <a:cxn ang="0">
                    <a:pos x="56" y="58"/>
                  </a:cxn>
                  <a:cxn ang="0">
                    <a:pos x="56" y="56"/>
                  </a:cxn>
                  <a:cxn ang="0">
                    <a:pos x="60" y="64"/>
                  </a:cxn>
                  <a:cxn ang="0">
                    <a:pos x="53" y="75"/>
                  </a:cxn>
                  <a:cxn ang="0">
                    <a:pos x="54" y="74"/>
                  </a:cxn>
                  <a:cxn ang="0">
                    <a:pos x="49" y="84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24" y="88"/>
                  </a:cxn>
                  <a:cxn ang="0">
                    <a:pos x="12" y="80"/>
                  </a:cxn>
                  <a:cxn ang="0">
                    <a:pos x="15" y="81"/>
                  </a:cxn>
                  <a:cxn ang="0">
                    <a:pos x="7" y="80"/>
                  </a:cxn>
                  <a:cxn ang="0">
                    <a:pos x="7" y="71"/>
                  </a:cxn>
                  <a:cxn ang="0">
                    <a:pos x="3" y="83"/>
                  </a:cxn>
                  <a:cxn ang="0">
                    <a:pos x="10" y="88"/>
                  </a:cxn>
                  <a:cxn ang="0">
                    <a:pos x="25" y="93"/>
                  </a:cxn>
                  <a:cxn ang="0">
                    <a:pos x="36" y="93"/>
                  </a:cxn>
                  <a:cxn ang="0">
                    <a:pos x="37" y="92"/>
                  </a:cxn>
                  <a:cxn ang="0">
                    <a:pos x="53" y="88"/>
                  </a:cxn>
                  <a:cxn ang="0">
                    <a:pos x="60" y="78"/>
                  </a:cxn>
                  <a:cxn ang="0">
                    <a:pos x="65" y="63"/>
                  </a:cxn>
                  <a:cxn ang="0">
                    <a:pos x="65" y="56"/>
                  </a:cxn>
                  <a:cxn ang="0">
                    <a:pos x="64" y="55"/>
                  </a:cxn>
                  <a:cxn ang="0">
                    <a:pos x="60" y="41"/>
                  </a:cxn>
                  <a:cxn ang="0">
                    <a:pos x="50" y="32"/>
                  </a:cxn>
                  <a:cxn ang="0">
                    <a:pos x="35" y="29"/>
                  </a:cxn>
                  <a:cxn ang="0">
                    <a:pos x="24" y="29"/>
                  </a:cxn>
                  <a:cxn ang="0">
                    <a:pos x="22" y="29"/>
                  </a:cxn>
                  <a:cxn ang="0">
                    <a:pos x="8" y="32"/>
                  </a:cxn>
                  <a:cxn ang="0">
                    <a:pos x="5" y="37"/>
                  </a:cxn>
                  <a:cxn ang="0">
                    <a:pos x="12" y="41"/>
                  </a:cxn>
                  <a:cxn ang="0">
                    <a:pos x="11" y="3"/>
                  </a:cxn>
                  <a:cxn ang="0">
                    <a:pos x="51" y="9"/>
                  </a:cxn>
                </a:cxnLst>
                <a:rect l="0" t="0" r="r" b="b"/>
                <a:pathLst>
                  <a:path w="65" h="93">
                    <a:moveTo>
                      <a:pt x="51" y="9"/>
                    </a:moveTo>
                    <a:lnTo>
                      <a:pt x="51" y="0"/>
                    </a:lnTo>
                    <a:lnTo>
                      <a:pt x="7" y="0"/>
                    </a:lnTo>
                    <a:lnTo>
                      <a:pt x="7" y="3"/>
                    </a:lnTo>
                    <a:lnTo>
                      <a:pt x="3" y="40"/>
                    </a:lnTo>
                    <a:lnTo>
                      <a:pt x="11" y="44"/>
                    </a:lnTo>
                    <a:lnTo>
                      <a:pt x="15" y="40"/>
                    </a:lnTo>
                    <a:lnTo>
                      <a:pt x="11" y="36"/>
                    </a:lnTo>
                    <a:lnTo>
                      <a:pt x="12" y="40"/>
                    </a:lnTo>
                    <a:lnTo>
                      <a:pt x="25" y="36"/>
                    </a:lnTo>
                    <a:lnTo>
                      <a:pt x="24" y="32"/>
                    </a:lnTo>
                    <a:lnTo>
                      <a:pt x="24" y="37"/>
                    </a:lnTo>
                    <a:lnTo>
                      <a:pt x="36" y="37"/>
                    </a:lnTo>
                    <a:lnTo>
                      <a:pt x="36" y="32"/>
                    </a:lnTo>
                    <a:lnTo>
                      <a:pt x="35" y="36"/>
                    </a:lnTo>
                    <a:lnTo>
                      <a:pt x="47" y="40"/>
                    </a:lnTo>
                    <a:lnTo>
                      <a:pt x="49" y="36"/>
                    </a:lnTo>
                    <a:lnTo>
                      <a:pt x="46" y="40"/>
                    </a:lnTo>
                    <a:lnTo>
                      <a:pt x="54" y="48"/>
                    </a:lnTo>
                    <a:lnTo>
                      <a:pt x="56" y="44"/>
                    </a:lnTo>
                    <a:lnTo>
                      <a:pt x="53" y="45"/>
                    </a:lnTo>
                    <a:lnTo>
                      <a:pt x="56" y="58"/>
                    </a:lnTo>
                    <a:lnTo>
                      <a:pt x="60" y="56"/>
                    </a:lnTo>
                    <a:lnTo>
                      <a:pt x="56" y="56"/>
                    </a:lnTo>
                    <a:lnTo>
                      <a:pt x="56" y="64"/>
                    </a:lnTo>
                    <a:lnTo>
                      <a:pt x="60" y="64"/>
                    </a:lnTo>
                    <a:lnTo>
                      <a:pt x="56" y="63"/>
                    </a:lnTo>
                    <a:lnTo>
                      <a:pt x="53" y="75"/>
                    </a:lnTo>
                    <a:lnTo>
                      <a:pt x="56" y="76"/>
                    </a:lnTo>
                    <a:lnTo>
                      <a:pt x="54" y="74"/>
                    </a:lnTo>
                    <a:lnTo>
                      <a:pt x="46" y="81"/>
                    </a:lnTo>
                    <a:lnTo>
                      <a:pt x="49" y="84"/>
                    </a:lnTo>
                    <a:lnTo>
                      <a:pt x="47" y="80"/>
                    </a:lnTo>
                    <a:lnTo>
                      <a:pt x="35" y="84"/>
                    </a:lnTo>
                    <a:lnTo>
                      <a:pt x="36" y="88"/>
                    </a:lnTo>
                    <a:lnTo>
                      <a:pt x="36" y="84"/>
                    </a:lnTo>
                    <a:lnTo>
                      <a:pt x="24" y="84"/>
                    </a:lnTo>
                    <a:lnTo>
                      <a:pt x="24" y="88"/>
                    </a:lnTo>
                    <a:lnTo>
                      <a:pt x="25" y="84"/>
                    </a:lnTo>
                    <a:lnTo>
                      <a:pt x="12" y="80"/>
                    </a:lnTo>
                    <a:lnTo>
                      <a:pt x="11" y="84"/>
                    </a:lnTo>
                    <a:lnTo>
                      <a:pt x="15" y="81"/>
                    </a:lnTo>
                    <a:lnTo>
                      <a:pt x="11" y="78"/>
                    </a:lnTo>
                    <a:lnTo>
                      <a:pt x="7" y="80"/>
                    </a:lnTo>
                    <a:lnTo>
                      <a:pt x="11" y="79"/>
                    </a:lnTo>
                    <a:lnTo>
                      <a:pt x="7" y="71"/>
                    </a:lnTo>
                    <a:lnTo>
                      <a:pt x="0" y="75"/>
                    </a:lnTo>
                    <a:lnTo>
                      <a:pt x="3" y="83"/>
                    </a:lnTo>
                    <a:lnTo>
                      <a:pt x="8" y="88"/>
                    </a:lnTo>
                    <a:lnTo>
                      <a:pt x="10" y="88"/>
                    </a:lnTo>
                    <a:lnTo>
                      <a:pt x="22" y="92"/>
                    </a:lnTo>
                    <a:lnTo>
                      <a:pt x="25" y="93"/>
                    </a:lnTo>
                    <a:lnTo>
                      <a:pt x="24" y="93"/>
                    </a:lnTo>
                    <a:lnTo>
                      <a:pt x="36" y="93"/>
                    </a:lnTo>
                    <a:lnTo>
                      <a:pt x="35" y="93"/>
                    </a:lnTo>
                    <a:lnTo>
                      <a:pt x="37" y="92"/>
                    </a:lnTo>
                    <a:lnTo>
                      <a:pt x="50" y="88"/>
                    </a:lnTo>
                    <a:lnTo>
                      <a:pt x="53" y="88"/>
                    </a:lnTo>
                    <a:lnTo>
                      <a:pt x="60" y="80"/>
                    </a:lnTo>
                    <a:lnTo>
                      <a:pt x="60" y="78"/>
                    </a:lnTo>
                    <a:lnTo>
                      <a:pt x="64" y="65"/>
                    </a:lnTo>
                    <a:lnTo>
                      <a:pt x="65" y="63"/>
                    </a:lnTo>
                    <a:lnTo>
                      <a:pt x="65" y="64"/>
                    </a:lnTo>
                    <a:lnTo>
                      <a:pt x="65" y="56"/>
                    </a:lnTo>
                    <a:lnTo>
                      <a:pt x="65" y="58"/>
                    </a:lnTo>
                    <a:lnTo>
                      <a:pt x="64" y="55"/>
                    </a:lnTo>
                    <a:lnTo>
                      <a:pt x="60" y="42"/>
                    </a:lnTo>
                    <a:lnTo>
                      <a:pt x="60" y="41"/>
                    </a:lnTo>
                    <a:lnTo>
                      <a:pt x="51" y="32"/>
                    </a:lnTo>
                    <a:lnTo>
                      <a:pt x="50" y="32"/>
                    </a:lnTo>
                    <a:lnTo>
                      <a:pt x="37" y="29"/>
                    </a:lnTo>
                    <a:lnTo>
                      <a:pt x="35" y="29"/>
                    </a:lnTo>
                    <a:lnTo>
                      <a:pt x="36" y="29"/>
                    </a:lnTo>
                    <a:lnTo>
                      <a:pt x="24" y="29"/>
                    </a:lnTo>
                    <a:lnTo>
                      <a:pt x="25" y="29"/>
                    </a:lnTo>
                    <a:lnTo>
                      <a:pt x="22" y="29"/>
                    </a:lnTo>
                    <a:lnTo>
                      <a:pt x="10" y="32"/>
                    </a:lnTo>
                    <a:lnTo>
                      <a:pt x="8" y="32"/>
                    </a:lnTo>
                    <a:lnTo>
                      <a:pt x="8" y="34"/>
                    </a:lnTo>
                    <a:lnTo>
                      <a:pt x="5" y="37"/>
                    </a:lnTo>
                    <a:lnTo>
                      <a:pt x="7" y="40"/>
                    </a:lnTo>
                    <a:lnTo>
                      <a:pt x="12" y="41"/>
                    </a:lnTo>
                    <a:lnTo>
                      <a:pt x="16" y="5"/>
                    </a:lnTo>
                    <a:lnTo>
                      <a:pt x="11" y="3"/>
                    </a:lnTo>
                    <a:lnTo>
                      <a:pt x="11" y="9"/>
                    </a:lnTo>
                    <a:lnTo>
                      <a:pt x="51" y="9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86" name="Rectangle 102"/>
              <p:cNvSpPr>
                <a:spLocks noChangeArrowheads="1"/>
              </p:cNvSpPr>
              <p:nvPr/>
            </p:nvSpPr>
            <p:spPr bwMode="auto">
              <a:xfrm>
                <a:off x="1343" y="2380"/>
                <a:ext cx="63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87" name="Freeform 103"/>
              <p:cNvSpPr>
                <a:spLocks/>
              </p:cNvSpPr>
              <p:nvPr/>
            </p:nvSpPr>
            <p:spPr bwMode="auto">
              <a:xfrm>
                <a:off x="1022" y="2344"/>
                <a:ext cx="65" cy="94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3" y="4"/>
                  </a:cxn>
                  <a:cxn ang="0">
                    <a:pos x="4" y="19"/>
                  </a:cxn>
                  <a:cxn ang="0">
                    <a:pos x="4" y="20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54"/>
                  </a:cxn>
                  <a:cxn ang="0">
                    <a:pos x="4" y="75"/>
                  </a:cxn>
                  <a:cxn ang="0">
                    <a:pos x="13" y="89"/>
                  </a:cxn>
                  <a:cxn ang="0">
                    <a:pos x="27" y="93"/>
                  </a:cxn>
                  <a:cxn ang="0">
                    <a:pos x="28" y="94"/>
                  </a:cxn>
                  <a:cxn ang="0">
                    <a:pos x="34" y="94"/>
                  </a:cxn>
                  <a:cxn ang="0">
                    <a:pos x="49" y="89"/>
                  </a:cxn>
                  <a:cxn ang="0">
                    <a:pos x="52" y="88"/>
                  </a:cxn>
                  <a:cxn ang="0">
                    <a:pos x="60" y="74"/>
                  </a:cxn>
                  <a:cxn ang="0">
                    <a:pos x="65" y="50"/>
                  </a:cxn>
                  <a:cxn ang="0">
                    <a:pos x="65" y="40"/>
                  </a:cxn>
                  <a:cxn ang="0">
                    <a:pos x="63" y="40"/>
                  </a:cxn>
                  <a:cxn ang="0">
                    <a:pos x="60" y="17"/>
                  </a:cxn>
                  <a:cxn ang="0">
                    <a:pos x="52" y="6"/>
                  </a:cxn>
                  <a:cxn ang="0">
                    <a:pos x="49" y="4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48" y="7"/>
                  </a:cxn>
                  <a:cxn ang="0">
                    <a:pos x="52" y="23"/>
                  </a:cxn>
                  <a:cxn ang="0">
                    <a:pos x="52" y="21"/>
                  </a:cxn>
                  <a:cxn ang="0">
                    <a:pos x="60" y="40"/>
                  </a:cxn>
                  <a:cxn ang="0">
                    <a:pos x="56" y="53"/>
                  </a:cxn>
                  <a:cxn ang="0">
                    <a:pos x="56" y="53"/>
                  </a:cxn>
                  <a:cxn ang="0">
                    <a:pos x="56" y="73"/>
                  </a:cxn>
                  <a:cxn ang="0">
                    <a:pos x="44" y="84"/>
                  </a:cxn>
                  <a:cxn ang="0">
                    <a:pos x="47" y="82"/>
                  </a:cxn>
                  <a:cxn ang="0">
                    <a:pos x="36" y="89"/>
                  </a:cxn>
                  <a:cxn ang="0">
                    <a:pos x="28" y="85"/>
                  </a:cxn>
                  <a:cxn ang="0">
                    <a:pos x="29" y="85"/>
                  </a:cxn>
                  <a:cxn ang="0">
                    <a:pos x="15" y="85"/>
                  </a:cxn>
                  <a:cxn ang="0">
                    <a:pos x="12" y="72"/>
                  </a:cxn>
                  <a:cxn ang="0">
                    <a:pos x="12" y="73"/>
                  </a:cxn>
                  <a:cxn ang="0">
                    <a:pos x="4" y="53"/>
                  </a:cxn>
                  <a:cxn ang="0">
                    <a:pos x="9" y="40"/>
                  </a:cxn>
                  <a:cxn ang="0">
                    <a:pos x="8" y="41"/>
                  </a:cxn>
                  <a:cxn ang="0">
                    <a:pos x="8" y="20"/>
                  </a:cxn>
                  <a:cxn ang="0">
                    <a:pos x="19" y="10"/>
                  </a:cxn>
                  <a:cxn ang="0">
                    <a:pos x="17" y="11"/>
                  </a:cxn>
                </a:cxnLst>
                <a:rect l="0" t="0" r="r" b="b"/>
                <a:pathLst>
                  <a:path w="65" h="94">
                    <a:moveTo>
                      <a:pt x="29" y="7"/>
                    </a:moveTo>
                    <a:lnTo>
                      <a:pt x="27" y="0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2" y="6"/>
                    </a:lnTo>
                    <a:lnTo>
                      <a:pt x="4" y="19"/>
                    </a:lnTo>
                    <a:lnTo>
                      <a:pt x="4" y="17"/>
                    </a:lnTo>
                    <a:lnTo>
                      <a:pt x="4" y="20"/>
                    </a:lnTo>
                    <a:lnTo>
                      <a:pt x="0" y="40"/>
                    </a:lnTo>
                    <a:lnTo>
                      <a:pt x="0" y="43"/>
                    </a:lnTo>
                    <a:lnTo>
                      <a:pt x="0" y="40"/>
                    </a:lnTo>
                    <a:lnTo>
                      <a:pt x="0" y="53"/>
                    </a:lnTo>
                    <a:lnTo>
                      <a:pt x="0" y="50"/>
                    </a:lnTo>
                    <a:lnTo>
                      <a:pt x="0" y="54"/>
                    </a:lnTo>
                    <a:lnTo>
                      <a:pt x="4" y="74"/>
                    </a:lnTo>
                    <a:lnTo>
                      <a:pt x="4" y="75"/>
                    </a:lnTo>
                    <a:lnTo>
                      <a:pt x="12" y="88"/>
                    </a:lnTo>
                    <a:lnTo>
                      <a:pt x="13" y="89"/>
                    </a:lnTo>
                    <a:lnTo>
                      <a:pt x="14" y="89"/>
                    </a:lnTo>
                    <a:lnTo>
                      <a:pt x="27" y="93"/>
                    </a:lnTo>
                    <a:lnTo>
                      <a:pt x="29" y="94"/>
                    </a:lnTo>
                    <a:lnTo>
                      <a:pt x="28" y="94"/>
                    </a:lnTo>
                    <a:lnTo>
                      <a:pt x="36" y="94"/>
                    </a:lnTo>
                    <a:lnTo>
                      <a:pt x="34" y="94"/>
                    </a:lnTo>
                    <a:lnTo>
                      <a:pt x="37" y="93"/>
                    </a:lnTo>
                    <a:lnTo>
                      <a:pt x="49" y="89"/>
                    </a:lnTo>
                    <a:lnTo>
                      <a:pt x="51" y="89"/>
                    </a:lnTo>
                    <a:lnTo>
                      <a:pt x="52" y="88"/>
                    </a:lnTo>
                    <a:lnTo>
                      <a:pt x="60" y="75"/>
                    </a:lnTo>
                    <a:lnTo>
                      <a:pt x="60" y="74"/>
                    </a:lnTo>
                    <a:lnTo>
                      <a:pt x="63" y="54"/>
                    </a:lnTo>
                    <a:lnTo>
                      <a:pt x="65" y="50"/>
                    </a:lnTo>
                    <a:lnTo>
                      <a:pt x="65" y="53"/>
                    </a:lnTo>
                    <a:lnTo>
                      <a:pt x="65" y="40"/>
                    </a:lnTo>
                    <a:lnTo>
                      <a:pt x="65" y="43"/>
                    </a:lnTo>
                    <a:lnTo>
                      <a:pt x="63" y="40"/>
                    </a:lnTo>
                    <a:lnTo>
                      <a:pt x="60" y="20"/>
                    </a:lnTo>
                    <a:lnTo>
                      <a:pt x="60" y="17"/>
                    </a:lnTo>
                    <a:lnTo>
                      <a:pt x="60" y="19"/>
                    </a:lnTo>
                    <a:lnTo>
                      <a:pt x="52" y="6"/>
                    </a:lnTo>
                    <a:lnTo>
                      <a:pt x="51" y="4"/>
                    </a:lnTo>
                    <a:lnTo>
                      <a:pt x="49" y="4"/>
                    </a:lnTo>
                    <a:lnTo>
                      <a:pt x="37" y="0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8" y="9"/>
                    </a:lnTo>
                    <a:lnTo>
                      <a:pt x="36" y="9"/>
                    </a:lnTo>
                    <a:lnTo>
                      <a:pt x="36" y="4"/>
                    </a:lnTo>
                    <a:lnTo>
                      <a:pt x="34" y="7"/>
                    </a:lnTo>
                    <a:lnTo>
                      <a:pt x="47" y="11"/>
                    </a:lnTo>
                    <a:lnTo>
                      <a:pt x="48" y="7"/>
                    </a:lnTo>
                    <a:lnTo>
                      <a:pt x="44" y="10"/>
                    </a:lnTo>
                    <a:lnTo>
                      <a:pt x="52" y="23"/>
                    </a:lnTo>
                    <a:lnTo>
                      <a:pt x="56" y="20"/>
                    </a:lnTo>
                    <a:lnTo>
                      <a:pt x="52" y="21"/>
                    </a:lnTo>
                    <a:lnTo>
                      <a:pt x="56" y="41"/>
                    </a:lnTo>
                    <a:lnTo>
                      <a:pt x="60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60" y="53"/>
                    </a:lnTo>
                    <a:lnTo>
                      <a:pt x="56" y="53"/>
                    </a:lnTo>
                    <a:lnTo>
                      <a:pt x="52" y="73"/>
                    </a:lnTo>
                    <a:lnTo>
                      <a:pt x="56" y="73"/>
                    </a:lnTo>
                    <a:lnTo>
                      <a:pt x="52" y="72"/>
                    </a:lnTo>
                    <a:lnTo>
                      <a:pt x="44" y="84"/>
                    </a:lnTo>
                    <a:lnTo>
                      <a:pt x="48" y="85"/>
                    </a:lnTo>
                    <a:lnTo>
                      <a:pt x="47" y="82"/>
                    </a:lnTo>
                    <a:lnTo>
                      <a:pt x="34" y="85"/>
                    </a:lnTo>
                    <a:lnTo>
                      <a:pt x="36" y="89"/>
                    </a:lnTo>
                    <a:lnTo>
                      <a:pt x="36" y="85"/>
                    </a:lnTo>
                    <a:lnTo>
                      <a:pt x="28" y="85"/>
                    </a:lnTo>
                    <a:lnTo>
                      <a:pt x="28" y="89"/>
                    </a:lnTo>
                    <a:lnTo>
                      <a:pt x="29" y="85"/>
                    </a:lnTo>
                    <a:lnTo>
                      <a:pt x="17" y="82"/>
                    </a:lnTo>
                    <a:lnTo>
                      <a:pt x="15" y="85"/>
                    </a:lnTo>
                    <a:lnTo>
                      <a:pt x="19" y="84"/>
                    </a:lnTo>
                    <a:lnTo>
                      <a:pt x="12" y="72"/>
                    </a:lnTo>
                    <a:lnTo>
                      <a:pt x="8" y="73"/>
                    </a:lnTo>
                    <a:lnTo>
                      <a:pt x="12" y="73"/>
                    </a:lnTo>
                    <a:lnTo>
                      <a:pt x="8" y="53"/>
                    </a:lnTo>
                    <a:lnTo>
                      <a:pt x="4" y="53"/>
                    </a:lnTo>
                    <a:lnTo>
                      <a:pt x="9" y="53"/>
                    </a:lnTo>
                    <a:lnTo>
                      <a:pt x="9" y="40"/>
                    </a:lnTo>
                    <a:lnTo>
                      <a:pt x="4" y="40"/>
                    </a:lnTo>
                    <a:lnTo>
                      <a:pt x="8" y="41"/>
                    </a:lnTo>
                    <a:lnTo>
                      <a:pt x="12" y="21"/>
                    </a:lnTo>
                    <a:lnTo>
                      <a:pt x="8" y="20"/>
                    </a:lnTo>
                    <a:lnTo>
                      <a:pt x="12" y="23"/>
                    </a:lnTo>
                    <a:lnTo>
                      <a:pt x="19" y="10"/>
                    </a:lnTo>
                    <a:lnTo>
                      <a:pt x="15" y="7"/>
                    </a:lnTo>
                    <a:lnTo>
                      <a:pt x="17" y="11"/>
                    </a:lnTo>
                    <a:lnTo>
                      <a:pt x="29" y="7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88" name="Freeform 104"/>
              <p:cNvSpPr>
                <a:spLocks/>
              </p:cNvSpPr>
              <p:nvPr/>
            </p:nvSpPr>
            <p:spPr bwMode="auto">
              <a:xfrm>
                <a:off x="1105" y="2423"/>
                <a:ext cx="21" cy="16"/>
              </a:xfrm>
              <a:custGeom>
                <a:avLst/>
                <a:gdLst/>
                <a:ahLst/>
                <a:cxnLst>
                  <a:cxn ang="0">
                    <a:pos x="14" y="6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0" y="6"/>
                  </a:cxn>
                  <a:cxn ang="0">
                    <a:pos x="10" y="16"/>
                  </a:cxn>
                  <a:cxn ang="0">
                    <a:pos x="14" y="14"/>
                  </a:cxn>
                  <a:cxn ang="0">
                    <a:pos x="18" y="10"/>
                  </a:cxn>
                  <a:cxn ang="0">
                    <a:pos x="21" y="6"/>
                  </a:cxn>
                  <a:cxn ang="0">
                    <a:pos x="14" y="0"/>
                  </a:cxn>
                  <a:cxn ang="0">
                    <a:pos x="8" y="6"/>
                  </a:cxn>
                  <a:cxn ang="0">
                    <a:pos x="12" y="10"/>
                  </a:cxn>
                  <a:cxn ang="0">
                    <a:pos x="14" y="6"/>
                  </a:cxn>
                  <a:cxn ang="0">
                    <a:pos x="12" y="4"/>
                  </a:cxn>
                  <a:cxn ang="0">
                    <a:pos x="8" y="8"/>
                  </a:cxn>
                  <a:cxn ang="0">
                    <a:pos x="10" y="10"/>
                  </a:cxn>
                  <a:cxn ang="0">
                    <a:pos x="14" y="8"/>
                  </a:cxn>
                  <a:cxn ang="0">
                    <a:pos x="10" y="4"/>
                  </a:cxn>
                  <a:cxn ang="0">
                    <a:pos x="7" y="6"/>
                  </a:cxn>
                  <a:cxn ang="0">
                    <a:pos x="10" y="10"/>
                  </a:cxn>
                  <a:cxn ang="0">
                    <a:pos x="14" y="6"/>
                  </a:cxn>
                </a:cxnLst>
                <a:rect l="0" t="0" r="r" b="b"/>
                <a:pathLst>
                  <a:path w="21" h="16">
                    <a:moveTo>
                      <a:pt x="14" y="6"/>
                    </a:moveTo>
                    <a:lnTo>
                      <a:pt x="8" y="0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10" y="16"/>
                    </a:lnTo>
                    <a:lnTo>
                      <a:pt x="14" y="14"/>
                    </a:lnTo>
                    <a:lnTo>
                      <a:pt x="18" y="10"/>
                    </a:lnTo>
                    <a:lnTo>
                      <a:pt x="21" y="6"/>
                    </a:lnTo>
                    <a:lnTo>
                      <a:pt x="14" y="0"/>
                    </a:lnTo>
                    <a:lnTo>
                      <a:pt x="8" y="6"/>
                    </a:lnTo>
                    <a:lnTo>
                      <a:pt x="12" y="10"/>
                    </a:lnTo>
                    <a:lnTo>
                      <a:pt x="14" y="6"/>
                    </a:lnTo>
                    <a:lnTo>
                      <a:pt x="12" y="4"/>
                    </a:lnTo>
                    <a:lnTo>
                      <a:pt x="8" y="8"/>
                    </a:lnTo>
                    <a:lnTo>
                      <a:pt x="10" y="10"/>
                    </a:lnTo>
                    <a:lnTo>
                      <a:pt x="14" y="8"/>
                    </a:lnTo>
                    <a:lnTo>
                      <a:pt x="10" y="4"/>
                    </a:lnTo>
                    <a:lnTo>
                      <a:pt x="7" y="6"/>
                    </a:lnTo>
                    <a:lnTo>
                      <a:pt x="10" y="10"/>
                    </a:lnTo>
                    <a:lnTo>
                      <a:pt x="14" y="6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89" name="Freeform 105"/>
              <p:cNvSpPr>
                <a:spLocks/>
              </p:cNvSpPr>
              <p:nvPr/>
            </p:nvSpPr>
            <p:spPr bwMode="auto">
              <a:xfrm>
                <a:off x="1159" y="2345"/>
                <a:ext cx="27" cy="88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4" y="23"/>
                  </a:cxn>
                  <a:cxn ang="0">
                    <a:pos x="12" y="19"/>
                  </a:cxn>
                  <a:cxn ang="0">
                    <a:pos x="13" y="19"/>
                  </a:cxn>
                  <a:cxn ang="0">
                    <a:pos x="26" y="6"/>
                  </a:cxn>
                  <a:cxn ang="0">
                    <a:pos x="22" y="3"/>
                  </a:cxn>
                  <a:cxn ang="0">
                    <a:pos x="18" y="3"/>
                  </a:cxn>
                  <a:cxn ang="0">
                    <a:pos x="18" y="88"/>
                  </a:cxn>
                  <a:cxn ang="0">
                    <a:pos x="27" y="88"/>
                  </a:cxn>
                  <a:cxn ang="0">
                    <a:pos x="27" y="3"/>
                  </a:cxn>
                  <a:cxn ang="0">
                    <a:pos x="19" y="0"/>
                  </a:cxn>
                  <a:cxn ang="0">
                    <a:pos x="7" y="13"/>
                  </a:cxn>
                  <a:cxn ang="0">
                    <a:pos x="9" y="15"/>
                  </a:cxn>
                  <a:cxn ang="0">
                    <a:pos x="8" y="11"/>
                  </a:cxn>
                  <a:cxn ang="0">
                    <a:pos x="0" y="15"/>
                  </a:cxn>
                </a:cxnLst>
                <a:rect l="0" t="0" r="r" b="b"/>
                <a:pathLst>
                  <a:path w="27" h="88">
                    <a:moveTo>
                      <a:pt x="0" y="15"/>
                    </a:moveTo>
                    <a:lnTo>
                      <a:pt x="4" y="23"/>
                    </a:lnTo>
                    <a:lnTo>
                      <a:pt x="12" y="19"/>
                    </a:lnTo>
                    <a:lnTo>
                      <a:pt x="13" y="19"/>
                    </a:lnTo>
                    <a:lnTo>
                      <a:pt x="26" y="6"/>
                    </a:lnTo>
                    <a:lnTo>
                      <a:pt x="22" y="3"/>
                    </a:lnTo>
                    <a:lnTo>
                      <a:pt x="18" y="3"/>
                    </a:lnTo>
                    <a:lnTo>
                      <a:pt x="18" y="88"/>
                    </a:lnTo>
                    <a:lnTo>
                      <a:pt x="27" y="88"/>
                    </a:lnTo>
                    <a:lnTo>
                      <a:pt x="27" y="3"/>
                    </a:lnTo>
                    <a:lnTo>
                      <a:pt x="19" y="0"/>
                    </a:lnTo>
                    <a:lnTo>
                      <a:pt x="7" y="13"/>
                    </a:lnTo>
                    <a:lnTo>
                      <a:pt x="9" y="15"/>
                    </a:lnTo>
                    <a:lnTo>
                      <a:pt x="8" y="11"/>
                    </a:lnTo>
                    <a:lnTo>
                      <a:pt x="0" y="15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90" name="Freeform 106"/>
              <p:cNvSpPr>
                <a:spLocks/>
              </p:cNvSpPr>
              <p:nvPr/>
            </p:nvSpPr>
            <p:spPr bwMode="auto">
              <a:xfrm>
                <a:off x="1227" y="2344"/>
                <a:ext cx="65" cy="94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3" y="4"/>
                  </a:cxn>
                  <a:cxn ang="0">
                    <a:pos x="4" y="19"/>
                  </a:cxn>
                  <a:cxn ang="0">
                    <a:pos x="4" y="20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54"/>
                  </a:cxn>
                  <a:cxn ang="0">
                    <a:pos x="4" y="75"/>
                  </a:cxn>
                  <a:cxn ang="0">
                    <a:pos x="13" y="89"/>
                  </a:cxn>
                  <a:cxn ang="0">
                    <a:pos x="27" y="93"/>
                  </a:cxn>
                  <a:cxn ang="0">
                    <a:pos x="28" y="94"/>
                  </a:cxn>
                  <a:cxn ang="0">
                    <a:pos x="34" y="94"/>
                  </a:cxn>
                  <a:cxn ang="0">
                    <a:pos x="49" y="89"/>
                  </a:cxn>
                  <a:cxn ang="0">
                    <a:pos x="52" y="88"/>
                  </a:cxn>
                  <a:cxn ang="0">
                    <a:pos x="60" y="74"/>
                  </a:cxn>
                  <a:cxn ang="0">
                    <a:pos x="65" y="50"/>
                  </a:cxn>
                  <a:cxn ang="0">
                    <a:pos x="65" y="40"/>
                  </a:cxn>
                  <a:cxn ang="0">
                    <a:pos x="63" y="40"/>
                  </a:cxn>
                  <a:cxn ang="0">
                    <a:pos x="60" y="17"/>
                  </a:cxn>
                  <a:cxn ang="0">
                    <a:pos x="52" y="6"/>
                  </a:cxn>
                  <a:cxn ang="0">
                    <a:pos x="49" y="4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48" y="7"/>
                  </a:cxn>
                  <a:cxn ang="0">
                    <a:pos x="52" y="23"/>
                  </a:cxn>
                  <a:cxn ang="0">
                    <a:pos x="52" y="21"/>
                  </a:cxn>
                  <a:cxn ang="0">
                    <a:pos x="60" y="40"/>
                  </a:cxn>
                  <a:cxn ang="0">
                    <a:pos x="56" y="53"/>
                  </a:cxn>
                  <a:cxn ang="0">
                    <a:pos x="56" y="53"/>
                  </a:cxn>
                  <a:cxn ang="0">
                    <a:pos x="56" y="73"/>
                  </a:cxn>
                  <a:cxn ang="0">
                    <a:pos x="44" y="84"/>
                  </a:cxn>
                  <a:cxn ang="0">
                    <a:pos x="47" y="82"/>
                  </a:cxn>
                  <a:cxn ang="0">
                    <a:pos x="36" y="89"/>
                  </a:cxn>
                  <a:cxn ang="0">
                    <a:pos x="28" y="85"/>
                  </a:cxn>
                  <a:cxn ang="0">
                    <a:pos x="29" y="85"/>
                  </a:cxn>
                  <a:cxn ang="0">
                    <a:pos x="16" y="85"/>
                  </a:cxn>
                  <a:cxn ang="0">
                    <a:pos x="12" y="72"/>
                  </a:cxn>
                  <a:cxn ang="0">
                    <a:pos x="12" y="73"/>
                  </a:cxn>
                  <a:cxn ang="0">
                    <a:pos x="4" y="53"/>
                  </a:cxn>
                  <a:cxn ang="0">
                    <a:pos x="9" y="40"/>
                  </a:cxn>
                  <a:cxn ang="0">
                    <a:pos x="8" y="41"/>
                  </a:cxn>
                  <a:cxn ang="0">
                    <a:pos x="8" y="20"/>
                  </a:cxn>
                  <a:cxn ang="0">
                    <a:pos x="19" y="10"/>
                  </a:cxn>
                  <a:cxn ang="0">
                    <a:pos x="17" y="11"/>
                  </a:cxn>
                </a:cxnLst>
                <a:rect l="0" t="0" r="r" b="b"/>
                <a:pathLst>
                  <a:path w="65" h="94">
                    <a:moveTo>
                      <a:pt x="29" y="7"/>
                    </a:moveTo>
                    <a:lnTo>
                      <a:pt x="27" y="0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2" y="6"/>
                    </a:lnTo>
                    <a:lnTo>
                      <a:pt x="4" y="19"/>
                    </a:lnTo>
                    <a:lnTo>
                      <a:pt x="4" y="17"/>
                    </a:lnTo>
                    <a:lnTo>
                      <a:pt x="4" y="20"/>
                    </a:lnTo>
                    <a:lnTo>
                      <a:pt x="0" y="40"/>
                    </a:lnTo>
                    <a:lnTo>
                      <a:pt x="0" y="43"/>
                    </a:lnTo>
                    <a:lnTo>
                      <a:pt x="0" y="40"/>
                    </a:lnTo>
                    <a:lnTo>
                      <a:pt x="0" y="53"/>
                    </a:lnTo>
                    <a:lnTo>
                      <a:pt x="0" y="50"/>
                    </a:lnTo>
                    <a:lnTo>
                      <a:pt x="0" y="54"/>
                    </a:lnTo>
                    <a:lnTo>
                      <a:pt x="4" y="74"/>
                    </a:lnTo>
                    <a:lnTo>
                      <a:pt x="4" y="75"/>
                    </a:lnTo>
                    <a:lnTo>
                      <a:pt x="12" y="88"/>
                    </a:lnTo>
                    <a:lnTo>
                      <a:pt x="13" y="89"/>
                    </a:lnTo>
                    <a:lnTo>
                      <a:pt x="14" y="89"/>
                    </a:lnTo>
                    <a:lnTo>
                      <a:pt x="27" y="93"/>
                    </a:lnTo>
                    <a:lnTo>
                      <a:pt x="29" y="94"/>
                    </a:lnTo>
                    <a:lnTo>
                      <a:pt x="28" y="94"/>
                    </a:lnTo>
                    <a:lnTo>
                      <a:pt x="36" y="94"/>
                    </a:lnTo>
                    <a:lnTo>
                      <a:pt x="34" y="94"/>
                    </a:lnTo>
                    <a:lnTo>
                      <a:pt x="37" y="93"/>
                    </a:lnTo>
                    <a:lnTo>
                      <a:pt x="49" y="89"/>
                    </a:lnTo>
                    <a:lnTo>
                      <a:pt x="51" y="89"/>
                    </a:lnTo>
                    <a:lnTo>
                      <a:pt x="52" y="88"/>
                    </a:lnTo>
                    <a:lnTo>
                      <a:pt x="60" y="75"/>
                    </a:lnTo>
                    <a:lnTo>
                      <a:pt x="60" y="74"/>
                    </a:lnTo>
                    <a:lnTo>
                      <a:pt x="63" y="54"/>
                    </a:lnTo>
                    <a:lnTo>
                      <a:pt x="65" y="50"/>
                    </a:lnTo>
                    <a:lnTo>
                      <a:pt x="65" y="53"/>
                    </a:lnTo>
                    <a:lnTo>
                      <a:pt x="65" y="40"/>
                    </a:lnTo>
                    <a:lnTo>
                      <a:pt x="65" y="43"/>
                    </a:lnTo>
                    <a:lnTo>
                      <a:pt x="63" y="40"/>
                    </a:lnTo>
                    <a:lnTo>
                      <a:pt x="60" y="20"/>
                    </a:lnTo>
                    <a:lnTo>
                      <a:pt x="60" y="17"/>
                    </a:lnTo>
                    <a:lnTo>
                      <a:pt x="60" y="19"/>
                    </a:lnTo>
                    <a:lnTo>
                      <a:pt x="52" y="6"/>
                    </a:lnTo>
                    <a:lnTo>
                      <a:pt x="51" y="4"/>
                    </a:lnTo>
                    <a:lnTo>
                      <a:pt x="49" y="4"/>
                    </a:lnTo>
                    <a:lnTo>
                      <a:pt x="37" y="0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8" y="9"/>
                    </a:lnTo>
                    <a:lnTo>
                      <a:pt x="36" y="9"/>
                    </a:lnTo>
                    <a:lnTo>
                      <a:pt x="36" y="4"/>
                    </a:lnTo>
                    <a:lnTo>
                      <a:pt x="34" y="7"/>
                    </a:lnTo>
                    <a:lnTo>
                      <a:pt x="47" y="11"/>
                    </a:lnTo>
                    <a:lnTo>
                      <a:pt x="48" y="7"/>
                    </a:lnTo>
                    <a:lnTo>
                      <a:pt x="44" y="10"/>
                    </a:lnTo>
                    <a:lnTo>
                      <a:pt x="52" y="23"/>
                    </a:lnTo>
                    <a:lnTo>
                      <a:pt x="56" y="20"/>
                    </a:lnTo>
                    <a:lnTo>
                      <a:pt x="52" y="21"/>
                    </a:lnTo>
                    <a:lnTo>
                      <a:pt x="56" y="41"/>
                    </a:lnTo>
                    <a:lnTo>
                      <a:pt x="60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60" y="53"/>
                    </a:lnTo>
                    <a:lnTo>
                      <a:pt x="56" y="53"/>
                    </a:lnTo>
                    <a:lnTo>
                      <a:pt x="52" y="73"/>
                    </a:lnTo>
                    <a:lnTo>
                      <a:pt x="56" y="73"/>
                    </a:lnTo>
                    <a:lnTo>
                      <a:pt x="52" y="72"/>
                    </a:lnTo>
                    <a:lnTo>
                      <a:pt x="44" y="84"/>
                    </a:lnTo>
                    <a:lnTo>
                      <a:pt x="48" y="85"/>
                    </a:lnTo>
                    <a:lnTo>
                      <a:pt x="47" y="82"/>
                    </a:lnTo>
                    <a:lnTo>
                      <a:pt x="34" y="85"/>
                    </a:lnTo>
                    <a:lnTo>
                      <a:pt x="36" y="89"/>
                    </a:lnTo>
                    <a:lnTo>
                      <a:pt x="36" y="85"/>
                    </a:lnTo>
                    <a:lnTo>
                      <a:pt x="28" y="85"/>
                    </a:lnTo>
                    <a:lnTo>
                      <a:pt x="28" y="89"/>
                    </a:lnTo>
                    <a:lnTo>
                      <a:pt x="29" y="85"/>
                    </a:lnTo>
                    <a:lnTo>
                      <a:pt x="17" y="82"/>
                    </a:lnTo>
                    <a:lnTo>
                      <a:pt x="16" y="85"/>
                    </a:lnTo>
                    <a:lnTo>
                      <a:pt x="19" y="84"/>
                    </a:lnTo>
                    <a:lnTo>
                      <a:pt x="12" y="72"/>
                    </a:lnTo>
                    <a:lnTo>
                      <a:pt x="8" y="73"/>
                    </a:lnTo>
                    <a:lnTo>
                      <a:pt x="12" y="73"/>
                    </a:lnTo>
                    <a:lnTo>
                      <a:pt x="8" y="53"/>
                    </a:lnTo>
                    <a:lnTo>
                      <a:pt x="4" y="53"/>
                    </a:lnTo>
                    <a:lnTo>
                      <a:pt x="9" y="53"/>
                    </a:lnTo>
                    <a:lnTo>
                      <a:pt x="9" y="40"/>
                    </a:lnTo>
                    <a:lnTo>
                      <a:pt x="4" y="40"/>
                    </a:lnTo>
                    <a:lnTo>
                      <a:pt x="8" y="41"/>
                    </a:lnTo>
                    <a:lnTo>
                      <a:pt x="12" y="21"/>
                    </a:lnTo>
                    <a:lnTo>
                      <a:pt x="8" y="20"/>
                    </a:lnTo>
                    <a:lnTo>
                      <a:pt x="12" y="23"/>
                    </a:lnTo>
                    <a:lnTo>
                      <a:pt x="19" y="10"/>
                    </a:lnTo>
                    <a:lnTo>
                      <a:pt x="16" y="7"/>
                    </a:lnTo>
                    <a:lnTo>
                      <a:pt x="17" y="11"/>
                    </a:lnTo>
                    <a:lnTo>
                      <a:pt x="29" y="7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91" name="Rectangle 107"/>
              <p:cNvSpPr>
                <a:spLocks noChangeArrowheads="1"/>
              </p:cNvSpPr>
              <p:nvPr/>
            </p:nvSpPr>
            <p:spPr bwMode="auto">
              <a:xfrm>
                <a:off x="1343" y="1825"/>
                <a:ext cx="63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92" name="Freeform 108"/>
              <p:cNvSpPr>
                <a:spLocks/>
              </p:cNvSpPr>
              <p:nvPr/>
            </p:nvSpPr>
            <p:spPr bwMode="auto">
              <a:xfrm>
                <a:off x="1022" y="1788"/>
                <a:ext cx="65" cy="94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3" y="4"/>
                  </a:cxn>
                  <a:cxn ang="0">
                    <a:pos x="4" y="19"/>
                  </a:cxn>
                  <a:cxn ang="0">
                    <a:pos x="4" y="20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54"/>
                  </a:cxn>
                  <a:cxn ang="0">
                    <a:pos x="4" y="76"/>
                  </a:cxn>
                  <a:cxn ang="0">
                    <a:pos x="13" y="89"/>
                  </a:cxn>
                  <a:cxn ang="0">
                    <a:pos x="27" y="93"/>
                  </a:cxn>
                  <a:cxn ang="0">
                    <a:pos x="28" y="94"/>
                  </a:cxn>
                  <a:cxn ang="0">
                    <a:pos x="34" y="94"/>
                  </a:cxn>
                  <a:cxn ang="0">
                    <a:pos x="49" y="89"/>
                  </a:cxn>
                  <a:cxn ang="0">
                    <a:pos x="52" y="88"/>
                  </a:cxn>
                  <a:cxn ang="0">
                    <a:pos x="60" y="74"/>
                  </a:cxn>
                  <a:cxn ang="0">
                    <a:pos x="65" y="50"/>
                  </a:cxn>
                  <a:cxn ang="0">
                    <a:pos x="65" y="40"/>
                  </a:cxn>
                  <a:cxn ang="0">
                    <a:pos x="63" y="40"/>
                  </a:cxn>
                  <a:cxn ang="0">
                    <a:pos x="60" y="18"/>
                  </a:cxn>
                  <a:cxn ang="0">
                    <a:pos x="52" y="6"/>
                  </a:cxn>
                  <a:cxn ang="0">
                    <a:pos x="49" y="4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36" y="9"/>
                  </a:cxn>
                  <a:cxn ang="0">
                    <a:pos x="34" y="8"/>
                  </a:cxn>
                  <a:cxn ang="0">
                    <a:pos x="48" y="8"/>
                  </a:cxn>
                  <a:cxn ang="0">
                    <a:pos x="52" y="23"/>
                  </a:cxn>
                  <a:cxn ang="0">
                    <a:pos x="52" y="21"/>
                  </a:cxn>
                  <a:cxn ang="0">
                    <a:pos x="60" y="40"/>
                  </a:cxn>
                  <a:cxn ang="0">
                    <a:pos x="56" y="53"/>
                  </a:cxn>
                  <a:cxn ang="0">
                    <a:pos x="56" y="53"/>
                  </a:cxn>
                  <a:cxn ang="0">
                    <a:pos x="56" y="73"/>
                  </a:cxn>
                  <a:cxn ang="0">
                    <a:pos x="44" y="84"/>
                  </a:cxn>
                  <a:cxn ang="0">
                    <a:pos x="47" y="82"/>
                  </a:cxn>
                  <a:cxn ang="0">
                    <a:pos x="36" y="89"/>
                  </a:cxn>
                  <a:cxn ang="0">
                    <a:pos x="28" y="86"/>
                  </a:cxn>
                  <a:cxn ang="0">
                    <a:pos x="29" y="86"/>
                  </a:cxn>
                  <a:cxn ang="0">
                    <a:pos x="15" y="86"/>
                  </a:cxn>
                  <a:cxn ang="0">
                    <a:pos x="12" y="72"/>
                  </a:cxn>
                  <a:cxn ang="0">
                    <a:pos x="12" y="73"/>
                  </a:cxn>
                  <a:cxn ang="0">
                    <a:pos x="4" y="53"/>
                  </a:cxn>
                  <a:cxn ang="0">
                    <a:pos x="9" y="40"/>
                  </a:cxn>
                  <a:cxn ang="0">
                    <a:pos x="8" y="42"/>
                  </a:cxn>
                  <a:cxn ang="0">
                    <a:pos x="8" y="20"/>
                  </a:cxn>
                  <a:cxn ang="0">
                    <a:pos x="19" y="10"/>
                  </a:cxn>
                  <a:cxn ang="0">
                    <a:pos x="17" y="11"/>
                  </a:cxn>
                </a:cxnLst>
                <a:rect l="0" t="0" r="r" b="b"/>
                <a:pathLst>
                  <a:path w="65" h="94">
                    <a:moveTo>
                      <a:pt x="29" y="8"/>
                    </a:moveTo>
                    <a:lnTo>
                      <a:pt x="27" y="0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2" y="6"/>
                    </a:lnTo>
                    <a:lnTo>
                      <a:pt x="4" y="19"/>
                    </a:lnTo>
                    <a:lnTo>
                      <a:pt x="4" y="18"/>
                    </a:lnTo>
                    <a:lnTo>
                      <a:pt x="4" y="20"/>
                    </a:lnTo>
                    <a:lnTo>
                      <a:pt x="0" y="40"/>
                    </a:lnTo>
                    <a:lnTo>
                      <a:pt x="0" y="43"/>
                    </a:lnTo>
                    <a:lnTo>
                      <a:pt x="0" y="40"/>
                    </a:lnTo>
                    <a:lnTo>
                      <a:pt x="0" y="53"/>
                    </a:lnTo>
                    <a:lnTo>
                      <a:pt x="0" y="50"/>
                    </a:lnTo>
                    <a:lnTo>
                      <a:pt x="0" y="54"/>
                    </a:lnTo>
                    <a:lnTo>
                      <a:pt x="4" y="74"/>
                    </a:lnTo>
                    <a:lnTo>
                      <a:pt x="4" y="76"/>
                    </a:lnTo>
                    <a:lnTo>
                      <a:pt x="12" y="88"/>
                    </a:lnTo>
                    <a:lnTo>
                      <a:pt x="13" y="89"/>
                    </a:lnTo>
                    <a:lnTo>
                      <a:pt x="14" y="89"/>
                    </a:lnTo>
                    <a:lnTo>
                      <a:pt x="27" y="93"/>
                    </a:lnTo>
                    <a:lnTo>
                      <a:pt x="29" y="94"/>
                    </a:lnTo>
                    <a:lnTo>
                      <a:pt x="28" y="94"/>
                    </a:lnTo>
                    <a:lnTo>
                      <a:pt x="36" y="94"/>
                    </a:lnTo>
                    <a:lnTo>
                      <a:pt x="34" y="94"/>
                    </a:lnTo>
                    <a:lnTo>
                      <a:pt x="37" y="93"/>
                    </a:lnTo>
                    <a:lnTo>
                      <a:pt x="49" y="89"/>
                    </a:lnTo>
                    <a:lnTo>
                      <a:pt x="51" y="89"/>
                    </a:lnTo>
                    <a:lnTo>
                      <a:pt x="52" y="88"/>
                    </a:lnTo>
                    <a:lnTo>
                      <a:pt x="60" y="76"/>
                    </a:lnTo>
                    <a:lnTo>
                      <a:pt x="60" y="74"/>
                    </a:lnTo>
                    <a:lnTo>
                      <a:pt x="63" y="54"/>
                    </a:lnTo>
                    <a:lnTo>
                      <a:pt x="65" y="50"/>
                    </a:lnTo>
                    <a:lnTo>
                      <a:pt x="65" y="53"/>
                    </a:lnTo>
                    <a:lnTo>
                      <a:pt x="65" y="40"/>
                    </a:lnTo>
                    <a:lnTo>
                      <a:pt x="65" y="43"/>
                    </a:lnTo>
                    <a:lnTo>
                      <a:pt x="63" y="40"/>
                    </a:lnTo>
                    <a:lnTo>
                      <a:pt x="60" y="20"/>
                    </a:lnTo>
                    <a:lnTo>
                      <a:pt x="60" y="18"/>
                    </a:lnTo>
                    <a:lnTo>
                      <a:pt x="60" y="19"/>
                    </a:lnTo>
                    <a:lnTo>
                      <a:pt x="52" y="6"/>
                    </a:lnTo>
                    <a:lnTo>
                      <a:pt x="51" y="4"/>
                    </a:lnTo>
                    <a:lnTo>
                      <a:pt x="49" y="4"/>
                    </a:lnTo>
                    <a:lnTo>
                      <a:pt x="37" y="0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8" y="9"/>
                    </a:lnTo>
                    <a:lnTo>
                      <a:pt x="36" y="9"/>
                    </a:lnTo>
                    <a:lnTo>
                      <a:pt x="36" y="4"/>
                    </a:lnTo>
                    <a:lnTo>
                      <a:pt x="34" y="8"/>
                    </a:lnTo>
                    <a:lnTo>
                      <a:pt x="47" y="11"/>
                    </a:lnTo>
                    <a:lnTo>
                      <a:pt x="48" y="8"/>
                    </a:lnTo>
                    <a:lnTo>
                      <a:pt x="44" y="10"/>
                    </a:lnTo>
                    <a:lnTo>
                      <a:pt x="52" y="23"/>
                    </a:lnTo>
                    <a:lnTo>
                      <a:pt x="56" y="20"/>
                    </a:lnTo>
                    <a:lnTo>
                      <a:pt x="52" y="21"/>
                    </a:lnTo>
                    <a:lnTo>
                      <a:pt x="56" y="42"/>
                    </a:lnTo>
                    <a:lnTo>
                      <a:pt x="60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60" y="53"/>
                    </a:lnTo>
                    <a:lnTo>
                      <a:pt x="56" y="53"/>
                    </a:lnTo>
                    <a:lnTo>
                      <a:pt x="52" y="73"/>
                    </a:lnTo>
                    <a:lnTo>
                      <a:pt x="56" y="73"/>
                    </a:lnTo>
                    <a:lnTo>
                      <a:pt x="52" y="72"/>
                    </a:lnTo>
                    <a:lnTo>
                      <a:pt x="44" y="84"/>
                    </a:lnTo>
                    <a:lnTo>
                      <a:pt x="48" y="86"/>
                    </a:lnTo>
                    <a:lnTo>
                      <a:pt x="47" y="82"/>
                    </a:lnTo>
                    <a:lnTo>
                      <a:pt x="34" y="86"/>
                    </a:lnTo>
                    <a:lnTo>
                      <a:pt x="36" y="89"/>
                    </a:lnTo>
                    <a:lnTo>
                      <a:pt x="36" y="86"/>
                    </a:lnTo>
                    <a:lnTo>
                      <a:pt x="28" y="86"/>
                    </a:lnTo>
                    <a:lnTo>
                      <a:pt x="28" y="89"/>
                    </a:lnTo>
                    <a:lnTo>
                      <a:pt x="29" y="86"/>
                    </a:lnTo>
                    <a:lnTo>
                      <a:pt x="17" y="82"/>
                    </a:lnTo>
                    <a:lnTo>
                      <a:pt x="15" y="86"/>
                    </a:lnTo>
                    <a:lnTo>
                      <a:pt x="19" y="84"/>
                    </a:lnTo>
                    <a:lnTo>
                      <a:pt x="12" y="72"/>
                    </a:lnTo>
                    <a:lnTo>
                      <a:pt x="8" y="73"/>
                    </a:lnTo>
                    <a:lnTo>
                      <a:pt x="12" y="73"/>
                    </a:lnTo>
                    <a:lnTo>
                      <a:pt x="8" y="53"/>
                    </a:lnTo>
                    <a:lnTo>
                      <a:pt x="4" y="53"/>
                    </a:lnTo>
                    <a:lnTo>
                      <a:pt x="9" y="53"/>
                    </a:lnTo>
                    <a:lnTo>
                      <a:pt x="9" y="40"/>
                    </a:lnTo>
                    <a:lnTo>
                      <a:pt x="4" y="40"/>
                    </a:lnTo>
                    <a:lnTo>
                      <a:pt x="8" y="42"/>
                    </a:lnTo>
                    <a:lnTo>
                      <a:pt x="12" y="21"/>
                    </a:lnTo>
                    <a:lnTo>
                      <a:pt x="8" y="20"/>
                    </a:lnTo>
                    <a:lnTo>
                      <a:pt x="12" y="23"/>
                    </a:lnTo>
                    <a:lnTo>
                      <a:pt x="19" y="10"/>
                    </a:lnTo>
                    <a:lnTo>
                      <a:pt x="15" y="8"/>
                    </a:lnTo>
                    <a:lnTo>
                      <a:pt x="17" y="11"/>
                    </a:lnTo>
                    <a:lnTo>
                      <a:pt x="29" y="8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93" name="Freeform 109"/>
              <p:cNvSpPr>
                <a:spLocks/>
              </p:cNvSpPr>
              <p:nvPr/>
            </p:nvSpPr>
            <p:spPr bwMode="auto">
              <a:xfrm>
                <a:off x="1105" y="1866"/>
                <a:ext cx="21" cy="16"/>
              </a:xfrm>
              <a:custGeom>
                <a:avLst/>
                <a:gdLst/>
                <a:ahLst/>
                <a:cxnLst>
                  <a:cxn ang="0">
                    <a:pos x="14" y="6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0" y="6"/>
                  </a:cxn>
                  <a:cxn ang="0">
                    <a:pos x="10" y="16"/>
                  </a:cxn>
                  <a:cxn ang="0">
                    <a:pos x="14" y="14"/>
                  </a:cxn>
                  <a:cxn ang="0">
                    <a:pos x="18" y="10"/>
                  </a:cxn>
                  <a:cxn ang="0">
                    <a:pos x="21" y="6"/>
                  </a:cxn>
                  <a:cxn ang="0">
                    <a:pos x="14" y="0"/>
                  </a:cxn>
                  <a:cxn ang="0">
                    <a:pos x="8" y="6"/>
                  </a:cxn>
                  <a:cxn ang="0">
                    <a:pos x="12" y="10"/>
                  </a:cxn>
                  <a:cxn ang="0">
                    <a:pos x="14" y="6"/>
                  </a:cxn>
                  <a:cxn ang="0">
                    <a:pos x="12" y="4"/>
                  </a:cxn>
                  <a:cxn ang="0">
                    <a:pos x="8" y="8"/>
                  </a:cxn>
                  <a:cxn ang="0">
                    <a:pos x="10" y="10"/>
                  </a:cxn>
                  <a:cxn ang="0">
                    <a:pos x="14" y="8"/>
                  </a:cxn>
                  <a:cxn ang="0">
                    <a:pos x="10" y="4"/>
                  </a:cxn>
                  <a:cxn ang="0">
                    <a:pos x="7" y="6"/>
                  </a:cxn>
                  <a:cxn ang="0">
                    <a:pos x="10" y="10"/>
                  </a:cxn>
                  <a:cxn ang="0">
                    <a:pos x="14" y="6"/>
                  </a:cxn>
                </a:cxnLst>
                <a:rect l="0" t="0" r="r" b="b"/>
                <a:pathLst>
                  <a:path w="21" h="16">
                    <a:moveTo>
                      <a:pt x="14" y="6"/>
                    </a:moveTo>
                    <a:lnTo>
                      <a:pt x="8" y="0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10" y="16"/>
                    </a:lnTo>
                    <a:lnTo>
                      <a:pt x="14" y="14"/>
                    </a:lnTo>
                    <a:lnTo>
                      <a:pt x="18" y="10"/>
                    </a:lnTo>
                    <a:lnTo>
                      <a:pt x="21" y="6"/>
                    </a:lnTo>
                    <a:lnTo>
                      <a:pt x="14" y="0"/>
                    </a:lnTo>
                    <a:lnTo>
                      <a:pt x="8" y="6"/>
                    </a:lnTo>
                    <a:lnTo>
                      <a:pt x="12" y="10"/>
                    </a:lnTo>
                    <a:lnTo>
                      <a:pt x="14" y="6"/>
                    </a:lnTo>
                    <a:lnTo>
                      <a:pt x="12" y="4"/>
                    </a:lnTo>
                    <a:lnTo>
                      <a:pt x="8" y="8"/>
                    </a:lnTo>
                    <a:lnTo>
                      <a:pt x="10" y="10"/>
                    </a:lnTo>
                    <a:lnTo>
                      <a:pt x="14" y="8"/>
                    </a:lnTo>
                    <a:lnTo>
                      <a:pt x="10" y="4"/>
                    </a:lnTo>
                    <a:lnTo>
                      <a:pt x="7" y="6"/>
                    </a:lnTo>
                    <a:lnTo>
                      <a:pt x="10" y="10"/>
                    </a:lnTo>
                    <a:lnTo>
                      <a:pt x="14" y="6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94" name="Freeform 110"/>
              <p:cNvSpPr>
                <a:spLocks/>
              </p:cNvSpPr>
              <p:nvPr/>
            </p:nvSpPr>
            <p:spPr bwMode="auto">
              <a:xfrm>
                <a:off x="1159" y="1789"/>
                <a:ext cx="27" cy="88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4" y="23"/>
                  </a:cxn>
                  <a:cxn ang="0">
                    <a:pos x="12" y="19"/>
                  </a:cxn>
                  <a:cxn ang="0">
                    <a:pos x="13" y="19"/>
                  </a:cxn>
                  <a:cxn ang="0">
                    <a:pos x="26" y="7"/>
                  </a:cxn>
                  <a:cxn ang="0">
                    <a:pos x="22" y="3"/>
                  </a:cxn>
                  <a:cxn ang="0">
                    <a:pos x="18" y="3"/>
                  </a:cxn>
                  <a:cxn ang="0">
                    <a:pos x="18" y="88"/>
                  </a:cxn>
                  <a:cxn ang="0">
                    <a:pos x="27" y="88"/>
                  </a:cxn>
                  <a:cxn ang="0">
                    <a:pos x="27" y="3"/>
                  </a:cxn>
                  <a:cxn ang="0">
                    <a:pos x="19" y="0"/>
                  </a:cxn>
                  <a:cxn ang="0">
                    <a:pos x="7" y="13"/>
                  </a:cxn>
                  <a:cxn ang="0">
                    <a:pos x="9" y="15"/>
                  </a:cxn>
                  <a:cxn ang="0">
                    <a:pos x="8" y="12"/>
                  </a:cxn>
                  <a:cxn ang="0">
                    <a:pos x="0" y="15"/>
                  </a:cxn>
                </a:cxnLst>
                <a:rect l="0" t="0" r="r" b="b"/>
                <a:pathLst>
                  <a:path w="27" h="88">
                    <a:moveTo>
                      <a:pt x="0" y="15"/>
                    </a:moveTo>
                    <a:lnTo>
                      <a:pt x="4" y="23"/>
                    </a:lnTo>
                    <a:lnTo>
                      <a:pt x="12" y="19"/>
                    </a:lnTo>
                    <a:lnTo>
                      <a:pt x="13" y="19"/>
                    </a:lnTo>
                    <a:lnTo>
                      <a:pt x="26" y="7"/>
                    </a:lnTo>
                    <a:lnTo>
                      <a:pt x="22" y="3"/>
                    </a:lnTo>
                    <a:lnTo>
                      <a:pt x="18" y="3"/>
                    </a:lnTo>
                    <a:lnTo>
                      <a:pt x="18" y="88"/>
                    </a:lnTo>
                    <a:lnTo>
                      <a:pt x="27" y="88"/>
                    </a:lnTo>
                    <a:lnTo>
                      <a:pt x="27" y="3"/>
                    </a:lnTo>
                    <a:lnTo>
                      <a:pt x="19" y="0"/>
                    </a:lnTo>
                    <a:lnTo>
                      <a:pt x="7" y="13"/>
                    </a:lnTo>
                    <a:lnTo>
                      <a:pt x="9" y="15"/>
                    </a:lnTo>
                    <a:lnTo>
                      <a:pt x="8" y="12"/>
                    </a:lnTo>
                    <a:lnTo>
                      <a:pt x="0" y="15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95" name="Freeform 111"/>
              <p:cNvSpPr>
                <a:spLocks/>
              </p:cNvSpPr>
              <p:nvPr/>
            </p:nvSpPr>
            <p:spPr bwMode="auto">
              <a:xfrm>
                <a:off x="1229" y="1788"/>
                <a:ext cx="65" cy="93"/>
              </a:xfrm>
              <a:custGeom>
                <a:avLst/>
                <a:gdLst/>
                <a:ahLst/>
                <a:cxnLst>
                  <a:cxn ang="0">
                    <a:pos x="51" y="0"/>
                  </a:cxn>
                  <a:cxn ang="0">
                    <a:pos x="7" y="4"/>
                  </a:cxn>
                  <a:cxn ang="0">
                    <a:pos x="11" y="44"/>
                  </a:cxn>
                  <a:cxn ang="0">
                    <a:pos x="11" y="37"/>
                  </a:cxn>
                  <a:cxn ang="0">
                    <a:pos x="25" y="37"/>
                  </a:cxn>
                  <a:cxn ang="0">
                    <a:pos x="24" y="38"/>
                  </a:cxn>
                  <a:cxn ang="0">
                    <a:pos x="36" y="33"/>
                  </a:cxn>
                  <a:cxn ang="0">
                    <a:pos x="47" y="40"/>
                  </a:cxn>
                  <a:cxn ang="0">
                    <a:pos x="46" y="40"/>
                  </a:cxn>
                  <a:cxn ang="0">
                    <a:pos x="56" y="44"/>
                  </a:cxn>
                  <a:cxn ang="0">
                    <a:pos x="56" y="58"/>
                  </a:cxn>
                  <a:cxn ang="0">
                    <a:pos x="56" y="57"/>
                  </a:cxn>
                  <a:cxn ang="0">
                    <a:pos x="60" y="64"/>
                  </a:cxn>
                  <a:cxn ang="0">
                    <a:pos x="53" y="76"/>
                  </a:cxn>
                  <a:cxn ang="0">
                    <a:pos x="54" y="74"/>
                  </a:cxn>
                  <a:cxn ang="0">
                    <a:pos x="49" y="84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24" y="88"/>
                  </a:cxn>
                  <a:cxn ang="0">
                    <a:pos x="12" y="81"/>
                  </a:cxn>
                  <a:cxn ang="0">
                    <a:pos x="15" y="82"/>
                  </a:cxn>
                  <a:cxn ang="0">
                    <a:pos x="7" y="81"/>
                  </a:cxn>
                  <a:cxn ang="0">
                    <a:pos x="7" y="72"/>
                  </a:cxn>
                  <a:cxn ang="0">
                    <a:pos x="3" y="83"/>
                  </a:cxn>
                  <a:cxn ang="0">
                    <a:pos x="10" y="88"/>
                  </a:cxn>
                  <a:cxn ang="0">
                    <a:pos x="25" y="93"/>
                  </a:cxn>
                  <a:cxn ang="0">
                    <a:pos x="36" y="93"/>
                  </a:cxn>
                  <a:cxn ang="0">
                    <a:pos x="37" y="92"/>
                  </a:cxn>
                  <a:cxn ang="0">
                    <a:pos x="53" y="88"/>
                  </a:cxn>
                  <a:cxn ang="0">
                    <a:pos x="60" y="78"/>
                  </a:cxn>
                  <a:cxn ang="0">
                    <a:pos x="65" y="63"/>
                  </a:cxn>
                  <a:cxn ang="0">
                    <a:pos x="65" y="57"/>
                  </a:cxn>
                  <a:cxn ang="0">
                    <a:pos x="64" y="55"/>
                  </a:cxn>
                  <a:cxn ang="0">
                    <a:pos x="60" y="42"/>
                  </a:cxn>
                  <a:cxn ang="0">
                    <a:pos x="50" y="33"/>
                  </a:cxn>
                  <a:cxn ang="0">
                    <a:pos x="35" y="29"/>
                  </a:cxn>
                  <a:cxn ang="0">
                    <a:pos x="24" y="29"/>
                  </a:cxn>
                  <a:cxn ang="0">
                    <a:pos x="22" y="29"/>
                  </a:cxn>
                  <a:cxn ang="0">
                    <a:pos x="8" y="33"/>
                  </a:cxn>
                  <a:cxn ang="0">
                    <a:pos x="5" y="38"/>
                  </a:cxn>
                  <a:cxn ang="0">
                    <a:pos x="12" y="42"/>
                  </a:cxn>
                  <a:cxn ang="0">
                    <a:pos x="11" y="4"/>
                  </a:cxn>
                  <a:cxn ang="0">
                    <a:pos x="51" y="9"/>
                  </a:cxn>
                </a:cxnLst>
                <a:rect l="0" t="0" r="r" b="b"/>
                <a:pathLst>
                  <a:path w="65" h="93">
                    <a:moveTo>
                      <a:pt x="51" y="9"/>
                    </a:moveTo>
                    <a:lnTo>
                      <a:pt x="51" y="0"/>
                    </a:lnTo>
                    <a:lnTo>
                      <a:pt x="7" y="0"/>
                    </a:lnTo>
                    <a:lnTo>
                      <a:pt x="7" y="4"/>
                    </a:lnTo>
                    <a:lnTo>
                      <a:pt x="3" y="40"/>
                    </a:lnTo>
                    <a:lnTo>
                      <a:pt x="11" y="44"/>
                    </a:lnTo>
                    <a:lnTo>
                      <a:pt x="15" y="40"/>
                    </a:lnTo>
                    <a:lnTo>
                      <a:pt x="11" y="37"/>
                    </a:lnTo>
                    <a:lnTo>
                      <a:pt x="12" y="40"/>
                    </a:lnTo>
                    <a:lnTo>
                      <a:pt x="25" y="37"/>
                    </a:lnTo>
                    <a:lnTo>
                      <a:pt x="24" y="33"/>
                    </a:lnTo>
                    <a:lnTo>
                      <a:pt x="24" y="38"/>
                    </a:lnTo>
                    <a:lnTo>
                      <a:pt x="36" y="38"/>
                    </a:lnTo>
                    <a:lnTo>
                      <a:pt x="36" y="33"/>
                    </a:lnTo>
                    <a:lnTo>
                      <a:pt x="35" y="37"/>
                    </a:lnTo>
                    <a:lnTo>
                      <a:pt x="47" y="40"/>
                    </a:lnTo>
                    <a:lnTo>
                      <a:pt x="49" y="37"/>
                    </a:lnTo>
                    <a:lnTo>
                      <a:pt x="46" y="40"/>
                    </a:lnTo>
                    <a:lnTo>
                      <a:pt x="54" y="48"/>
                    </a:lnTo>
                    <a:lnTo>
                      <a:pt x="56" y="44"/>
                    </a:lnTo>
                    <a:lnTo>
                      <a:pt x="53" y="45"/>
                    </a:lnTo>
                    <a:lnTo>
                      <a:pt x="56" y="58"/>
                    </a:lnTo>
                    <a:lnTo>
                      <a:pt x="60" y="57"/>
                    </a:lnTo>
                    <a:lnTo>
                      <a:pt x="56" y="57"/>
                    </a:lnTo>
                    <a:lnTo>
                      <a:pt x="56" y="64"/>
                    </a:lnTo>
                    <a:lnTo>
                      <a:pt x="60" y="64"/>
                    </a:lnTo>
                    <a:lnTo>
                      <a:pt x="56" y="63"/>
                    </a:lnTo>
                    <a:lnTo>
                      <a:pt x="53" y="76"/>
                    </a:lnTo>
                    <a:lnTo>
                      <a:pt x="56" y="77"/>
                    </a:lnTo>
                    <a:lnTo>
                      <a:pt x="54" y="74"/>
                    </a:lnTo>
                    <a:lnTo>
                      <a:pt x="46" y="82"/>
                    </a:lnTo>
                    <a:lnTo>
                      <a:pt x="49" y="84"/>
                    </a:lnTo>
                    <a:lnTo>
                      <a:pt x="47" y="81"/>
                    </a:lnTo>
                    <a:lnTo>
                      <a:pt x="35" y="84"/>
                    </a:lnTo>
                    <a:lnTo>
                      <a:pt x="36" y="88"/>
                    </a:lnTo>
                    <a:lnTo>
                      <a:pt x="36" y="84"/>
                    </a:lnTo>
                    <a:lnTo>
                      <a:pt x="24" y="84"/>
                    </a:lnTo>
                    <a:lnTo>
                      <a:pt x="24" y="88"/>
                    </a:lnTo>
                    <a:lnTo>
                      <a:pt x="25" y="84"/>
                    </a:lnTo>
                    <a:lnTo>
                      <a:pt x="12" y="81"/>
                    </a:lnTo>
                    <a:lnTo>
                      <a:pt x="11" y="84"/>
                    </a:lnTo>
                    <a:lnTo>
                      <a:pt x="15" y="82"/>
                    </a:lnTo>
                    <a:lnTo>
                      <a:pt x="11" y="78"/>
                    </a:lnTo>
                    <a:lnTo>
                      <a:pt x="7" y="81"/>
                    </a:lnTo>
                    <a:lnTo>
                      <a:pt x="11" y="79"/>
                    </a:lnTo>
                    <a:lnTo>
                      <a:pt x="7" y="72"/>
                    </a:lnTo>
                    <a:lnTo>
                      <a:pt x="0" y="76"/>
                    </a:lnTo>
                    <a:lnTo>
                      <a:pt x="3" y="83"/>
                    </a:lnTo>
                    <a:lnTo>
                      <a:pt x="8" y="88"/>
                    </a:lnTo>
                    <a:lnTo>
                      <a:pt x="10" y="88"/>
                    </a:lnTo>
                    <a:lnTo>
                      <a:pt x="22" y="92"/>
                    </a:lnTo>
                    <a:lnTo>
                      <a:pt x="25" y="93"/>
                    </a:lnTo>
                    <a:lnTo>
                      <a:pt x="24" y="93"/>
                    </a:lnTo>
                    <a:lnTo>
                      <a:pt x="36" y="93"/>
                    </a:lnTo>
                    <a:lnTo>
                      <a:pt x="35" y="93"/>
                    </a:lnTo>
                    <a:lnTo>
                      <a:pt x="37" y="92"/>
                    </a:lnTo>
                    <a:lnTo>
                      <a:pt x="50" y="88"/>
                    </a:lnTo>
                    <a:lnTo>
                      <a:pt x="53" y="88"/>
                    </a:lnTo>
                    <a:lnTo>
                      <a:pt x="60" y="81"/>
                    </a:lnTo>
                    <a:lnTo>
                      <a:pt x="60" y="78"/>
                    </a:lnTo>
                    <a:lnTo>
                      <a:pt x="64" y="65"/>
                    </a:lnTo>
                    <a:lnTo>
                      <a:pt x="65" y="63"/>
                    </a:lnTo>
                    <a:lnTo>
                      <a:pt x="65" y="64"/>
                    </a:lnTo>
                    <a:lnTo>
                      <a:pt x="65" y="57"/>
                    </a:lnTo>
                    <a:lnTo>
                      <a:pt x="65" y="58"/>
                    </a:lnTo>
                    <a:lnTo>
                      <a:pt x="64" y="55"/>
                    </a:lnTo>
                    <a:lnTo>
                      <a:pt x="60" y="43"/>
                    </a:lnTo>
                    <a:lnTo>
                      <a:pt x="60" y="42"/>
                    </a:lnTo>
                    <a:lnTo>
                      <a:pt x="51" y="33"/>
                    </a:lnTo>
                    <a:lnTo>
                      <a:pt x="50" y="33"/>
                    </a:lnTo>
                    <a:lnTo>
                      <a:pt x="37" y="29"/>
                    </a:lnTo>
                    <a:lnTo>
                      <a:pt x="35" y="29"/>
                    </a:lnTo>
                    <a:lnTo>
                      <a:pt x="36" y="29"/>
                    </a:lnTo>
                    <a:lnTo>
                      <a:pt x="24" y="29"/>
                    </a:lnTo>
                    <a:lnTo>
                      <a:pt x="25" y="29"/>
                    </a:lnTo>
                    <a:lnTo>
                      <a:pt x="22" y="29"/>
                    </a:lnTo>
                    <a:lnTo>
                      <a:pt x="10" y="33"/>
                    </a:lnTo>
                    <a:lnTo>
                      <a:pt x="8" y="33"/>
                    </a:lnTo>
                    <a:lnTo>
                      <a:pt x="8" y="34"/>
                    </a:lnTo>
                    <a:lnTo>
                      <a:pt x="5" y="38"/>
                    </a:lnTo>
                    <a:lnTo>
                      <a:pt x="7" y="40"/>
                    </a:lnTo>
                    <a:lnTo>
                      <a:pt x="12" y="42"/>
                    </a:lnTo>
                    <a:lnTo>
                      <a:pt x="16" y="5"/>
                    </a:lnTo>
                    <a:lnTo>
                      <a:pt x="11" y="4"/>
                    </a:lnTo>
                    <a:lnTo>
                      <a:pt x="11" y="9"/>
                    </a:lnTo>
                    <a:lnTo>
                      <a:pt x="51" y="9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96" name="Rectangle 112"/>
              <p:cNvSpPr>
                <a:spLocks noChangeArrowheads="1"/>
              </p:cNvSpPr>
              <p:nvPr/>
            </p:nvSpPr>
            <p:spPr bwMode="auto">
              <a:xfrm>
                <a:off x="1343" y="1267"/>
                <a:ext cx="63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97" name="Freeform 113"/>
              <p:cNvSpPr>
                <a:spLocks/>
              </p:cNvSpPr>
              <p:nvPr/>
            </p:nvSpPr>
            <p:spPr bwMode="auto">
              <a:xfrm>
                <a:off x="1022" y="1269"/>
                <a:ext cx="65" cy="94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3" y="3"/>
                  </a:cxn>
                  <a:cxn ang="0">
                    <a:pos x="4" y="19"/>
                  </a:cxn>
                  <a:cxn ang="0">
                    <a:pos x="4" y="20"/>
                  </a:cxn>
                  <a:cxn ang="0">
                    <a:pos x="0" y="42"/>
                  </a:cxn>
                  <a:cxn ang="0">
                    <a:pos x="0" y="53"/>
                  </a:cxn>
                  <a:cxn ang="0">
                    <a:pos x="0" y="54"/>
                  </a:cxn>
                  <a:cxn ang="0">
                    <a:pos x="4" y="75"/>
                  </a:cxn>
                  <a:cxn ang="0">
                    <a:pos x="13" y="89"/>
                  </a:cxn>
                  <a:cxn ang="0">
                    <a:pos x="27" y="93"/>
                  </a:cxn>
                  <a:cxn ang="0">
                    <a:pos x="28" y="94"/>
                  </a:cxn>
                  <a:cxn ang="0">
                    <a:pos x="34" y="94"/>
                  </a:cxn>
                  <a:cxn ang="0">
                    <a:pos x="49" y="89"/>
                  </a:cxn>
                  <a:cxn ang="0">
                    <a:pos x="52" y="88"/>
                  </a:cxn>
                  <a:cxn ang="0">
                    <a:pos x="60" y="74"/>
                  </a:cxn>
                  <a:cxn ang="0">
                    <a:pos x="65" y="50"/>
                  </a:cxn>
                  <a:cxn ang="0">
                    <a:pos x="65" y="40"/>
                  </a:cxn>
                  <a:cxn ang="0">
                    <a:pos x="63" y="40"/>
                  </a:cxn>
                  <a:cxn ang="0">
                    <a:pos x="60" y="17"/>
                  </a:cxn>
                  <a:cxn ang="0">
                    <a:pos x="52" y="6"/>
                  </a:cxn>
                  <a:cxn ang="0">
                    <a:pos x="49" y="3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48" y="7"/>
                  </a:cxn>
                  <a:cxn ang="0">
                    <a:pos x="52" y="22"/>
                  </a:cxn>
                  <a:cxn ang="0">
                    <a:pos x="52" y="21"/>
                  </a:cxn>
                  <a:cxn ang="0">
                    <a:pos x="60" y="40"/>
                  </a:cxn>
                  <a:cxn ang="0">
                    <a:pos x="56" y="53"/>
                  </a:cxn>
                  <a:cxn ang="0">
                    <a:pos x="56" y="53"/>
                  </a:cxn>
                  <a:cxn ang="0">
                    <a:pos x="56" y="73"/>
                  </a:cxn>
                  <a:cxn ang="0">
                    <a:pos x="44" y="84"/>
                  </a:cxn>
                  <a:cxn ang="0">
                    <a:pos x="47" y="81"/>
                  </a:cxn>
                  <a:cxn ang="0">
                    <a:pos x="36" y="89"/>
                  </a:cxn>
                  <a:cxn ang="0">
                    <a:pos x="28" y="85"/>
                  </a:cxn>
                  <a:cxn ang="0">
                    <a:pos x="29" y="85"/>
                  </a:cxn>
                  <a:cxn ang="0">
                    <a:pos x="15" y="85"/>
                  </a:cxn>
                  <a:cxn ang="0">
                    <a:pos x="12" y="71"/>
                  </a:cxn>
                  <a:cxn ang="0">
                    <a:pos x="12" y="73"/>
                  </a:cxn>
                  <a:cxn ang="0">
                    <a:pos x="4" y="53"/>
                  </a:cxn>
                  <a:cxn ang="0">
                    <a:pos x="9" y="40"/>
                  </a:cxn>
                  <a:cxn ang="0">
                    <a:pos x="8" y="41"/>
                  </a:cxn>
                  <a:cxn ang="0">
                    <a:pos x="8" y="20"/>
                  </a:cxn>
                  <a:cxn ang="0">
                    <a:pos x="19" y="10"/>
                  </a:cxn>
                  <a:cxn ang="0">
                    <a:pos x="17" y="11"/>
                  </a:cxn>
                </a:cxnLst>
                <a:rect l="0" t="0" r="r" b="b"/>
                <a:pathLst>
                  <a:path w="65" h="94">
                    <a:moveTo>
                      <a:pt x="29" y="7"/>
                    </a:moveTo>
                    <a:lnTo>
                      <a:pt x="27" y="0"/>
                    </a:lnTo>
                    <a:lnTo>
                      <a:pt x="14" y="3"/>
                    </a:lnTo>
                    <a:lnTo>
                      <a:pt x="13" y="3"/>
                    </a:lnTo>
                    <a:lnTo>
                      <a:pt x="12" y="6"/>
                    </a:lnTo>
                    <a:lnTo>
                      <a:pt x="4" y="19"/>
                    </a:lnTo>
                    <a:lnTo>
                      <a:pt x="4" y="17"/>
                    </a:lnTo>
                    <a:lnTo>
                      <a:pt x="4" y="20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0"/>
                    </a:lnTo>
                    <a:lnTo>
                      <a:pt x="0" y="53"/>
                    </a:lnTo>
                    <a:lnTo>
                      <a:pt x="0" y="50"/>
                    </a:lnTo>
                    <a:lnTo>
                      <a:pt x="0" y="54"/>
                    </a:lnTo>
                    <a:lnTo>
                      <a:pt x="4" y="74"/>
                    </a:lnTo>
                    <a:lnTo>
                      <a:pt x="4" y="75"/>
                    </a:lnTo>
                    <a:lnTo>
                      <a:pt x="12" y="88"/>
                    </a:lnTo>
                    <a:lnTo>
                      <a:pt x="13" y="89"/>
                    </a:lnTo>
                    <a:lnTo>
                      <a:pt x="14" y="89"/>
                    </a:lnTo>
                    <a:lnTo>
                      <a:pt x="27" y="93"/>
                    </a:lnTo>
                    <a:lnTo>
                      <a:pt x="29" y="94"/>
                    </a:lnTo>
                    <a:lnTo>
                      <a:pt x="28" y="94"/>
                    </a:lnTo>
                    <a:lnTo>
                      <a:pt x="36" y="94"/>
                    </a:lnTo>
                    <a:lnTo>
                      <a:pt x="34" y="94"/>
                    </a:lnTo>
                    <a:lnTo>
                      <a:pt x="37" y="93"/>
                    </a:lnTo>
                    <a:lnTo>
                      <a:pt x="49" y="89"/>
                    </a:lnTo>
                    <a:lnTo>
                      <a:pt x="51" y="89"/>
                    </a:lnTo>
                    <a:lnTo>
                      <a:pt x="52" y="88"/>
                    </a:lnTo>
                    <a:lnTo>
                      <a:pt x="60" y="75"/>
                    </a:lnTo>
                    <a:lnTo>
                      <a:pt x="60" y="74"/>
                    </a:lnTo>
                    <a:lnTo>
                      <a:pt x="63" y="54"/>
                    </a:lnTo>
                    <a:lnTo>
                      <a:pt x="65" y="50"/>
                    </a:lnTo>
                    <a:lnTo>
                      <a:pt x="65" y="53"/>
                    </a:lnTo>
                    <a:lnTo>
                      <a:pt x="65" y="40"/>
                    </a:lnTo>
                    <a:lnTo>
                      <a:pt x="65" y="42"/>
                    </a:lnTo>
                    <a:lnTo>
                      <a:pt x="63" y="40"/>
                    </a:lnTo>
                    <a:lnTo>
                      <a:pt x="60" y="20"/>
                    </a:lnTo>
                    <a:lnTo>
                      <a:pt x="60" y="17"/>
                    </a:lnTo>
                    <a:lnTo>
                      <a:pt x="60" y="19"/>
                    </a:lnTo>
                    <a:lnTo>
                      <a:pt x="52" y="6"/>
                    </a:lnTo>
                    <a:lnTo>
                      <a:pt x="51" y="3"/>
                    </a:lnTo>
                    <a:lnTo>
                      <a:pt x="49" y="3"/>
                    </a:lnTo>
                    <a:lnTo>
                      <a:pt x="37" y="0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8" y="9"/>
                    </a:lnTo>
                    <a:lnTo>
                      <a:pt x="36" y="9"/>
                    </a:lnTo>
                    <a:lnTo>
                      <a:pt x="36" y="3"/>
                    </a:lnTo>
                    <a:lnTo>
                      <a:pt x="34" y="7"/>
                    </a:lnTo>
                    <a:lnTo>
                      <a:pt x="47" y="11"/>
                    </a:lnTo>
                    <a:lnTo>
                      <a:pt x="48" y="7"/>
                    </a:lnTo>
                    <a:lnTo>
                      <a:pt x="44" y="10"/>
                    </a:lnTo>
                    <a:lnTo>
                      <a:pt x="52" y="22"/>
                    </a:lnTo>
                    <a:lnTo>
                      <a:pt x="56" y="20"/>
                    </a:lnTo>
                    <a:lnTo>
                      <a:pt x="52" y="21"/>
                    </a:lnTo>
                    <a:lnTo>
                      <a:pt x="56" y="41"/>
                    </a:lnTo>
                    <a:lnTo>
                      <a:pt x="60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60" y="53"/>
                    </a:lnTo>
                    <a:lnTo>
                      <a:pt x="56" y="53"/>
                    </a:lnTo>
                    <a:lnTo>
                      <a:pt x="52" y="73"/>
                    </a:lnTo>
                    <a:lnTo>
                      <a:pt x="56" y="73"/>
                    </a:lnTo>
                    <a:lnTo>
                      <a:pt x="52" y="71"/>
                    </a:lnTo>
                    <a:lnTo>
                      <a:pt x="44" y="84"/>
                    </a:lnTo>
                    <a:lnTo>
                      <a:pt x="48" y="85"/>
                    </a:lnTo>
                    <a:lnTo>
                      <a:pt x="47" y="81"/>
                    </a:lnTo>
                    <a:lnTo>
                      <a:pt x="34" y="85"/>
                    </a:lnTo>
                    <a:lnTo>
                      <a:pt x="36" y="89"/>
                    </a:lnTo>
                    <a:lnTo>
                      <a:pt x="36" y="85"/>
                    </a:lnTo>
                    <a:lnTo>
                      <a:pt x="28" y="85"/>
                    </a:lnTo>
                    <a:lnTo>
                      <a:pt x="28" y="89"/>
                    </a:lnTo>
                    <a:lnTo>
                      <a:pt x="29" y="85"/>
                    </a:lnTo>
                    <a:lnTo>
                      <a:pt x="17" y="81"/>
                    </a:lnTo>
                    <a:lnTo>
                      <a:pt x="15" y="85"/>
                    </a:lnTo>
                    <a:lnTo>
                      <a:pt x="19" y="84"/>
                    </a:lnTo>
                    <a:lnTo>
                      <a:pt x="12" y="71"/>
                    </a:lnTo>
                    <a:lnTo>
                      <a:pt x="8" y="73"/>
                    </a:lnTo>
                    <a:lnTo>
                      <a:pt x="12" y="73"/>
                    </a:lnTo>
                    <a:lnTo>
                      <a:pt x="8" y="53"/>
                    </a:lnTo>
                    <a:lnTo>
                      <a:pt x="4" y="53"/>
                    </a:lnTo>
                    <a:lnTo>
                      <a:pt x="9" y="53"/>
                    </a:lnTo>
                    <a:lnTo>
                      <a:pt x="9" y="40"/>
                    </a:lnTo>
                    <a:lnTo>
                      <a:pt x="4" y="40"/>
                    </a:lnTo>
                    <a:lnTo>
                      <a:pt x="8" y="41"/>
                    </a:lnTo>
                    <a:lnTo>
                      <a:pt x="12" y="21"/>
                    </a:lnTo>
                    <a:lnTo>
                      <a:pt x="8" y="20"/>
                    </a:lnTo>
                    <a:lnTo>
                      <a:pt x="12" y="22"/>
                    </a:lnTo>
                    <a:lnTo>
                      <a:pt x="19" y="10"/>
                    </a:lnTo>
                    <a:lnTo>
                      <a:pt x="15" y="7"/>
                    </a:lnTo>
                    <a:lnTo>
                      <a:pt x="17" y="11"/>
                    </a:lnTo>
                    <a:lnTo>
                      <a:pt x="29" y="7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98" name="Freeform 114"/>
              <p:cNvSpPr>
                <a:spLocks/>
              </p:cNvSpPr>
              <p:nvPr/>
            </p:nvSpPr>
            <p:spPr bwMode="auto">
              <a:xfrm>
                <a:off x="1105" y="1347"/>
                <a:ext cx="21" cy="16"/>
              </a:xfrm>
              <a:custGeom>
                <a:avLst/>
                <a:gdLst/>
                <a:ahLst/>
                <a:cxnLst>
                  <a:cxn ang="0">
                    <a:pos x="14" y="6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0" y="6"/>
                  </a:cxn>
                  <a:cxn ang="0">
                    <a:pos x="10" y="16"/>
                  </a:cxn>
                  <a:cxn ang="0">
                    <a:pos x="14" y="14"/>
                  </a:cxn>
                  <a:cxn ang="0">
                    <a:pos x="18" y="10"/>
                  </a:cxn>
                  <a:cxn ang="0">
                    <a:pos x="21" y="6"/>
                  </a:cxn>
                  <a:cxn ang="0">
                    <a:pos x="14" y="0"/>
                  </a:cxn>
                  <a:cxn ang="0">
                    <a:pos x="8" y="6"/>
                  </a:cxn>
                  <a:cxn ang="0">
                    <a:pos x="12" y="10"/>
                  </a:cxn>
                  <a:cxn ang="0">
                    <a:pos x="14" y="6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10" y="10"/>
                  </a:cxn>
                  <a:cxn ang="0">
                    <a:pos x="14" y="7"/>
                  </a:cxn>
                  <a:cxn ang="0">
                    <a:pos x="10" y="3"/>
                  </a:cxn>
                  <a:cxn ang="0">
                    <a:pos x="7" y="6"/>
                  </a:cxn>
                  <a:cxn ang="0">
                    <a:pos x="10" y="10"/>
                  </a:cxn>
                  <a:cxn ang="0">
                    <a:pos x="14" y="6"/>
                  </a:cxn>
                </a:cxnLst>
                <a:rect l="0" t="0" r="r" b="b"/>
                <a:pathLst>
                  <a:path w="21" h="16">
                    <a:moveTo>
                      <a:pt x="14" y="6"/>
                    </a:moveTo>
                    <a:lnTo>
                      <a:pt x="8" y="0"/>
                    </a:lnTo>
                    <a:lnTo>
                      <a:pt x="4" y="3"/>
                    </a:lnTo>
                    <a:lnTo>
                      <a:pt x="0" y="6"/>
                    </a:lnTo>
                    <a:lnTo>
                      <a:pt x="10" y="16"/>
                    </a:lnTo>
                    <a:lnTo>
                      <a:pt x="14" y="14"/>
                    </a:lnTo>
                    <a:lnTo>
                      <a:pt x="18" y="10"/>
                    </a:lnTo>
                    <a:lnTo>
                      <a:pt x="21" y="6"/>
                    </a:lnTo>
                    <a:lnTo>
                      <a:pt x="14" y="0"/>
                    </a:lnTo>
                    <a:lnTo>
                      <a:pt x="8" y="6"/>
                    </a:lnTo>
                    <a:lnTo>
                      <a:pt x="12" y="10"/>
                    </a:lnTo>
                    <a:lnTo>
                      <a:pt x="14" y="6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10" y="10"/>
                    </a:lnTo>
                    <a:lnTo>
                      <a:pt x="14" y="7"/>
                    </a:lnTo>
                    <a:lnTo>
                      <a:pt x="10" y="3"/>
                    </a:lnTo>
                    <a:lnTo>
                      <a:pt x="7" y="6"/>
                    </a:lnTo>
                    <a:lnTo>
                      <a:pt x="10" y="10"/>
                    </a:lnTo>
                    <a:lnTo>
                      <a:pt x="14" y="6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99" name="Freeform 115"/>
              <p:cNvSpPr>
                <a:spLocks/>
              </p:cNvSpPr>
              <p:nvPr/>
            </p:nvSpPr>
            <p:spPr bwMode="auto">
              <a:xfrm>
                <a:off x="1146" y="1270"/>
                <a:ext cx="59" cy="93"/>
              </a:xfrm>
              <a:custGeom>
                <a:avLst/>
                <a:gdLst/>
                <a:ahLst/>
                <a:cxnLst>
                  <a:cxn ang="0">
                    <a:pos x="3" y="23"/>
                  </a:cxn>
                  <a:cxn ang="0">
                    <a:pos x="12" y="23"/>
                  </a:cxn>
                  <a:cxn ang="0">
                    <a:pos x="12" y="19"/>
                  </a:cxn>
                  <a:cxn ang="0">
                    <a:pos x="7" y="19"/>
                  </a:cxn>
                  <a:cxn ang="0">
                    <a:pos x="11" y="21"/>
                  </a:cxn>
                  <a:cxn ang="0">
                    <a:pos x="15" y="14"/>
                  </a:cxn>
                  <a:cxn ang="0">
                    <a:pos x="11" y="11"/>
                  </a:cxn>
                  <a:cxn ang="0">
                    <a:pos x="15" y="15"/>
                  </a:cxn>
                  <a:cxn ang="0">
                    <a:pos x="19" y="11"/>
                  </a:cxn>
                  <a:cxn ang="0">
                    <a:pos x="15" y="8"/>
                  </a:cxn>
                  <a:cxn ang="0">
                    <a:pos x="17" y="11"/>
                  </a:cxn>
                  <a:cxn ang="0">
                    <a:pos x="25" y="8"/>
                  </a:cxn>
                  <a:cxn ang="0">
                    <a:pos x="22" y="4"/>
                  </a:cxn>
                  <a:cxn ang="0">
                    <a:pos x="22" y="9"/>
                  </a:cxn>
                  <a:cxn ang="0">
                    <a:pos x="39" y="9"/>
                  </a:cxn>
                  <a:cxn ang="0">
                    <a:pos x="39" y="4"/>
                  </a:cxn>
                  <a:cxn ang="0">
                    <a:pos x="37" y="8"/>
                  </a:cxn>
                  <a:cxn ang="0">
                    <a:pos x="45" y="11"/>
                  </a:cxn>
                  <a:cxn ang="0">
                    <a:pos x="46" y="8"/>
                  </a:cxn>
                  <a:cxn ang="0">
                    <a:pos x="44" y="11"/>
                  </a:cxn>
                  <a:cxn ang="0">
                    <a:pos x="47" y="15"/>
                  </a:cxn>
                  <a:cxn ang="0">
                    <a:pos x="50" y="11"/>
                  </a:cxn>
                  <a:cxn ang="0">
                    <a:pos x="46" y="14"/>
                  </a:cxn>
                  <a:cxn ang="0">
                    <a:pos x="50" y="21"/>
                  </a:cxn>
                  <a:cxn ang="0">
                    <a:pos x="54" y="19"/>
                  </a:cxn>
                  <a:cxn ang="0">
                    <a:pos x="50" y="19"/>
                  </a:cxn>
                  <a:cxn ang="0">
                    <a:pos x="50" y="26"/>
                  </a:cxn>
                  <a:cxn ang="0">
                    <a:pos x="54" y="26"/>
                  </a:cxn>
                  <a:cxn ang="0">
                    <a:pos x="50" y="25"/>
                  </a:cxn>
                  <a:cxn ang="0">
                    <a:pos x="46" y="33"/>
                  </a:cxn>
                  <a:cxn ang="0">
                    <a:pos x="39" y="45"/>
                  </a:cxn>
                  <a:cxn ang="0">
                    <a:pos x="42" y="46"/>
                  </a:cxn>
                  <a:cxn ang="0">
                    <a:pos x="40" y="44"/>
                  </a:cxn>
                  <a:cxn ang="0">
                    <a:pos x="0" y="85"/>
                  </a:cxn>
                  <a:cxn ang="0">
                    <a:pos x="2" y="93"/>
                  </a:cxn>
                  <a:cxn ang="0">
                    <a:pos x="59" y="93"/>
                  </a:cxn>
                  <a:cxn ang="0">
                    <a:pos x="59" y="84"/>
                  </a:cxn>
                  <a:cxn ang="0">
                    <a:pos x="2" y="84"/>
                  </a:cxn>
                  <a:cxn ang="0">
                    <a:pos x="2" y="88"/>
                  </a:cxn>
                  <a:cxn ang="0">
                    <a:pos x="6" y="92"/>
                  </a:cxn>
                  <a:cxn ang="0">
                    <a:pos x="46" y="50"/>
                  </a:cxn>
                  <a:cxn ang="0">
                    <a:pos x="45" y="50"/>
                  </a:cxn>
                  <a:cxn ang="0">
                    <a:pos x="46" y="49"/>
                  </a:cxn>
                  <a:cxn ang="0">
                    <a:pos x="54" y="36"/>
                  </a:cxn>
                  <a:cxn ang="0">
                    <a:pos x="58" y="29"/>
                  </a:cxn>
                  <a:cxn ang="0">
                    <a:pos x="59" y="28"/>
                  </a:cxn>
                  <a:cxn ang="0">
                    <a:pos x="59" y="19"/>
                  </a:cxn>
                  <a:cxn ang="0">
                    <a:pos x="58" y="18"/>
                  </a:cxn>
                  <a:cxn ang="0">
                    <a:pos x="54" y="10"/>
                  </a:cxn>
                  <a:cxn ang="0">
                    <a:pos x="54" y="9"/>
                  </a:cxn>
                  <a:cxn ang="0">
                    <a:pos x="49" y="4"/>
                  </a:cxn>
                  <a:cxn ang="0">
                    <a:pos x="41" y="0"/>
                  </a:cxn>
                  <a:cxn ang="0">
                    <a:pos x="21" y="0"/>
                  </a:cxn>
                  <a:cxn ang="0">
                    <a:pos x="13" y="4"/>
                  </a:cxn>
                  <a:cxn ang="0">
                    <a:pos x="7" y="10"/>
                  </a:cxn>
                  <a:cxn ang="0">
                    <a:pos x="3" y="18"/>
                  </a:cxn>
                  <a:cxn ang="0">
                    <a:pos x="3" y="19"/>
                  </a:cxn>
                  <a:cxn ang="0">
                    <a:pos x="3" y="23"/>
                  </a:cxn>
                </a:cxnLst>
                <a:rect l="0" t="0" r="r" b="b"/>
                <a:pathLst>
                  <a:path w="59" h="93">
                    <a:moveTo>
                      <a:pt x="3" y="23"/>
                    </a:moveTo>
                    <a:lnTo>
                      <a:pt x="12" y="23"/>
                    </a:lnTo>
                    <a:lnTo>
                      <a:pt x="12" y="19"/>
                    </a:lnTo>
                    <a:lnTo>
                      <a:pt x="7" y="19"/>
                    </a:lnTo>
                    <a:lnTo>
                      <a:pt x="11" y="21"/>
                    </a:lnTo>
                    <a:lnTo>
                      <a:pt x="15" y="14"/>
                    </a:lnTo>
                    <a:lnTo>
                      <a:pt x="11" y="11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15" y="8"/>
                    </a:lnTo>
                    <a:lnTo>
                      <a:pt x="17" y="11"/>
                    </a:lnTo>
                    <a:lnTo>
                      <a:pt x="25" y="8"/>
                    </a:lnTo>
                    <a:lnTo>
                      <a:pt x="22" y="4"/>
                    </a:lnTo>
                    <a:lnTo>
                      <a:pt x="22" y="9"/>
                    </a:lnTo>
                    <a:lnTo>
                      <a:pt x="39" y="9"/>
                    </a:lnTo>
                    <a:lnTo>
                      <a:pt x="39" y="4"/>
                    </a:lnTo>
                    <a:lnTo>
                      <a:pt x="37" y="8"/>
                    </a:lnTo>
                    <a:lnTo>
                      <a:pt x="45" y="11"/>
                    </a:lnTo>
                    <a:lnTo>
                      <a:pt x="46" y="8"/>
                    </a:lnTo>
                    <a:lnTo>
                      <a:pt x="44" y="11"/>
                    </a:lnTo>
                    <a:lnTo>
                      <a:pt x="47" y="15"/>
                    </a:lnTo>
                    <a:lnTo>
                      <a:pt x="50" y="11"/>
                    </a:lnTo>
                    <a:lnTo>
                      <a:pt x="46" y="14"/>
                    </a:lnTo>
                    <a:lnTo>
                      <a:pt x="50" y="21"/>
                    </a:lnTo>
                    <a:lnTo>
                      <a:pt x="54" y="19"/>
                    </a:lnTo>
                    <a:lnTo>
                      <a:pt x="50" y="19"/>
                    </a:lnTo>
                    <a:lnTo>
                      <a:pt x="50" y="26"/>
                    </a:lnTo>
                    <a:lnTo>
                      <a:pt x="54" y="26"/>
                    </a:lnTo>
                    <a:lnTo>
                      <a:pt x="50" y="25"/>
                    </a:lnTo>
                    <a:lnTo>
                      <a:pt x="46" y="33"/>
                    </a:lnTo>
                    <a:lnTo>
                      <a:pt x="39" y="45"/>
                    </a:lnTo>
                    <a:lnTo>
                      <a:pt x="42" y="46"/>
                    </a:lnTo>
                    <a:lnTo>
                      <a:pt x="40" y="44"/>
                    </a:lnTo>
                    <a:lnTo>
                      <a:pt x="0" y="85"/>
                    </a:lnTo>
                    <a:lnTo>
                      <a:pt x="2" y="93"/>
                    </a:lnTo>
                    <a:lnTo>
                      <a:pt x="59" y="93"/>
                    </a:lnTo>
                    <a:lnTo>
                      <a:pt x="59" y="84"/>
                    </a:lnTo>
                    <a:lnTo>
                      <a:pt x="2" y="84"/>
                    </a:lnTo>
                    <a:lnTo>
                      <a:pt x="2" y="88"/>
                    </a:lnTo>
                    <a:lnTo>
                      <a:pt x="6" y="92"/>
                    </a:lnTo>
                    <a:lnTo>
                      <a:pt x="46" y="50"/>
                    </a:lnTo>
                    <a:lnTo>
                      <a:pt x="45" y="50"/>
                    </a:lnTo>
                    <a:lnTo>
                      <a:pt x="46" y="49"/>
                    </a:lnTo>
                    <a:lnTo>
                      <a:pt x="54" y="36"/>
                    </a:lnTo>
                    <a:lnTo>
                      <a:pt x="58" y="29"/>
                    </a:lnTo>
                    <a:lnTo>
                      <a:pt x="59" y="28"/>
                    </a:lnTo>
                    <a:lnTo>
                      <a:pt x="59" y="19"/>
                    </a:lnTo>
                    <a:lnTo>
                      <a:pt x="58" y="18"/>
                    </a:lnTo>
                    <a:lnTo>
                      <a:pt x="54" y="10"/>
                    </a:lnTo>
                    <a:lnTo>
                      <a:pt x="54" y="9"/>
                    </a:lnTo>
                    <a:lnTo>
                      <a:pt x="49" y="4"/>
                    </a:lnTo>
                    <a:lnTo>
                      <a:pt x="41" y="0"/>
                    </a:lnTo>
                    <a:lnTo>
                      <a:pt x="21" y="0"/>
                    </a:lnTo>
                    <a:lnTo>
                      <a:pt x="13" y="4"/>
                    </a:lnTo>
                    <a:lnTo>
                      <a:pt x="7" y="10"/>
                    </a:lnTo>
                    <a:lnTo>
                      <a:pt x="3" y="18"/>
                    </a:lnTo>
                    <a:lnTo>
                      <a:pt x="3" y="19"/>
                    </a:lnTo>
                    <a:lnTo>
                      <a:pt x="3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00" name="Freeform 116"/>
              <p:cNvSpPr>
                <a:spLocks/>
              </p:cNvSpPr>
              <p:nvPr/>
            </p:nvSpPr>
            <p:spPr bwMode="auto">
              <a:xfrm>
                <a:off x="1227" y="1269"/>
                <a:ext cx="65" cy="94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3" y="3"/>
                  </a:cxn>
                  <a:cxn ang="0">
                    <a:pos x="4" y="19"/>
                  </a:cxn>
                  <a:cxn ang="0">
                    <a:pos x="4" y="20"/>
                  </a:cxn>
                  <a:cxn ang="0">
                    <a:pos x="0" y="42"/>
                  </a:cxn>
                  <a:cxn ang="0">
                    <a:pos x="0" y="53"/>
                  </a:cxn>
                  <a:cxn ang="0">
                    <a:pos x="0" y="54"/>
                  </a:cxn>
                  <a:cxn ang="0">
                    <a:pos x="4" y="75"/>
                  </a:cxn>
                  <a:cxn ang="0">
                    <a:pos x="13" y="89"/>
                  </a:cxn>
                  <a:cxn ang="0">
                    <a:pos x="27" y="93"/>
                  </a:cxn>
                  <a:cxn ang="0">
                    <a:pos x="28" y="94"/>
                  </a:cxn>
                  <a:cxn ang="0">
                    <a:pos x="34" y="94"/>
                  </a:cxn>
                  <a:cxn ang="0">
                    <a:pos x="49" y="89"/>
                  </a:cxn>
                  <a:cxn ang="0">
                    <a:pos x="52" y="88"/>
                  </a:cxn>
                  <a:cxn ang="0">
                    <a:pos x="60" y="74"/>
                  </a:cxn>
                  <a:cxn ang="0">
                    <a:pos x="65" y="50"/>
                  </a:cxn>
                  <a:cxn ang="0">
                    <a:pos x="65" y="40"/>
                  </a:cxn>
                  <a:cxn ang="0">
                    <a:pos x="63" y="40"/>
                  </a:cxn>
                  <a:cxn ang="0">
                    <a:pos x="60" y="17"/>
                  </a:cxn>
                  <a:cxn ang="0">
                    <a:pos x="52" y="6"/>
                  </a:cxn>
                  <a:cxn ang="0">
                    <a:pos x="49" y="3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48" y="7"/>
                  </a:cxn>
                  <a:cxn ang="0">
                    <a:pos x="52" y="22"/>
                  </a:cxn>
                  <a:cxn ang="0">
                    <a:pos x="52" y="21"/>
                  </a:cxn>
                  <a:cxn ang="0">
                    <a:pos x="60" y="40"/>
                  </a:cxn>
                  <a:cxn ang="0">
                    <a:pos x="56" y="53"/>
                  </a:cxn>
                  <a:cxn ang="0">
                    <a:pos x="56" y="53"/>
                  </a:cxn>
                  <a:cxn ang="0">
                    <a:pos x="56" y="73"/>
                  </a:cxn>
                  <a:cxn ang="0">
                    <a:pos x="44" y="84"/>
                  </a:cxn>
                  <a:cxn ang="0">
                    <a:pos x="47" y="81"/>
                  </a:cxn>
                  <a:cxn ang="0">
                    <a:pos x="36" y="89"/>
                  </a:cxn>
                  <a:cxn ang="0">
                    <a:pos x="28" y="85"/>
                  </a:cxn>
                  <a:cxn ang="0">
                    <a:pos x="29" y="85"/>
                  </a:cxn>
                  <a:cxn ang="0">
                    <a:pos x="16" y="85"/>
                  </a:cxn>
                  <a:cxn ang="0">
                    <a:pos x="12" y="71"/>
                  </a:cxn>
                  <a:cxn ang="0">
                    <a:pos x="12" y="73"/>
                  </a:cxn>
                  <a:cxn ang="0">
                    <a:pos x="4" y="53"/>
                  </a:cxn>
                  <a:cxn ang="0">
                    <a:pos x="9" y="40"/>
                  </a:cxn>
                  <a:cxn ang="0">
                    <a:pos x="8" y="41"/>
                  </a:cxn>
                  <a:cxn ang="0">
                    <a:pos x="8" y="20"/>
                  </a:cxn>
                  <a:cxn ang="0">
                    <a:pos x="19" y="10"/>
                  </a:cxn>
                  <a:cxn ang="0">
                    <a:pos x="17" y="11"/>
                  </a:cxn>
                </a:cxnLst>
                <a:rect l="0" t="0" r="r" b="b"/>
                <a:pathLst>
                  <a:path w="65" h="94">
                    <a:moveTo>
                      <a:pt x="29" y="7"/>
                    </a:moveTo>
                    <a:lnTo>
                      <a:pt x="27" y="0"/>
                    </a:lnTo>
                    <a:lnTo>
                      <a:pt x="14" y="3"/>
                    </a:lnTo>
                    <a:lnTo>
                      <a:pt x="13" y="3"/>
                    </a:lnTo>
                    <a:lnTo>
                      <a:pt x="12" y="6"/>
                    </a:lnTo>
                    <a:lnTo>
                      <a:pt x="4" y="19"/>
                    </a:lnTo>
                    <a:lnTo>
                      <a:pt x="4" y="17"/>
                    </a:lnTo>
                    <a:lnTo>
                      <a:pt x="4" y="20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0"/>
                    </a:lnTo>
                    <a:lnTo>
                      <a:pt x="0" y="53"/>
                    </a:lnTo>
                    <a:lnTo>
                      <a:pt x="0" y="50"/>
                    </a:lnTo>
                    <a:lnTo>
                      <a:pt x="0" y="54"/>
                    </a:lnTo>
                    <a:lnTo>
                      <a:pt x="4" y="74"/>
                    </a:lnTo>
                    <a:lnTo>
                      <a:pt x="4" y="75"/>
                    </a:lnTo>
                    <a:lnTo>
                      <a:pt x="12" y="88"/>
                    </a:lnTo>
                    <a:lnTo>
                      <a:pt x="13" y="89"/>
                    </a:lnTo>
                    <a:lnTo>
                      <a:pt x="14" y="89"/>
                    </a:lnTo>
                    <a:lnTo>
                      <a:pt x="27" y="93"/>
                    </a:lnTo>
                    <a:lnTo>
                      <a:pt x="29" y="94"/>
                    </a:lnTo>
                    <a:lnTo>
                      <a:pt x="28" y="94"/>
                    </a:lnTo>
                    <a:lnTo>
                      <a:pt x="36" y="94"/>
                    </a:lnTo>
                    <a:lnTo>
                      <a:pt x="34" y="94"/>
                    </a:lnTo>
                    <a:lnTo>
                      <a:pt x="37" y="93"/>
                    </a:lnTo>
                    <a:lnTo>
                      <a:pt x="49" y="89"/>
                    </a:lnTo>
                    <a:lnTo>
                      <a:pt x="51" y="89"/>
                    </a:lnTo>
                    <a:lnTo>
                      <a:pt x="52" y="88"/>
                    </a:lnTo>
                    <a:lnTo>
                      <a:pt x="60" y="75"/>
                    </a:lnTo>
                    <a:lnTo>
                      <a:pt x="60" y="74"/>
                    </a:lnTo>
                    <a:lnTo>
                      <a:pt x="63" y="54"/>
                    </a:lnTo>
                    <a:lnTo>
                      <a:pt x="65" y="50"/>
                    </a:lnTo>
                    <a:lnTo>
                      <a:pt x="65" y="53"/>
                    </a:lnTo>
                    <a:lnTo>
                      <a:pt x="65" y="40"/>
                    </a:lnTo>
                    <a:lnTo>
                      <a:pt x="65" y="42"/>
                    </a:lnTo>
                    <a:lnTo>
                      <a:pt x="63" y="40"/>
                    </a:lnTo>
                    <a:lnTo>
                      <a:pt x="60" y="20"/>
                    </a:lnTo>
                    <a:lnTo>
                      <a:pt x="60" y="17"/>
                    </a:lnTo>
                    <a:lnTo>
                      <a:pt x="60" y="19"/>
                    </a:lnTo>
                    <a:lnTo>
                      <a:pt x="52" y="6"/>
                    </a:lnTo>
                    <a:lnTo>
                      <a:pt x="51" y="3"/>
                    </a:lnTo>
                    <a:lnTo>
                      <a:pt x="49" y="3"/>
                    </a:lnTo>
                    <a:lnTo>
                      <a:pt x="37" y="0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8" y="9"/>
                    </a:lnTo>
                    <a:lnTo>
                      <a:pt x="36" y="9"/>
                    </a:lnTo>
                    <a:lnTo>
                      <a:pt x="36" y="3"/>
                    </a:lnTo>
                    <a:lnTo>
                      <a:pt x="34" y="7"/>
                    </a:lnTo>
                    <a:lnTo>
                      <a:pt x="47" y="11"/>
                    </a:lnTo>
                    <a:lnTo>
                      <a:pt x="48" y="7"/>
                    </a:lnTo>
                    <a:lnTo>
                      <a:pt x="44" y="10"/>
                    </a:lnTo>
                    <a:lnTo>
                      <a:pt x="52" y="22"/>
                    </a:lnTo>
                    <a:lnTo>
                      <a:pt x="56" y="20"/>
                    </a:lnTo>
                    <a:lnTo>
                      <a:pt x="52" y="21"/>
                    </a:lnTo>
                    <a:lnTo>
                      <a:pt x="56" y="41"/>
                    </a:lnTo>
                    <a:lnTo>
                      <a:pt x="60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60" y="53"/>
                    </a:lnTo>
                    <a:lnTo>
                      <a:pt x="56" y="53"/>
                    </a:lnTo>
                    <a:lnTo>
                      <a:pt x="52" y="73"/>
                    </a:lnTo>
                    <a:lnTo>
                      <a:pt x="56" y="73"/>
                    </a:lnTo>
                    <a:lnTo>
                      <a:pt x="52" y="71"/>
                    </a:lnTo>
                    <a:lnTo>
                      <a:pt x="44" y="84"/>
                    </a:lnTo>
                    <a:lnTo>
                      <a:pt x="48" y="85"/>
                    </a:lnTo>
                    <a:lnTo>
                      <a:pt x="47" y="81"/>
                    </a:lnTo>
                    <a:lnTo>
                      <a:pt x="34" y="85"/>
                    </a:lnTo>
                    <a:lnTo>
                      <a:pt x="36" y="89"/>
                    </a:lnTo>
                    <a:lnTo>
                      <a:pt x="36" y="85"/>
                    </a:lnTo>
                    <a:lnTo>
                      <a:pt x="28" y="85"/>
                    </a:lnTo>
                    <a:lnTo>
                      <a:pt x="28" y="89"/>
                    </a:lnTo>
                    <a:lnTo>
                      <a:pt x="29" y="85"/>
                    </a:lnTo>
                    <a:lnTo>
                      <a:pt x="17" y="81"/>
                    </a:lnTo>
                    <a:lnTo>
                      <a:pt x="16" y="85"/>
                    </a:lnTo>
                    <a:lnTo>
                      <a:pt x="19" y="84"/>
                    </a:lnTo>
                    <a:lnTo>
                      <a:pt x="12" y="71"/>
                    </a:lnTo>
                    <a:lnTo>
                      <a:pt x="8" y="73"/>
                    </a:lnTo>
                    <a:lnTo>
                      <a:pt x="12" y="73"/>
                    </a:lnTo>
                    <a:lnTo>
                      <a:pt x="8" y="53"/>
                    </a:lnTo>
                    <a:lnTo>
                      <a:pt x="4" y="53"/>
                    </a:lnTo>
                    <a:lnTo>
                      <a:pt x="9" y="53"/>
                    </a:lnTo>
                    <a:lnTo>
                      <a:pt x="9" y="40"/>
                    </a:lnTo>
                    <a:lnTo>
                      <a:pt x="4" y="40"/>
                    </a:lnTo>
                    <a:lnTo>
                      <a:pt x="8" y="41"/>
                    </a:lnTo>
                    <a:lnTo>
                      <a:pt x="12" y="21"/>
                    </a:lnTo>
                    <a:lnTo>
                      <a:pt x="8" y="20"/>
                    </a:lnTo>
                    <a:lnTo>
                      <a:pt x="12" y="22"/>
                    </a:lnTo>
                    <a:lnTo>
                      <a:pt x="19" y="10"/>
                    </a:lnTo>
                    <a:lnTo>
                      <a:pt x="16" y="7"/>
                    </a:lnTo>
                    <a:lnTo>
                      <a:pt x="17" y="11"/>
                    </a:lnTo>
                    <a:lnTo>
                      <a:pt x="29" y="7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01" name="Rectangle 117"/>
              <p:cNvSpPr>
                <a:spLocks noChangeArrowheads="1"/>
              </p:cNvSpPr>
              <p:nvPr/>
            </p:nvSpPr>
            <p:spPr bwMode="auto">
              <a:xfrm>
                <a:off x="1343" y="3381"/>
                <a:ext cx="3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02" name="Rectangle 118"/>
              <p:cNvSpPr>
                <a:spLocks noChangeArrowheads="1"/>
              </p:cNvSpPr>
              <p:nvPr/>
            </p:nvSpPr>
            <p:spPr bwMode="auto">
              <a:xfrm>
                <a:off x="1343" y="3271"/>
                <a:ext cx="32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03" name="Rectangle 119"/>
              <p:cNvSpPr>
                <a:spLocks noChangeArrowheads="1"/>
              </p:cNvSpPr>
              <p:nvPr/>
            </p:nvSpPr>
            <p:spPr bwMode="auto">
              <a:xfrm>
                <a:off x="1343" y="3159"/>
                <a:ext cx="3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04" name="Rectangle 120"/>
              <p:cNvSpPr>
                <a:spLocks noChangeArrowheads="1"/>
              </p:cNvSpPr>
              <p:nvPr/>
            </p:nvSpPr>
            <p:spPr bwMode="auto">
              <a:xfrm>
                <a:off x="1343" y="3048"/>
                <a:ext cx="3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05" name="Rectangle 121"/>
              <p:cNvSpPr>
                <a:spLocks noChangeArrowheads="1"/>
              </p:cNvSpPr>
              <p:nvPr/>
            </p:nvSpPr>
            <p:spPr bwMode="auto">
              <a:xfrm>
                <a:off x="1343" y="2826"/>
                <a:ext cx="32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06" name="Rectangle 122"/>
              <p:cNvSpPr>
                <a:spLocks noChangeArrowheads="1"/>
              </p:cNvSpPr>
              <p:nvPr/>
            </p:nvSpPr>
            <p:spPr bwMode="auto">
              <a:xfrm>
                <a:off x="1343" y="2714"/>
                <a:ext cx="32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07" name="Rectangle 123"/>
              <p:cNvSpPr>
                <a:spLocks noChangeArrowheads="1"/>
              </p:cNvSpPr>
              <p:nvPr/>
            </p:nvSpPr>
            <p:spPr bwMode="auto">
              <a:xfrm>
                <a:off x="1343" y="2603"/>
                <a:ext cx="3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08" name="Rectangle 124"/>
              <p:cNvSpPr>
                <a:spLocks noChangeArrowheads="1"/>
              </p:cNvSpPr>
              <p:nvPr/>
            </p:nvSpPr>
            <p:spPr bwMode="auto">
              <a:xfrm>
                <a:off x="1343" y="2492"/>
                <a:ext cx="3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09" name="Rectangle 125"/>
              <p:cNvSpPr>
                <a:spLocks noChangeArrowheads="1"/>
              </p:cNvSpPr>
              <p:nvPr/>
            </p:nvSpPr>
            <p:spPr bwMode="auto">
              <a:xfrm>
                <a:off x="1343" y="2268"/>
                <a:ext cx="3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10" name="Rectangle 126"/>
              <p:cNvSpPr>
                <a:spLocks noChangeArrowheads="1"/>
              </p:cNvSpPr>
              <p:nvPr/>
            </p:nvSpPr>
            <p:spPr bwMode="auto">
              <a:xfrm>
                <a:off x="1343" y="2158"/>
                <a:ext cx="3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11" name="Rectangle 127"/>
              <p:cNvSpPr>
                <a:spLocks noChangeArrowheads="1"/>
              </p:cNvSpPr>
              <p:nvPr/>
            </p:nvSpPr>
            <p:spPr bwMode="auto">
              <a:xfrm>
                <a:off x="1343" y="2047"/>
                <a:ext cx="3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12" name="Rectangle 128"/>
              <p:cNvSpPr>
                <a:spLocks noChangeArrowheads="1"/>
              </p:cNvSpPr>
              <p:nvPr/>
            </p:nvSpPr>
            <p:spPr bwMode="auto">
              <a:xfrm>
                <a:off x="1343" y="1935"/>
                <a:ext cx="3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13" name="Rectangle 129"/>
              <p:cNvSpPr>
                <a:spLocks noChangeArrowheads="1"/>
              </p:cNvSpPr>
              <p:nvPr/>
            </p:nvSpPr>
            <p:spPr bwMode="auto">
              <a:xfrm>
                <a:off x="1343" y="1713"/>
                <a:ext cx="32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14" name="Rectangle 130"/>
              <p:cNvSpPr>
                <a:spLocks noChangeArrowheads="1"/>
              </p:cNvSpPr>
              <p:nvPr/>
            </p:nvSpPr>
            <p:spPr bwMode="auto">
              <a:xfrm>
                <a:off x="1343" y="1602"/>
                <a:ext cx="3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15" name="Rectangle 131"/>
              <p:cNvSpPr>
                <a:spLocks noChangeArrowheads="1"/>
              </p:cNvSpPr>
              <p:nvPr/>
            </p:nvSpPr>
            <p:spPr bwMode="auto">
              <a:xfrm>
                <a:off x="1343" y="1490"/>
                <a:ext cx="3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16" name="Rectangle 132"/>
              <p:cNvSpPr>
                <a:spLocks noChangeArrowheads="1"/>
              </p:cNvSpPr>
              <p:nvPr/>
            </p:nvSpPr>
            <p:spPr bwMode="auto">
              <a:xfrm>
                <a:off x="1343" y="1379"/>
                <a:ext cx="3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17" name="Rectangle 133"/>
              <p:cNvSpPr>
                <a:spLocks noChangeArrowheads="1"/>
              </p:cNvSpPr>
              <p:nvPr/>
            </p:nvSpPr>
            <p:spPr bwMode="auto">
              <a:xfrm>
                <a:off x="844" y="2910"/>
                <a:ext cx="56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18" name="Freeform 134"/>
              <p:cNvSpPr>
                <a:spLocks/>
              </p:cNvSpPr>
              <p:nvPr/>
            </p:nvSpPr>
            <p:spPr bwMode="auto">
              <a:xfrm>
                <a:off x="841" y="2882"/>
                <a:ext cx="29" cy="35"/>
              </a:xfrm>
              <a:custGeom>
                <a:avLst/>
                <a:gdLst/>
                <a:ahLst/>
                <a:cxnLst>
                  <a:cxn ang="0">
                    <a:pos x="27" y="35"/>
                  </a:cxn>
                  <a:cxn ang="0">
                    <a:pos x="29" y="28"/>
                  </a:cxn>
                  <a:cxn ang="0">
                    <a:pos x="17" y="24"/>
                  </a:cxn>
                  <a:cxn ang="0">
                    <a:pos x="15" y="28"/>
                  </a:cxn>
                  <a:cxn ang="0">
                    <a:pos x="19" y="25"/>
                  </a:cxn>
                  <a:cxn ang="0">
                    <a:pos x="12" y="18"/>
                  </a:cxn>
                  <a:cxn ang="0">
                    <a:pos x="8" y="20"/>
                  </a:cxn>
                  <a:cxn ang="0">
                    <a:pos x="12" y="19"/>
                  </a:cxn>
                  <a:cxn ang="0">
                    <a:pos x="8" y="11"/>
                  </a:cxn>
                  <a:cxn ang="0">
                    <a:pos x="4" y="13"/>
                  </a:cxn>
                  <a:cxn ang="0">
                    <a:pos x="9" y="13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15"/>
                  </a:cxn>
                  <a:cxn ang="0">
                    <a:pos x="4" y="23"/>
                  </a:cxn>
                  <a:cxn ang="0">
                    <a:pos x="13" y="32"/>
                  </a:cxn>
                  <a:cxn ang="0">
                    <a:pos x="14" y="32"/>
                  </a:cxn>
                  <a:cxn ang="0">
                    <a:pos x="27" y="35"/>
                  </a:cxn>
                </a:cxnLst>
                <a:rect l="0" t="0" r="r" b="b"/>
                <a:pathLst>
                  <a:path w="29" h="35">
                    <a:moveTo>
                      <a:pt x="27" y="35"/>
                    </a:moveTo>
                    <a:lnTo>
                      <a:pt x="29" y="28"/>
                    </a:lnTo>
                    <a:lnTo>
                      <a:pt x="17" y="24"/>
                    </a:lnTo>
                    <a:lnTo>
                      <a:pt x="15" y="28"/>
                    </a:lnTo>
                    <a:lnTo>
                      <a:pt x="19" y="25"/>
                    </a:lnTo>
                    <a:lnTo>
                      <a:pt x="12" y="18"/>
                    </a:lnTo>
                    <a:lnTo>
                      <a:pt x="8" y="20"/>
                    </a:lnTo>
                    <a:lnTo>
                      <a:pt x="12" y="19"/>
                    </a:lnTo>
                    <a:lnTo>
                      <a:pt x="8" y="11"/>
                    </a:lnTo>
                    <a:lnTo>
                      <a:pt x="4" y="13"/>
                    </a:lnTo>
                    <a:lnTo>
                      <a:pt x="9" y="13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4" y="23"/>
                    </a:lnTo>
                    <a:lnTo>
                      <a:pt x="13" y="32"/>
                    </a:lnTo>
                    <a:lnTo>
                      <a:pt x="14" y="32"/>
                    </a:lnTo>
                    <a:lnTo>
                      <a:pt x="27" y="35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19" name="Freeform 135"/>
              <p:cNvSpPr>
                <a:spLocks/>
              </p:cNvSpPr>
              <p:nvPr/>
            </p:nvSpPr>
            <p:spPr bwMode="auto">
              <a:xfrm>
                <a:off x="842" y="2812"/>
                <a:ext cx="65" cy="55"/>
              </a:xfrm>
              <a:custGeom>
                <a:avLst/>
                <a:gdLst/>
                <a:ahLst/>
                <a:cxnLst>
                  <a:cxn ang="0">
                    <a:pos x="32" y="53"/>
                  </a:cxn>
                  <a:cxn ang="0">
                    <a:pos x="18" y="0"/>
                  </a:cxn>
                  <a:cxn ang="0">
                    <a:pos x="4" y="10"/>
                  </a:cxn>
                  <a:cxn ang="0">
                    <a:pos x="0" y="34"/>
                  </a:cxn>
                  <a:cxn ang="0">
                    <a:pos x="13" y="50"/>
                  </a:cxn>
                  <a:cxn ang="0">
                    <a:pos x="27" y="54"/>
                  </a:cxn>
                  <a:cxn ang="0">
                    <a:pos x="28" y="55"/>
                  </a:cxn>
                  <a:cxn ang="0">
                    <a:pos x="34" y="55"/>
                  </a:cxn>
                  <a:cxn ang="0">
                    <a:pos x="50" y="50"/>
                  </a:cxn>
                  <a:cxn ang="0">
                    <a:pos x="60" y="42"/>
                  </a:cxn>
                  <a:cxn ang="0">
                    <a:pos x="63" y="34"/>
                  </a:cxn>
                  <a:cxn ang="0">
                    <a:pos x="65" y="19"/>
                  </a:cxn>
                  <a:cxn ang="0">
                    <a:pos x="60" y="10"/>
                  </a:cxn>
                  <a:cxn ang="0">
                    <a:pos x="52" y="1"/>
                  </a:cxn>
                  <a:cxn ang="0">
                    <a:pos x="53" y="15"/>
                  </a:cxn>
                  <a:cxn ang="0">
                    <a:pos x="52" y="14"/>
                  </a:cxn>
                  <a:cxn ang="0">
                    <a:pos x="60" y="19"/>
                  </a:cxn>
                  <a:cxn ang="0">
                    <a:pos x="56" y="31"/>
                  </a:cxn>
                  <a:cxn ang="0">
                    <a:pos x="56" y="30"/>
                  </a:cxn>
                  <a:cxn ang="0">
                    <a:pos x="56" y="39"/>
                  </a:cxn>
                  <a:cxn ang="0">
                    <a:pos x="46" y="44"/>
                  </a:cxn>
                  <a:cxn ang="0">
                    <a:pos x="47" y="42"/>
                  </a:cxn>
                  <a:cxn ang="0">
                    <a:pos x="36" y="50"/>
                  </a:cxn>
                  <a:cxn ang="0">
                    <a:pos x="28" y="46"/>
                  </a:cxn>
                  <a:cxn ang="0">
                    <a:pos x="29" y="46"/>
                  </a:cxn>
                  <a:cxn ang="0">
                    <a:pos x="16" y="46"/>
                  </a:cxn>
                  <a:cxn ang="0">
                    <a:pos x="12" y="36"/>
                  </a:cxn>
                  <a:cxn ang="0">
                    <a:pos x="12" y="37"/>
                  </a:cxn>
                  <a:cxn ang="0">
                    <a:pos x="4" y="31"/>
                  </a:cxn>
                  <a:cxn ang="0">
                    <a:pos x="9" y="19"/>
                  </a:cxn>
                  <a:cxn ang="0">
                    <a:pos x="8" y="21"/>
                  </a:cxn>
                  <a:cxn ang="0">
                    <a:pos x="8" y="11"/>
                  </a:cxn>
                  <a:cxn ang="0">
                    <a:pos x="16" y="11"/>
                  </a:cxn>
                  <a:cxn ang="0">
                    <a:pos x="14" y="11"/>
                  </a:cxn>
                  <a:cxn ang="0">
                    <a:pos x="19" y="3"/>
                  </a:cxn>
                  <a:cxn ang="0">
                    <a:pos x="27" y="8"/>
                  </a:cxn>
                  <a:cxn ang="0">
                    <a:pos x="23" y="3"/>
                  </a:cxn>
                </a:cxnLst>
                <a:rect l="0" t="0" r="r" b="b"/>
                <a:pathLst>
                  <a:path w="65" h="55">
                    <a:moveTo>
                      <a:pt x="23" y="53"/>
                    </a:moveTo>
                    <a:lnTo>
                      <a:pt x="32" y="53"/>
                    </a:lnTo>
                    <a:lnTo>
                      <a:pt x="32" y="0"/>
                    </a:lnTo>
                    <a:lnTo>
                      <a:pt x="18" y="0"/>
                    </a:lnTo>
                    <a:lnTo>
                      <a:pt x="11" y="3"/>
                    </a:lnTo>
                    <a:lnTo>
                      <a:pt x="4" y="10"/>
                    </a:lnTo>
                    <a:lnTo>
                      <a:pt x="0" y="17"/>
                    </a:lnTo>
                    <a:lnTo>
                      <a:pt x="0" y="34"/>
                    </a:lnTo>
                    <a:lnTo>
                      <a:pt x="4" y="41"/>
                    </a:lnTo>
                    <a:lnTo>
                      <a:pt x="13" y="50"/>
                    </a:lnTo>
                    <a:lnTo>
                      <a:pt x="14" y="50"/>
                    </a:lnTo>
                    <a:lnTo>
                      <a:pt x="27" y="54"/>
                    </a:lnTo>
                    <a:lnTo>
                      <a:pt x="29" y="55"/>
                    </a:lnTo>
                    <a:lnTo>
                      <a:pt x="28" y="55"/>
                    </a:lnTo>
                    <a:lnTo>
                      <a:pt x="36" y="55"/>
                    </a:lnTo>
                    <a:lnTo>
                      <a:pt x="34" y="55"/>
                    </a:lnTo>
                    <a:lnTo>
                      <a:pt x="37" y="54"/>
                    </a:lnTo>
                    <a:lnTo>
                      <a:pt x="50" y="50"/>
                    </a:lnTo>
                    <a:lnTo>
                      <a:pt x="52" y="50"/>
                    </a:lnTo>
                    <a:lnTo>
                      <a:pt x="60" y="42"/>
                    </a:lnTo>
                    <a:lnTo>
                      <a:pt x="60" y="41"/>
                    </a:lnTo>
                    <a:lnTo>
                      <a:pt x="63" y="34"/>
                    </a:lnTo>
                    <a:lnTo>
                      <a:pt x="65" y="32"/>
                    </a:lnTo>
                    <a:lnTo>
                      <a:pt x="65" y="19"/>
                    </a:lnTo>
                    <a:lnTo>
                      <a:pt x="63" y="17"/>
                    </a:lnTo>
                    <a:lnTo>
                      <a:pt x="60" y="10"/>
                    </a:lnTo>
                    <a:lnTo>
                      <a:pt x="60" y="8"/>
                    </a:lnTo>
                    <a:lnTo>
                      <a:pt x="52" y="1"/>
                    </a:lnTo>
                    <a:lnTo>
                      <a:pt x="46" y="7"/>
                    </a:lnTo>
                    <a:lnTo>
                      <a:pt x="53" y="15"/>
                    </a:lnTo>
                    <a:lnTo>
                      <a:pt x="56" y="11"/>
                    </a:lnTo>
                    <a:lnTo>
                      <a:pt x="52" y="14"/>
                    </a:lnTo>
                    <a:lnTo>
                      <a:pt x="56" y="21"/>
                    </a:lnTo>
                    <a:lnTo>
                      <a:pt x="60" y="19"/>
                    </a:lnTo>
                    <a:lnTo>
                      <a:pt x="56" y="19"/>
                    </a:lnTo>
                    <a:lnTo>
                      <a:pt x="56" y="31"/>
                    </a:lnTo>
                    <a:lnTo>
                      <a:pt x="60" y="31"/>
                    </a:lnTo>
                    <a:lnTo>
                      <a:pt x="56" y="30"/>
                    </a:lnTo>
                    <a:lnTo>
                      <a:pt x="52" y="37"/>
                    </a:lnTo>
                    <a:lnTo>
                      <a:pt x="56" y="39"/>
                    </a:lnTo>
                    <a:lnTo>
                      <a:pt x="53" y="36"/>
                    </a:lnTo>
                    <a:lnTo>
                      <a:pt x="46" y="44"/>
                    </a:lnTo>
                    <a:lnTo>
                      <a:pt x="48" y="46"/>
                    </a:lnTo>
                    <a:lnTo>
                      <a:pt x="47" y="42"/>
                    </a:lnTo>
                    <a:lnTo>
                      <a:pt x="34" y="46"/>
                    </a:lnTo>
                    <a:lnTo>
                      <a:pt x="36" y="50"/>
                    </a:lnTo>
                    <a:lnTo>
                      <a:pt x="36" y="46"/>
                    </a:lnTo>
                    <a:lnTo>
                      <a:pt x="28" y="46"/>
                    </a:lnTo>
                    <a:lnTo>
                      <a:pt x="28" y="50"/>
                    </a:lnTo>
                    <a:lnTo>
                      <a:pt x="29" y="46"/>
                    </a:lnTo>
                    <a:lnTo>
                      <a:pt x="17" y="42"/>
                    </a:lnTo>
                    <a:lnTo>
                      <a:pt x="16" y="46"/>
                    </a:lnTo>
                    <a:lnTo>
                      <a:pt x="19" y="44"/>
                    </a:lnTo>
                    <a:lnTo>
                      <a:pt x="12" y="36"/>
                    </a:lnTo>
                    <a:lnTo>
                      <a:pt x="8" y="39"/>
                    </a:lnTo>
                    <a:lnTo>
                      <a:pt x="12" y="37"/>
                    </a:lnTo>
                    <a:lnTo>
                      <a:pt x="8" y="30"/>
                    </a:lnTo>
                    <a:lnTo>
                      <a:pt x="4" y="31"/>
                    </a:lnTo>
                    <a:lnTo>
                      <a:pt x="9" y="31"/>
                    </a:lnTo>
                    <a:lnTo>
                      <a:pt x="9" y="19"/>
                    </a:lnTo>
                    <a:lnTo>
                      <a:pt x="4" y="19"/>
                    </a:lnTo>
                    <a:lnTo>
                      <a:pt x="8" y="21"/>
                    </a:lnTo>
                    <a:lnTo>
                      <a:pt x="12" y="14"/>
                    </a:lnTo>
                    <a:lnTo>
                      <a:pt x="8" y="11"/>
                    </a:lnTo>
                    <a:lnTo>
                      <a:pt x="12" y="15"/>
                    </a:lnTo>
                    <a:lnTo>
                      <a:pt x="16" y="11"/>
                    </a:lnTo>
                    <a:lnTo>
                      <a:pt x="12" y="7"/>
                    </a:lnTo>
                    <a:lnTo>
                      <a:pt x="14" y="11"/>
                    </a:lnTo>
                    <a:lnTo>
                      <a:pt x="22" y="7"/>
                    </a:lnTo>
                    <a:lnTo>
                      <a:pt x="19" y="3"/>
                    </a:lnTo>
                    <a:lnTo>
                      <a:pt x="19" y="8"/>
                    </a:lnTo>
                    <a:lnTo>
                      <a:pt x="27" y="8"/>
                    </a:lnTo>
                    <a:lnTo>
                      <a:pt x="27" y="3"/>
                    </a:lnTo>
                    <a:lnTo>
                      <a:pt x="23" y="3"/>
                    </a:lnTo>
                    <a:lnTo>
                      <a:pt x="23" y="5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20" name="Freeform 136"/>
              <p:cNvSpPr>
                <a:spLocks/>
              </p:cNvSpPr>
              <p:nvPr/>
            </p:nvSpPr>
            <p:spPr bwMode="auto">
              <a:xfrm>
                <a:off x="811" y="2763"/>
                <a:ext cx="89" cy="24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0" y="10"/>
                  </a:cxn>
                  <a:cxn ang="0">
                    <a:pos x="4" y="17"/>
                  </a:cxn>
                  <a:cxn ang="0">
                    <a:pos x="5" y="19"/>
                  </a:cxn>
                  <a:cxn ang="0">
                    <a:pos x="6" y="19"/>
                  </a:cxn>
                  <a:cxn ang="0">
                    <a:pos x="19" y="22"/>
                  </a:cxn>
                  <a:cxn ang="0">
                    <a:pos x="21" y="24"/>
                  </a:cxn>
                  <a:cxn ang="0">
                    <a:pos x="20" y="24"/>
                  </a:cxn>
                  <a:cxn ang="0">
                    <a:pos x="89" y="24"/>
                  </a:cxn>
                  <a:cxn ang="0">
                    <a:pos x="89" y="15"/>
                  </a:cxn>
                  <a:cxn ang="0">
                    <a:pos x="20" y="15"/>
                  </a:cxn>
                  <a:cxn ang="0">
                    <a:pos x="20" y="19"/>
                  </a:cxn>
                  <a:cxn ang="0">
                    <a:pos x="21" y="15"/>
                  </a:cxn>
                  <a:cxn ang="0">
                    <a:pos x="9" y="11"/>
                  </a:cxn>
                  <a:cxn ang="0">
                    <a:pos x="8" y="15"/>
                  </a:cxn>
                  <a:cxn ang="0">
                    <a:pos x="11" y="13"/>
                  </a:cxn>
                  <a:cxn ang="0">
                    <a:pos x="8" y="6"/>
                  </a:cxn>
                  <a:cxn ang="0">
                    <a:pos x="4" y="7"/>
                  </a:cxn>
                  <a:cxn ang="0">
                    <a:pos x="9" y="7"/>
                  </a:cxn>
                  <a:cxn ang="0">
                    <a:pos x="9" y="0"/>
                  </a:cxn>
                </a:cxnLst>
                <a:rect l="0" t="0" r="r" b="b"/>
                <a:pathLst>
                  <a:path w="89" h="24">
                    <a:moveTo>
                      <a:pt x="9" y="0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4" y="17"/>
                    </a:lnTo>
                    <a:lnTo>
                      <a:pt x="5" y="19"/>
                    </a:lnTo>
                    <a:lnTo>
                      <a:pt x="6" y="19"/>
                    </a:lnTo>
                    <a:lnTo>
                      <a:pt x="19" y="22"/>
                    </a:lnTo>
                    <a:lnTo>
                      <a:pt x="21" y="24"/>
                    </a:lnTo>
                    <a:lnTo>
                      <a:pt x="20" y="24"/>
                    </a:lnTo>
                    <a:lnTo>
                      <a:pt x="89" y="24"/>
                    </a:lnTo>
                    <a:lnTo>
                      <a:pt x="89" y="15"/>
                    </a:lnTo>
                    <a:lnTo>
                      <a:pt x="20" y="15"/>
                    </a:lnTo>
                    <a:lnTo>
                      <a:pt x="20" y="19"/>
                    </a:lnTo>
                    <a:lnTo>
                      <a:pt x="21" y="15"/>
                    </a:lnTo>
                    <a:lnTo>
                      <a:pt x="9" y="11"/>
                    </a:lnTo>
                    <a:lnTo>
                      <a:pt x="8" y="15"/>
                    </a:lnTo>
                    <a:lnTo>
                      <a:pt x="11" y="13"/>
                    </a:lnTo>
                    <a:lnTo>
                      <a:pt x="8" y="6"/>
                    </a:lnTo>
                    <a:lnTo>
                      <a:pt x="4" y="7"/>
                    </a:lnTo>
                    <a:lnTo>
                      <a:pt x="9" y="7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21" name="Rectangle 137"/>
              <p:cNvSpPr>
                <a:spLocks noChangeArrowheads="1"/>
              </p:cNvSpPr>
              <p:nvPr/>
            </p:nvSpPr>
            <p:spPr bwMode="auto">
              <a:xfrm>
                <a:off x="840" y="2766"/>
                <a:ext cx="9" cy="2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22" name="Rectangle 138"/>
              <p:cNvSpPr>
                <a:spLocks noChangeArrowheads="1"/>
              </p:cNvSpPr>
              <p:nvPr/>
            </p:nvSpPr>
            <p:spPr bwMode="auto">
              <a:xfrm>
                <a:off x="815" y="2734"/>
                <a:ext cx="85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23" name="Freeform 139"/>
              <p:cNvSpPr>
                <a:spLocks/>
              </p:cNvSpPr>
              <p:nvPr/>
            </p:nvSpPr>
            <p:spPr bwMode="auto">
              <a:xfrm>
                <a:off x="842" y="2657"/>
                <a:ext cx="65" cy="55"/>
              </a:xfrm>
              <a:custGeom>
                <a:avLst/>
                <a:gdLst/>
                <a:ahLst/>
                <a:cxnLst>
                  <a:cxn ang="0">
                    <a:pos x="32" y="53"/>
                  </a:cxn>
                  <a:cxn ang="0">
                    <a:pos x="18" y="0"/>
                  </a:cxn>
                  <a:cxn ang="0">
                    <a:pos x="4" y="10"/>
                  </a:cxn>
                  <a:cxn ang="0">
                    <a:pos x="0" y="34"/>
                  </a:cxn>
                  <a:cxn ang="0">
                    <a:pos x="13" y="50"/>
                  </a:cxn>
                  <a:cxn ang="0">
                    <a:pos x="27" y="54"/>
                  </a:cxn>
                  <a:cxn ang="0">
                    <a:pos x="28" y="55"/>
                  </a:cxn>
                  <a:cxn ang="0">
                    <a:pos x="34" y="55"/>
                  </a:cxn>
                  <a:cxn ang="0">
                    <a:pos x="50" y="50"/>
                  </a:cxn>
                  <a:cxn ang="0">
                    <a:pos x="60" y="43"/>
                  </a:cxn>
                  <a:cxn ang="0">
                    <a:pos x="63" y="34"/>
                  </a:cxn>
                  <a:cxn ang="0">
                    <a:pos x="65" y="19"/>
                  </a:cxn>
                  <a:cxn ang="0">
                    <a:pos x="60" y="10"/>
                  </a:cxn>
                  <a:cxn ang="0">
                    <a:pos x="52" y="1"/>
                  </a:cxn>
                  <a:cxn ang="0">
                    <a:pos x="53" y="15"/>
                  </a:cxn>
                  <a:cxn ang="0">
                    <a:pos x="52" y="14"/>
                  </a:cxn>
                  <a:cxn ang="0">
                    <a:pos x="60" y="19"/>
                  </a:cxn>
                  <a:cxn ang="0">
                    <a:pos x="56" y="31"/>
                  </a:cxn>
                  <a:cxn ang="0">
                    <a:pos x="56" y="30"/>
                  </a:cxn>
                  <a:cxn ang="0">
                    <a:pos x="56" y="39"/>
                  </a:cxn>
                  <a:cxn ang="0">
                    <a:pos x="46" y="44"/>
                  </a:cxn>
                  <a:cxn ang="0">
                    <a:pos x="47" y="43"/>
                  </a:cxn>
                  <a:cxn ang="0">
                    <a:pos x="36" y="50"/>
                  </a:cxn>
                  <a:cxn ang="0">
                    <a:pos x="28" y="47"/>
                  </a:cxn>
                  <a:cxn ang="0">
                    <a:pos x="29" y="47"/>
                  </a:cxn>
                  <a:cxn ang="0">
                    <a:pos x="16" y="47"/>
                  </a:cxn>
                  <a:cxn ang="0">
                    <a:pos x="12" y="36"/>
                  </a:cxn>
                  <a:cxn ang="0">
                    <a:pos x="12" y="38"/>
                  </a:cxn>
                  <a:cxn ang="0">
                    <a:pos x="4" y="31"/>
                  </a:cxn>
                  <a:cxn ang="0">
                    <a:pos x="9" y="19"/>
                  </a:cxn>
                  <a:cxn ang="0">
                    <a:pos x="8" y="21"/>
                  </a:cxn>
                  <a:cxn ang="0">
                    <a:pos x="8" y="11"/>
                  </a:cxn>
                  <a:cxn ang="0">
                    <a:pos x="16" y="11"/>
                  </a:cxn>
                  <a:cxn ang="0">
                    <a:pos x="14" y="11"/>
                  </a:cxn>
                  <a:cxn ang="0">
                    <a:pos x="19" y="4"/>
                  </a:cxn>
                  <a:cxn ang="0">
                    <a:pos x="27" y="9"/>
                  </a:cxn>
                  <a:cxn ang="0">
                    <a:pos x="23" y="4"/>
                  </a:cxn>
                </a:cxnLst>
                <a:rect l="0" t="0" r="r" b="b"/>
                <a:pathLst>
                  <a:path w="65" h="55">
                    <a:moveTo>
                      <a:pt x="23" y="53"/>
                    </a:moveTo>
                    <a:lnTo>
                      <a:pt x="32" y="53"/>
                    </a:lnTo>
                    <a:lnTo>
                      <a:pt x="32" y="0"/>
                    </a:lnTo>
                    <a:lnTo>
                      <a:pt x="18" y="0"/>
                    </a:lnTo>
                    <a:lnTo>
                      <a:pt x="11" y="4"/>
                    </a:lnTo>
                    <a:lnTo>
                      <a:pt x="4" y="10"/>
                    </a:lnTo>
                    <a:lnTo>
                      <a:pt x="0" y="18"/>
                    </a:lnTo>
                    <a:lnTo>
                      <a:pt x="0" y="34"/>
                    </a:lnTo>
                    <a:lnTo>
                      <a:pt x="4" y="42"/>
                    </a:lnTo>
                    <a:lnTo>
                      <a:pt x="13" y="50"/>
                    </a:lnTo>
                    <a:lnTo>
                      <a:pt x="14" y="50"/>
                    </a:lnTo>
                    <a:lnTo>
                      <a:pt x="27" y="54"/>
                    </a:lnTo>
                    <a:lnTo>
                      <a:pt x="29" y="55"/>
                    </a:lnTo>
                    <a:lnTo>
                      <a:pt x="28" y="55"/>
                    </a:lnTo>
                    <a:lnTo>
                      <a:pt x="36" y="55"/>
                    </a:lnTo>
                    <a:lnTo>
                      <a:pt x="34" y="55"/>
                    </a:lnTo>
                    <a:lnTo>
                      <a:pt x="37" y="54"/>
                    </a:lnTo>
                    <a:lnTo>
                      <a:pt x="50" y="50"/>
                    </a:lnTo>
                    <a:lnTo>
                      <a:pt x="52" y="50"/>
                    </a:lnTo>
                    <a:lnTo>
                      <a:pt x="60" y="43"/>
                    </a:lnTo>
                    <a:lnTo>
                      <a:pt x="60" y="42"/>
                    </a:lnTo>
                    <a:lnTo>
                      <a:pt x="63" y="34"/>
                    </a:lnTo>
                    <a:lnTo>
                      <a:pt x="65" y="33"/>
                    </a:lnTo>
                    <a:lnTo>
                      <a:pt x="65" y="19"/>
                    </a:lnTo>
                    <a:lnTo>
                      <a:pt x="63" y="18"/>
                    </a:lnTo>
                    <a:lnTo>
                      <a:pt x="60" y="10"/>
                    </a:lnTo>
                    <a:lnTo>
                      <a:pt x="60" y="9"/>
                    </a:lnTo>
                    <a:lnTo>
                      <a:pt x="52" y="1"/>
                    </a:lnTo>
                    <a:lnTo>
                      <a:pt x="46" y="8"/>
                    </a:lnTo>
                    <a:lnTo>
                      <a:pt x="53" y="15"/>
                    </a:lnTo>
                    <a:lnTo>
                      <a:pt x="56" y="11"/>
                    </a:lnTo>
                    <a:lnTo>
                      <a:pt x="52" y="14"/>
                    </a:lnTo>
                    <a:lnTo>
                      <a:pt x="56" y="21"/>
                    </a:lnTo>
                    <a:lnTo>
                      <a:pt x="60" y="19"/>
                    </a:lnTo>
                    <a:lnTo>
                      <a:pt x="56" y="19"/>
                    </a:lnTo>
                    <a:lnTo>
                      <a:pt x="56" y="31"/>
                    </a:lnTo>
                    <a:lnTo>
                      <a:pt x="60" y="31"/>
                    </a:lnTo>
                    <a:lnTo>
                      <a:pt x="56" y="30"/>
                    </a:lnTo>
                    <a:lnTo>
                      <a:pt x="52" y="38"/>
                    </a:lnTo>
                    <a:lnTo>
                      <a:pt x="56" y="39"/>
                    </a:lnTo>
                    <a:lnTo>
                      <a:pt x="53" y="36"/>
                    </a:lnTo>
                    <a:lnTo>
                      <a:pt x="46" y="44"/>
                    </a:lnTo>
                    <a:lnTo>
                      <a:pt x="48" y="47"/>
                    </a:lnTo>
                    <a:lnTo>
                      <a:pt x="47" y="43"/>
                    </a:lnTo>
                    <a:lnTo>
                      <a:pt x="34" y="47"/>
                    </a:lnTo>
                    <a:lnTo>
                      <a:pt x="36" y="50"/>
                    </a:lnTo>
                    <a:lnTo>
                      <a:pt x="36" y="47"/>
                    </a:lnTo>
                    <a:lnTo>
                      <a:pt x="28" y="47"/>
                    </a:lnTo>
                    <a:lnTo>
                      <a:pt x="28" y="50"/>
                    </a:lnTo>
                    <a:lnTo>
                      <a:pt x="29" y="47"/>
                    </a:lnTo>
                    <a:lnTo>
                      <a:pt x="17" y="43"/>
                    </a:lnTo>
                    <a:lnTo>
                      <a:pt x="16" y="47"/>
                    </a:lnTo>
                    <a:lnTo>
                      <a:pt x="19" y="44"/>
                    </a:lnTo>
                    <a:lnTo>
                      <a:pt x="12" y="36"/>
                    </a:lnTo>
                    <a:lnTo>
                      <a:pt x="8" y="39"/>
                    </a:lnTo>
                    <a:lnTo>
                      <a:pt x="12" y="38"/>
                    </a:lnTo>
                    <a:lnTo>
                      <a:pt x="8" y="30"/>
                    </a:lnTo>
                    <a:lnTo>
                      <a:pt x="4" y="31"/>
                    </a:lnTo>
                    <a:lnTo>
                      <a:pt x="9" y="31"/>
                    </a:lnTo>
                    <a:lnTo>
                      <a:pt x="9" y="19"/>
                    </a:lnTo>
                    <a:lnTo>
                      <a:pt x="4" y="19"/>
                    </a:lnTo>
                    <a:lnTo>
                      <a:pt x="8" y="21"/>
                    </a:lnTo>
                    <a:lnTo>
                      <a:pt x="12" y="14"/>
                    </a:lnTo>
                    <a:lnTo>
                      <a:pt x="8" y="11"/>
                    </a:lnTo>
                    <a:lnTo>
                      <a:pt x="12" y="15"/>
                    </a:lnTo>
                    <a:lnTo>
                      <a:pt x="16" y="11"/>
                    </a:lnTo>
                    <a:lnTo>
                      <a:pt x="12" y="8"/>
                    </a:lnTo>
                    <a:lnTo>
                      <a:pt x="14" y="11"/>
                    </a:lnTo>
                    <a:lnTo>
                      <a:pt x="22" y="8"/>
                    </a:lnTo>
                    <a:lnTo>
                      <a:pt x="19" y="4"/>
                    </a:lnTo>
                    <a:lnTo>
                      <a:pt x="19" y="9"/>
                    </a:lnTo>
                    <a:lnTo>
                      <a:pt x="27" y="9"/>
                    </a:lnTo>
                    <a:lnTo>
                      <a:pt x="27" y="4"/>
                    </a:lnTo>
                    <a:lnTo>
                      <a:pt x="23" y="4"/>
                    </a:lnTo>
                    <a:lnTo>
                      <a:pt x="23" y="5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24" name="Freeform 140"/>
              <p:cNvSpPr>
                <a:spLocks/>
              </p:cNvSpPr>
              <p:nvPr/>
            </p:nvSpPr>
            <p:spPr bwMode="auto">
              <a:xfrm>
                <a:off x="841" y="2584"/>
                <a:ext cx="64" cy="55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4" y="10"/>
                  </a:cxn>
                  <a:cxn ang="0">
                    <a:pos x="0" y="34"/>
                  </a:cxn>
                  <a:cxn ang="0">
                    <a:pos x="13" y="50"/>
                  </a:cxn>
                  <a:cxn ang="0">
                    <a:pos x="27" y="54"/>
                  </a:cxn>
                  <a:cxn ang="0">
                    <a:pos x="28" y="55"/>
                  </a:cxn>
                  <a:cxn ang="0">
                    <a:pos x="34" y="55"/>
                  </a:cxn>
                  <a:cxn ang="0">
                    <a:pos x="49" y="50"/>
                  </a:cxn>
                  <a:cxn ang="0">
                    <a:pos x="59" y="43"/>
                  </a:cxn>
                  <a:cxn ang="0">
                    <a:pos x="63" y="34"/>
                  </a:cxn>
                  <a:cxn ang="0">
                    <a:pos x="64" y="19"/>
                  </a:cxn>
                  <a:cxn ang="0">
                    <a:pos x="59" y="10"/>
                  </a:cxn>
                  <a:cxn ang="0">
                    <a:pos x="52" y="0"/>
                  </a:cxn>
                  <a:cxn ang="0">
                    <a:pos x="53" y="14"/>
                  </a:cxn>
                  <a:cxn ang="0">
                    <a:pos x="52" y="14"/>
                  </a:cxn>
                  <a:cxn ang="0">
                    <a:pos x="59" y="19"/>
                  </a:cxn>
                  <a:cxn ang="0">
                    <a:pos x="56" y="32"/>
                  </a:cxn>
                  <a:cxn ang="0">
                    <a:pos x="56" y="30"/>
                  </a:cxn>
                  <a:cxn ang="0">
                    <a:pos x="56" y="39"/>
                  </a:cxn>
                  <a:cxn ang="0">
                    <a:pos x="46" y="44"/>
                  </a:cxn>
                  <a:cxn ang="0">
                    <a:pos x="47" y="43"/>
                  </a:cxn>
                  <a:cxn ang="0">
                    <a:pos x="35" y="50"/>
                  </a:cxn>
                  <a:cxn ang="0">
                    <a:pos x="28" y="47"/>
                  </a:cxn>
                  <a:cxn ang="0">
                    <a:pos x="29" y="47"/>
                  </a:cxn>
                  <a:cxn ang="0">
                    <a:pos x="15" y="47"/>
                  </a:cxn>
                  <a:cxn ang="0">
                    <a:pos x="12" y="37"/>
                  </a:cxn>
                  <a:cxn ang="0">
                    <a:pos x="12" y="38"/>
                  </a:cxn>
                  <a:cxn ang="0">
                    <a:pos x="4" y="32"/>
                  </a:cxn>
                  <a:cxn ang="0">
                    <a:pos x="9" y="19"/>
                  </a:cxn>
                  <a:cxn ang="0">
                    <a:pos x="8" y="21"/>
                  </a:cxn>
                  <a:cxn ang="0">
                    <a:pos x="8" y="11"/>
                  </a:cxn>
                  <a:cxn ang="0">
                    <a:pos x="19" y="5"/>
                  </a:cxn>
                </a:cxnLst>
                <a:rect l="0" t="0" r="r" b="b"/>
                <a:pathLst>
                  <a:path w="64" h="55">
                    <a:moveTo>
                      <a:pt x="19" y="5"/>
                    </a:moveTo>
                    <a:lnTo>
                      <a:pt x="13" y="0"/>
                    </a:lnTo>
                    <a:lnTo>
                      <a:pt x="5" y="9"/>
                    </a:lnTo>
                    <a:lnTo>
                      <a:pt x="4" y="10"/>
                    </a:lnTo>
                    <a:lnTo>
                      <a:pt x="0" y="18"/>
                    </a:lnTo>
                    <a:lnTo>
                      <a:pt x="0" y="34"/>
                    </a:lnTo>
                    <a:lnTo>
                      <a:pt x="4" y="42"/>
                    </a:lnTo>
                    <a:lnTo>
                      <a:pt x="13" y="50"/>
                    </a:lnTo>
                    <a:lnTo>
                      <a:pt x="14" y="50"/>
                    </a:lnTo>
                    <a:lnTo>
                      <a:pt x="27" y="54"/>
                    </a:lnTo>
                    <a:lnTo>
                      <a:pt x="29" y="55"/>
                    </a:lnTo>
                    <a:lnTo>
                      <a:pt x="28" y="55"/>
                    </a:lnTo>
                    <a:lnTo>
                      <a:pt x="35" y="55"/>
                    </a:lnTo>
                    <a:lnTo>
                      <a:pt x="34" y="55"/>
                    </a:lnTo>
                    <a:lnTo>
                      <a:pt x="37" y="54"/>
                    </a:lnTo>
                    <a:lnTo>
                      <a:pt x="49" y="50"/>
                    </a:lnTo>
                    <a:lnTo>
                      <a:pt x="52" y="50"/>
                    </a:lnTo>
                    <a:lnTo>
                      <a:pt x="59" y="43"/>
                    </a:lnTo>
                    <a:lnTo>
                      <a:pt x="59" y="42"/>
                    </a:lnTo>
                    <a:lnTo>
                      <a:pt x="63" y="34"/>
                    </a:lnTo>
                    <a:lnTo>
                      <a:pt x="64" y="33"/>
                    </a:lnTo>
                    <a:lnTo>
                      <a:pt x="64" y="19"/>
                    </a:lnTo>
                    <a:lnTo>
                      <a:pt x="63" y="18"/>
                    </a:lnTo>
                    <a:lnTo>
                      <a:pt x="59" y="10"/>
                    </a:lnTo>
                    <a:lnTo>
                      <a:pt x="59" y="9"/>
                    </a:lnTo>
                    <a:lnTo>
                      <a:pt x="52" y="0"/>
                    </a:lnTo>
                    <a:lnTo>
                      <a:pt x="46" y="5"/>
                    </a:lnTo>
                    <a:lnTo>
                      <a:pt x="53" y="14"/>
                    </a:lnTo>
                    <a:lnTo>
                      <a:pt x="56" y="11"/>
                    </a:lnTo>
                    <a:lnTo>
                      <a:pt x="52" y="14"/>
                    </a:lnTo>
                    <a:lnTo>
                      <a:pt x="56" y="21"/>
                    </a:lnTo>
                    <a:lnTo>
                      <a:pt x="59" y="19"/>
                    </a:lnTo>
                    <a:lnTo>
                      <a:pt x="56" y="19"/>
                    </a:lnTo>
                    <a:lnTo>
                      <a:pt x="56" y="32"/>
                    </a:lnTo>
                    <a:lnTo>
                      <a:pt x="59" y="32"/>
                    </a:lnTo>
                    <a:lnTo>
                      <a:pt x="56" y="30"/>
                    </a:lnTo>
                    <a:lnTo>
                      <a:pt x="52" y="38"/>
                    </a:lnTo>
                    <a:lnTo>
                      <a:pt x="56" y="39"/>
                    </a:lnTo>
                    <a:lnTo>
                      <a:pt x="53" y="37"/>
                    </a:lnTo>
                    <a:lnTo>
                      <a:pt x="46" y="44"/>
                    </a:lnTo>
                    <a:lnTo>
                      <a:pt x="48" y="47"/>
                    </a:lnTo>
                    <a:lnTo>
                      <a:pt x="47" y="43"/>
                    </a:lnTo>
                    <a:lnTo>
                      <a:pt x="34" y="47"/>
                    </a:lnTo>
                    <a:lnTo>
                      <a:pt x="35" y="50"/>
                    </a:lnTo>
                    <a:lnTo>
                      <a:pt x="35" y="47"/>
                    </a:lnTo>
                    <a:lnTo>
                      <a:pt x="28" y="47"/>
                    </a:lnTo>
                    <a:lnTo>
                      <a:pt x="28" y="50"/>
                    </a:lnTo>
                    <a:lnTo>
                      <a:pt x="29" y="47"/>
                    </a:lnTo>
                    <a:lnTo>
                      <a:pt x="17" y="43"/>
                    </a:lnTo>
                    <a:lnTo>
                      <a:pt x="15" y="47"/>
                    </a:lnTo>
                    <a:lnTo>
                      <a:pt x="19" y="44"/>
                    </a:lnTo>
                    <a:lnTo>
                      <a:pt x="12" y="37"/>
                    </a:lnTo>
                    <a:lnTo>
                      <a:pt x="8" y="39"/>
                    </a:lnTo>
                    <a:lnTo>
                      <a:pt x="12" y="38"/>
                    </a:lnTo>
                    <a:lnTo>
                      <a:pt x="8" y="30"/>
                    </a:lnTo>
                    <a:lnTo>
                      <a:pt x="4" y="32"/>
                    </a:lnTo>
                    <a:lnTo>
                      <a:pt x="9" y="32"/>
                    </a:lnTo>
                    <a:lnTo>
                      <a:pt x="9" y="19"/>
                    </a:lnTo>
                    <a:lnTo>
                      <a:pt x="4" y="19"/>
                    </a:lnTo>
                    <a:lnTo>
                      <a:pt x="8" y="21"/>
                    </a:lnTo>
                    <a:lnTo>
                      <a:pt x="12" y="14"/>
                    </a:lnTo>
                    <a:lnTo>
                      <a:pt x="8" y="11"/>
                    </a:lnTo>
                    <a:lnTo>
                      <a:pt x="12" y="14"/>
                    </a:lnTo>
                    <a:lnTo>
                      <a:pt x="19" y="5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25" name="Freeform 141"/>
              <p:cNvSpPr>
                <a:spLocks/>
              </p:cNvSpPr>
              <p:nvPr/>
            </p:nvSpPr>
            <p:spPr bwMode="auto">
              <a:xfrm>
                <a:off x="815" y="2535"/>
                <a:ext cx="90" cy="24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0" y="24"/>
                  </a:cxn>
                  <a:cxn ang="0">
                    <a:pos x="69" y="24"/>
                  </a:cxn>
                  <a:cxn ang="0">
                    <a:pos x="68" y="24"/>
                  </a:cxn>
                  <a:cxn ang="0">
                    <a:pos x="70" y="23"/>
                  </a:cxn>
                  <a:cxn ang="0">
                    <a:pos x="83" y="19"/>
                  </a:cxn>
                  <a:cxn ang="0">
                    <a:pos x="85" y="19"/>
                  </a:cxn>
                  <a:cxn ang="0">
                    <a:pos x="85" y="18"/>
                  </a:cxn>
                  <a:cxn ang="0">
                    <a:pos x="89" y="10"/>
                  </a:cxn>
                  <a:cxn ang="0">
                    <a:pos x="90" y="9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2" y="8"/>
                  </a:cxn>
                  <a:cxn ang="0">
                    <a:pos x="85" y="8"/>
                  </a:cxn>
                  <a:cxn ang="0">
                    <a:pos x="82" y="6"/>
                  </a:cxn>
                  <a:cxn ang="0">
                    <a:pos x="78" y="14"/>
                  </a:cxn>
                  <a:cxn ang="0">
                    <a:pos x="82" y="15"/>
                  </a:cxn>
                  <a:cxn ang="0">
                    <a:pos x="80" y="11"/>
                  </a:cxn>
                  <a:cxn ang="0">
                    <a:pos x="68" y="15"/>
                  </a:cxn>
                  <a:cxn ang="0">
                    <a:pos x="69" y="19"/>
                  </a:cxn>
                  <a:cxn ang="0">
                    <a:pos x="69" y="15"/>
                  </a:cxn>
                  <a:cxn ang="0">
                    <a:pos x="0" y="15"/>
                  </a:cxn>
                </a:cxnLst>
                <a:rect l="0" t="0" r="r" b="b"/>
                <a:pathLst>
                  <a:path w="90" h="24">
                    <a:moveTo>
                      <a:pt x="0" y="15"/>
                    </a:moveTo>
                    <a:lnTo>
                      <a:pt x="0" y="24"/>
                    </a:lnTo>
                    <a:lnTo>
                      <a:pt x="69" y="24"/>
                    </a:lnTo>
                    <a:lnTo>
                      <a:pt x="68" y="24"/>
                    </a:lnTo>
                    <a:lnTo>
                      <a:pt x="70" y="23"/>
                    </a:lnTo>
                    <a:lnTo>
                      <a:pt x="83" y="19"/>
                    </a:lnTo>
                    <a:lnTo>
                      <a:pt x="85" y="19"/>
                    </a:lnTo>
                    <a:lnTo>
                      <a:pt x="85" y="18"/>
                    </a:lnTo>
                    <a:lnTo>
                      <a:pt x="89" y="10"/>
                    </a:lnTo>
                    <a:lnTo>
                      <a:pt x="90" y="9"/>
                    </a:lnTo>
                    <a:lnTo>
                      <a:pt x="90" y="0"/>
                    </a:lnTo>
                    <a:lnTo>
                      <a:pt x="82" y="0"/>
                    </a:lnTo>
                    <a:lnTo>
                      <a:pt x="82" y="8"/>
                    </a:lnTo>
                    <a:lnTo>
                      <a:pt x="85" y="8"/>
                    </a:lnTo>
                    <a:lnTo>
                      <a:pt x="82" y="6"/>
                    </a:lnTo>
                    <a:lnTo>
                      <a:pt x="78" y="14"/>
                    </a:lnTo>
                    <a:lnTo>
                      <a:pt x="82" y="15"/>
                    </a:lnTo>
                    <a:lnTo>
                      <a:pt x="80" y="11"/>
                    </a:lnTo>
                    <a:lnTo>
                      <a:pt x="68" y="15"/>
                    </a:lnTo>
                    <a:lnTo>
                      <a:pt x="69" y="19"/>
                    </a:lnTo>
                    <a:lnTo>
                      <a:pt x="69" y="15"/>
                    </a:lnTo>
                    <a:lnTo>
                      <a:pt x="0" y="15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26" name="Rectangle 142"/>
              <p:cNvSpPr>
                <a:spLocks noChangeArrowheads="1"/>
              </p:cNvSpPr>
              <p:nvPr/>
            </p:nvSpPr>
            <p:spPr bwMode="auto">
              <a:xfrm>
                <a:off x="840" y="2538"/>
                <a:ext cx="9" cy="2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27" name="Rectangle 143"/>
              <p:cNvSpPr>
                <a:spLocks noChangeArrowheads="1"/>
              </p:cNvSpPr>
              <p:nvPr/>
            </p:nvSpPr>
            <p:spPr bwMode="auto">
              <a:xfrm>
                <a:off x="844" y="2460"/>
                <a:ext cx="56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28" name="Freeform 144"/>
              <p:cNvSpPr>
                <a:spLocks/>
              </p:cNvSpPr>
              <p:nvPr/>
            </p:nvSpPr>
            <p:spPr bwMode="auto">
              <a:xfrm>
                <a:off x="841" y="2461"/>
                <a:ext cx="64" cy="54"/>
              </a:xfrm>
              <a:custGeom>
                <a:avLst/>
                <a:gdLst/>
                <a:ahLst/>
                <a:cxnLst>
                  <a:cxn ang="0">
                    <a:pos x="19" y="6"/>
                  </a:cxn>
                  <a:cxn ang="0">
                    <a:pos x="13" y="0"/>
                  </a:cxn>
                  <a:cxn ang="0">
                    <a:pos x="4" y="9"/>
                  </a:cxn>
                  <a:cxn ang="0">
                    <a:pos x="0" y="16"/>
                  </a:cxn>
                  <a:cxn ang="0">
                    <a:pos x="0" y="33"/>
                  </a:cxn>
                  <a:cxn ang="0">
                    <a:pos x="4" y="40"/>
                  </a:cxn>
                  <a:cxn ang="0">
                    <a:pos x="13" y="49"/>
                  </a:cxn>
                  <a:cxn ang="0">
                    <a:pos x="14" y="49"/>
                  </a:cxn>
                  <a:cxn ang="0">
                    <a:pos x="27" y="53"/>
                  </a:cxn>
                  <a:cxn ang="0">
                    <a:pos x="29" y="54"/>
                  </a:cxn>
                  <a:cxn ang="0">
                    <a:pos x="28" y="54"/>
                  </a:cxn>
                  <a:cxn ang="0">
                    <a:pos x="35" y="54"/>
                  </a:cxn>
                  <a:cxn ang="0">
                    <a:pos x="34" y="54"/>
                  </a:cxn>
                  <a:cxn ang="0">
                    <a:pos x="37" y="53"/>
                  </a:cxn>
                  <a:cxn ang="0">
                    <a:pos x="49" y="49"/>
                  </a:cxn>
                  <a:cxn ang="0">
                    <a:pos x="52" y="49"/>
                  </a:cxn>
                  <a:cxn ang="0">
                    <a:pos x="59" y="41"/>
                  </a:cxn>
                  <a:cxn ang="0">
                    <a:pos x="59" y="40"/>
                  </a:cxn>
                  <a:cxn ang="0">
                    <a:pos x="63" y="33"/>
                  </a:cxn>
                  <a:cxn ang="0">
                    <a:pos x="64" y="31"/>
                  </a:cxn>
                  <a:cxn ang="0">
                    <a:pos x="64" y="17"/>
                  </a:cxn>
                  <a:cxn ang="0">
                    <a:pos x="63" y="16"/>
                  </a:cxn>
                  <a:cxn ang="0">
                    <a:pos x="59" y="9"/>
                  </a:cxn>
                  <a:cxn ang="0">
                    <a:pos x="59" y="7"/>
                  </a:cxn>
                  <a:cxn ang="0">
                    <a:pos x="52" y="0"/>
                  </a:cxn>
                  <a:cxn ang="0">
                    <a:pos x="46" y="6"/>
                  </a:cxn>
                  <a:cxn ang="0">
                    <a:pos x="53" y="14"/>
                  </a:cxn>
                  <a:cxn ang="0">
                    <a:pos x="56" y="10"/>
                  </a:cxn>
                  <a:cxn ang="0">
                    <a:pos x="52" y="12"/>
                  </a:cxn>
                  <a:cxn ang="0">
                    <a:pos x="56" y="20"/>
                  </a:cxn>
                  <a:cxn ang="0">
                    <a:pos x="59" y="17"/>
                  </a:cxn>
                  <a:cxn ang="0">
                    <a:pos x="56" y="17"/>
                  </a:cxn>
                  <a:cxn ang="0">
                    <a:pos x="56" y="30"/>
                  </a:cxn>
                  <a:cxn ang="0">
                    <a:pos x="59" y="30"/>
                  </a:cxn>
                  <a:cxn ang="0">
                    <a:pos x="56" y="29"/>
                  </a:cxn>
                  <a:cxn ang="0">
                    <a:pos x="52" y="36"/>
                  </a:cxn>
                  <a:cxn ang="0">
                    <a:pos x="56" y="38"/>
                  </a:cxn>
                  <a:cxn ang="0">
                    <a:pos x="53" y="35"/>
                  </a:cxn>
                  <a:cxn ang="0">
                    <a:pos x="46" y="43"/>
                  </a:cxn>
                  <a:cxn ang="0">
                    <a:pos x="48" y="45"/>
                  </a:cxn>
                  <a:cxn ang="0">
                    <a:pos x="47" y="41"/>
                  </a:cxn>
                  <a:cxn ang="0">
                    <a:pos x="34" y="45"/>
                  </a:cxn>
                  <a:cxn ang="0">
                    <a:pos x="35" y="49"/>
                  </a:cxn>
                  <a:cxn ang="0">
                    <a:pos x="35" y="45"/>
                  </a:cxn>
                  <a:cxn ang="0">
                    <a:pos x="28" y="45"/>
                  </a:cxn>
                  <a:cxn ang="0">
                    <a:pos x="28" y="49"/>
                  </a:cxn>
                  <a:cxn ang="0">
                    <a:pos x="29" y="45"/>
                  </a:cxn>
                  <a:cxn ang="0">
                    <a:pos x="17" y="41"/>
                  </a:cxn>
                  <a:cxn ang="0">
                    <a:pos x="15" y="45"/>
                  </a:cxn>
                  <a:cxn ang="0">
                    <a:pos x="19" y="43"/>
                  </a:cxn>
                  <a:cxn ang="0">
                    <a:pos x="12" y="35"/>
                  </a:cxn>
                  <a:cxn ang="0">
                    <a:pos x="8" y="38"/>
                  </a:cxn>
                  <a:cxn ang="0">
                    <a:pos x="12" y="36"/>
                  </a:cxn>
                  <a:cxn ang="0">
                    <a:pos x="8" y="29"/>
                  </a:cxn>
                  <a:cxn ang="0">
                    <a:pos x="4" y="30"/>
                  </a:cxn>
                  <a:cxn ang="0">
                    <a:pos x="9" y="30"/>
                  </a:cxn>
                  <a:cxn ang="0">
                    <a:pos x="9" y="17"/>
                  </a:cxn>
                  <a:cxn ang="0">
                    <a:pos x="4" y="17"/>
                  </a:cxn>
                  <a:cxn ang="0">
                    <a:pos x="8" y="20"/>
                  </a:cxn>
                  <a:cxn ang="0">
                    <a:pos x="12" y="12"/>
                  </a:cxn>
                  <a:cxn ang="0">
                    <a:pos x="8" y="10"/>
                  </a:cxn>
                  <a:cxn ang="0">
                    <a:pos x="12" y="14"/>
                  </a:cxn>
                  <a:cxn ang="0">
                    <a:pos x="19" y="6"/>
                  </a:cxn>
                </a:cxnLst>
                <a:rect l="0" t="0" r="r" b="b"/>
                <a:pathLst>
                  <a:path w="64" h="54">
                    <a:moveTo>
                      <a:pt x="19" y="6"/>
                    </a:moveTo>
                    <a:lnTo>
                      <a:pt x="13" y="0"/>
                    </a:lnTo>
                    <a:lnTo>
                      <a:pt x="4" y="9"/>
                    </a:lnTo>
                    <a:lnTo>
                      <a:pt x="0" y="16"/>
                    </a:lnTo>
                    <a:lnTo>
                      <a:pt x="0" y="33"/>
                    </a:lnTo>
                    <a:lnTo>
                      <a:pt x="4" y="40"/>
                    </a:lnTo>
                    <a:lnTo>
                      <a:pt x="13" y="49"/>
                    </a:lnTo>
                    <a:lnTo>
                      <a:pt x="14" y="49"/>
                    </a:lnTo>
                    <a:lnTo>
                      <a:pt x="27" y="53"/>
                    </a:lnTo>
                    <a:lnTo>
                      <a:pt x="29" y="54"/>
                    </a:lnTo>
                    <a:lnTo>
                      <a:pt x="28" y="54"/>
                    </a:lnTo>
                    <a:lnTo>
                      <a:pt x="35" y="54"/>
                    </a:lnTo>
                    <a:lnTo>
                      <a:pt x="34" y="54"/>
                    </a:lnTo>
                    <a:lnTo>
                      <a:pt x="37" y="53"/>
                    </a:lnTo>
                    <a:lnTo>
                      <a:pt x="49" y="49"/>
                    </a:lnTo>
                    <a:lnTo>
                      <a:pt x="52" y="49"/>
                    </a:lnTo>
                    <a:lnTo>
                      <a:pt x="59" y="41"/>
                    </a:lnTo>
                    <a:lnTo>
                      <a:pt x="59" y="40"/>
                    </a:lnTo>
                    <a:lnTo>
                      <a:pt x="63" y="33"/>
                    </a:lnTo>
                    <a:lnTo>
                      <a:pt x="64" y="31"/>
                    </a:lnTo>
                    <a:lnTo>
                      <a:pt x="64" y="17"/>
                    </a:lnTo>
                    <a:lnTo>
                      <a:pt x="63" y="16"/>
                    </a:lnTo>
                    <a:lnTo>
                      <a:pt x="59" y="9"/>
                    </a:lnTo>
                    <a:lnTo>
                      <a:pt x="59" y="7"/>
                    </a:lnTo>
                    <a:lnTo>
                      <a:pt x="52" y="0"/>
                    </a:lnTo>
                    <a:lnTo>
                      <a:pt x="46" y="6"/>
                    </a:lnTo>
                    <a:lnTo>
                      <a:pt x="53" y="14"/>
                    </a:lnTo>
                    <a:lnTo>
                      <a:pt x="56" y="10"/>
                    </a:lnTo>
                    <a:lnTo>
                      <a:pt x="52" y="12"/>
                    </a:lnTo>
                    <a:lnTo>
                      <a:pt x="56" y="20"/>
                    </a:lnTo>
                    <a:lnTo>
                      <a:pt x="59" y="17"/>
                    </a:lnTo>
                    <a:lnTo>
                      <a:pt x="56" y="17"/>
                    </a:lnTo>
                    <a:lnTo>
                      <a:pt x="56" y="30"/>
                    </a:lnTo>
                    <a:lnTo>
                      <a:pt x="59" y="30"/>
                    </a:lnTo>
                    <a:lnTo>
                      <a:pt x="56" y="29"/>
                    </a:lnTo>
                    <a:lnTo>
                      <a:pt x="52" y="36"/>
                    </a:lnTo>
                    <a:lnTo>
                      <a:pt x="56" y="38"/>
                    </a:lnTo>
                    <a:lnTo>
                      <a:pt x="53" y="35"/>
                    </a:lnTo>
                    <a:lnTo>
                      <a:pt x="46" y="43"/>
                    </a:lnTo>
                    <a:lnTo>
                      <a:pt x="48" y="45"/>
                    </a:lnTo>
                    <a:lnTo>
                      <a:pt x="47" y="41"/>
                    </a:lnTo>
                    <a:lnTo>
                      <a:pt x="34" y="45"/>
                    </a:lnTo>
                    <a:lnTo>
                      <a:pt x="35" y="49"/>
                    </a:lnTo>
                    <a:lnTo>
                      <a:pt x="35" y="45"/>
                    </a:lnTo>
                    <a:lnTo>
                      <a:pt x="28" y="45"/>
                    </a:lnTo>
                    <a:lnTo>
                      <a:pt x="28" y="49"/>
                    </a:lnTo>
                    <a:lnTo>
                      <a:pt x="29" y="45"/>
                    </a:lnTo>
                    <a:lnTo>
                      <a:pt x="17" y="41"/>
                    </a:lnTo>
                    <a:lnTo>
                      <a:pt x="15" y="45"/>
                    </a:lnTo>
                    <a:lnTo>
                      <a:pt x="19" y="43"/>
                    </a:lnTo>
                    <a:lnTo>
                      <a:pt x="12" y="35"/>
                    </a:lnTo>
                    <a:lnTo>
                      <a:pt x="8" y="38"/>
                    </a:lnTo>
                    <a:lnTo>
                      <a:pt x="12" y="36"/>
                    </a:lnTo>
                    <a:lnTo>
                      <a:pt x="8" y="29"/>
                    </a:lnTo>
                    <a:lnTo>
                      <a:pt x="4" y="30"/>
                    </a:lnTo>
                    <a:lnTo>
                      <a:pt x="9" y="30"/>
                    </a:lnTo>
                    <a:lnTo>
                      <a:pt x="9" y="17"/>
                    </a:lnTo>
                    <a:lnTo>
                      <a:pt x="4" y="17"/>
                    </a:lnTo>
                    <a:lnTo>
                      <a:pt x="8" y="20"/>
                    </a:lnTo>
                    <a:lnTo>
                      <a:pt x="12" y="12"/>
                    </a:lnTo>
                    <a:lnTo>
                      <a:pt x="8" y="10"/>
                    </a:lnTo>
                    <a:lnTo>
                      <a:pt x="12" y="14"/>
                    </a:lnTo>
                    <a:lnTo>
                      <a:pt x="19" y="6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29" name="Rectangle 145"/>
              <p:cNvSpPr>
                <a:spLocks noChangeArrowheads="1"/>
              </p:cNvSpPr>
              <p:nvPr/>
            </p:nvSpPr>
            <p:spPr bwMode="auto">
              <a:xfrm>
                <a:off x="844" y="2427"/>
                <a:ext cx="56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30" name="Freeform 146"/>
              <p:cNvSpPr>
                <a:spLocks/>
              </p:cNvSpPr>
              <p:nvPr/>
            </p:nvSpPr>
            <p:spPr bwMode="auto">
              <a:xfrm>
                <a:off x="840" y="2383"/>
                <a:ext cx="60" cy="51"/>
              </a:xfrm>
              <a:custGeom>
                <a:avLst/>
                <a:gdLst/>
                <a:ahLst/>
                <a:cxnLst>
                  <a:cxn ang="0">
                    <a:pos x="18" y="51"/>
                  </a:cxn>
                  <a:cxn ang="0">
                    <a:pos x="24" y="45"/>
                  </a:cxn>
                  <a:cxn ang="0">
                    <a:pos x="11" y="33"/>
                  </a:cxn>
                  <a:cxn ang="0">
                    <a:pos x="8" y="35"/>
                  </a:cxn>
                  <a:cxn ang="0">
                    <a:pos x="11" y="34"/>
                  </a:cxn>
                  <a:cxn ang="0">
                    <a:pos x="8" y="26"/>
                  </a:cxn>
                  <a:cxn ang="0">
                    <a:pos x="4" y="28"/>
                  </a:cxn>
                  <a:cxn ang="0">
                    <a:pos x="9" y="28"/>
                  </a:cxn>
                  <a:cxn ang="0">
                    <a:pos x="9" y="15"/>
                  </a:cxn>
                  <a:cxn ang="0">
                    <a:pos x="4" y="15"/>
                  </a:cxn>
                  <a:cxn ang="0">
                    <a:pos x="8" y="17"/>
                  </a:cxn>
                  <a:cxn ang="0">
                    <a:pos x="11" y="10"/>
                  </a:cxn>
                  <a:cxn ang="0">
                    <a:pos x="8" y="7"/>
                  </a:cxn>
                  <a:cxn ang="0">
                    <a:pos x="9" y="11"/>
                  </a:cxn>
                  <a:cxn ang="0">
                    <a:pos x="21" y="7"/>
                  </a:cxn>
                  <a:cxn ang="0">
                    <a:pos x="20" y="4"/>
                  </a:cxn>
                  <a:cxn ang="0">
                    <a:pos x="20" y="9"/>
                  </a:cxn>
                  <a:cxn ang="0">
                    <a:pos x="60" y="9"/>
                  </a:cxn>
                  <a:cxn ang="0">
                    <a:pos x="60" y="0"/>
                  </a:cxn>
                  <a:cxn ang="0">
                    <a:pos x="20" y="0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6" y="4"/>
                  </a:cxn>
                  <a:cxn ang="0">
                    <a:pos x="5" y="4"/>
                  </a:cxn>
                  <a:cxn ang="0">
                    <a:pos x="0" y="14"/>
                  </a:cxn>
                  <a:cxn ang="0">
                    <a:pos x="0" y="30"/>
                  </a:cxn>
                  <a:cxn ang="0">
                    <a:pos x="4" y="38"/>
                  </a:cxn>
                  <a:cxn ang="0">
                    <a:pos x="5" y="39"/>
                  </a:cxn>
                  <a:cxn ang="0">
                    <a:pos x="18" y="51"/>
                  </a:cxn>
                </a:cxnLst>
                <a:rect l="0" t="0" r="r" b="b"/>
                <a:pathLst>
                  <a:path w="60" h="51">
                    <a:moveTo>
                      <a:pt x="18" y="51"/>
                    </a:moveTo>
                    <a:lnTo>
                      <a:pt x="24" y="45"/>
                    </a:lnTo>
                    <a:lnTo>
                      <a:pt x="11" y="33"/>
                    </a:lnTo>
                    <a:lnTo>
                      <a:pt x="8" y="35"/>
                    </a:lnTo>
                    <a:lnTo>
                      <a:pt x="11" y="34"/>
                    </a:lnTo>
                    <a:lnTo>
                      <a:pt x="8" y="26"/>
                    </a:lnTo>
                    <a:lnTo>
                      <a:pt x="4" y="28"/>
                    </a:lnTo>
                    <a:lnTo>
                      <a:pt x="9" y="28"/>
                    </a:lnTo>
                    <a:lnTo>
                      <a:pt x="9" y="15"/>
                    </a:lnTo>
                    <a:lnTo>
                      <a:pt x="4" y="15"/>
                    </a:lnTo>
                    <a:lnTo>
                      <a:pt x="8" y="17"/>
                    </a:lnTo>
                    <a:lnTo>
                      <a:pt x="11" y="10"/>
                    </a:lnTo>
                    <a:lnTo>
                      <a:pt x="8" y="7"/>
                    </a:lnTo>
                    <a:lnTo>
                      <a:pt x="9" y="11"/>
                    </a:lnTo>
                    <a:lnTo>
                      <a:pt x="21" y="7"/>
                    </a:lnTo>
                    <a:lnTo>
                      <a:pt x="20" y="4"/>
                    </a:lnTo>
                    <a:lnTo>
                      <a:pt x="20" y="9"/>
                    </a:lnTo>
                    <a:lnTo>
                      <a:pt x="60" y="9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6" y="4"/>
                    </a:lnTo>
                    <a:lnTo>
                      <a:pt x="5" y="4"/>
                    </a:lnTo>
                    <a:lnTo>
                      <a:pt x="0" y="14"/>
                    </a:lnTo>
                    <a:lnTo>
                      <a:pt x="0" y="30"/>
                    </a:lnTo>
                    <a:lnTo>
                      <a:pt x="4" y="38"/>
                    </a:lnTo>
                    <a:lnTo>
                      <a:pt x="5" y="39"/>
                    </a:lnTo>
                    <a:lnTo>
                      <a:pt x="18" y="51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31" name="Freeform 147"/>
              <p:cNvSpPr>
                <a:spLocks/>
              </p:cNvSpPr>
              <p:nvPr/>
            </p:nvSpPr>
            <p:spPr bwMode="auto">
              <a:xfrm>
                <a:off x="841" y="2306"/>
                <a:ext cx="64" cy="54"/>
              </a:xfrm>
              <a:custGeom>
                <a:avLst/>
                <a:gdLst/>
                <a:ahLst/>
                <a:cxnLst>
                  <a:cxn ang="0">
                    <a:pos x="19" y="6"/>
                  </a:cxn>
                  <a:cxn ang="0">
                    <a:pos x="13" y="0"/>
                  </a:cxn>
                  <a:cxn ang="0">
                    <a:pos x="4" y="9"/>
                  </a:cxn>
                  <a:cxn ang="0">
                    <a:pos x="0" y="17"/>
                  </a:cxn>
                  <a:cxn ang="0">
                    <a:pos x="0" y="33"/>
                  </a:cxn>
                  <a:cxn ang="0">
                    <a:pos x="4" y="40"/>
                  </a:cxn>
                  <a:cxn ang="0">
                    <a:pos x="13" y="49"/>
                  </a:cxn>
                  <a:cxn ang="0">
                    <a:pos x="14" y="49"/>
                  </a:cxn>
                  <a:cxn ang="0">
                    <a:pos x="27" y="53"/>
                  </a:cxn>
                  <a:cxn ang="0">
                    <a:pos x="29" y="54"/>
                  </a:cxn>
                  <a:cxn ang="0">
                    <a:pos x="28" y="54"/>
                  </a:cxn>
                  <a:cxn ang="0">
                    <a:pos x="35" y="54"/>
                  </a:cxn>
                  <a:cxn ang="0">
                    <a:pos x="34" y="54"/>
                  </a:cxn>
                  <a:cxn ang="0">
                    <a:pos x="37" y="53"/>
                  </a:cxn>
                  <a:cxn ang="0">
                    <a:pos x="49" y="49"/>
                  </a:cxn>
                  <a:cxn ang="0">
                    <a:pos x="52" y="49"/>
                  </a:cxn>
                  <a:cxn ang="0">
                    <a:pos x="59" y="42"/>
                  </a:cxn>
                  <a:cxn ang="0">
                    <a:pos x="59" y="40"/>
                  </a:cxn>
                  <a:cxn ang="0">
                    <a:pos x="63" y="33"/>
                  </a:cxn>
                  <a:cxn ang="0">
                    <a:pos x="64" y="32"/>
                  </a:cxn>
                  <a:cxn ang="0">
                    <a:pos x="64" y="18"/>
                  </a:cxn>
                  <a:cxn ang="0">
                    <a:pos x="63" y="17"/>
                  </a:cxn>
                  <a:cxn ang="0">
                    <a:pos x="59" y="9"/>
                  </a:cxn>
                  <a:cxn ang="0">
                    <a:pos x="59" y="8"/>
                  </a:cxn>
                  <a:cxn ang="0">
                    <a:pos x="52" y="0"/>
                  </a:cxn>
                  <a:cxn ang="0">
                    <a:pos x="46" y="6"/>
                  </a:cxn>
                  <a:cxn ang="0">
                    <a:pos x="53" y="14"/>
                  </a:cxn>
                  <a:cxn ang="0">
                    <a:pos x="56" y="10"/>
                  </a:cxn>
                  <a:cxn ang="0">
                    <a:pos x="52" y="13"/>
                  </a:cxn>
                  <a:cxn ang="0">
                    <a:pos x="56" y="20"/>
                  </a:cxn>
                  <a:cxn ang="0">
                    <a:pos x="59" y="18"/>
                  </a:cxn>
                  <a:cxn ang="0">
                    <a:pos x="56" y="18"/>
                  </a:cxn>
                  <a:cxn ang="0">
                    <a:pos x="56" y="30"/>
                  </a:cxn>
                  <a:cxn ang="0">
                    <a:pos x="59" y="30"/>
                  </a:cxn>
                  <a:cxn ang="0">
                    <a:pos x="56" y="29"/>
                  </a:cxn>
                  <a:cxn ang="0">
                    <a:pos x="52" y="37"/>
                  </a:cxn>
                  <a:cxn ang="0">
                    <a:pos x="56" y="38"/>
                  </a:cxn>
                  <a:cxn ang="0">
                    <a:pos x="53" y="35"/>
                  </a:cxn>
                  <a:cxn ang="0">
                    <a:pos x="46" y="43"/>
                  </a:cxn>
                  <a:cxn ang="0">
                    <a:pos x="48" y="45"/>
                  </a:cxn>
                  <a:cxn ang="0">
                    <a:pos x="47" y="42"/>
                  </a:cxn>
                  <a:cxn ang="0">
                    <a:pos x="34" y="45"/>
                  </a:cxn>
                  <a:cxn ang="0">
                    <a:pos x="35" y="49"/>
                  </a:cxn>
                  <a:cxn ang="0">
                    <a:pos x="35" y="45"/>
                  </a:cxn>
                  <a:cxn ang="0">
                    <a:pos x="28" y="45"/>
                  </a:cxn>
                  <a:cxn ang="0">
                    <a:pos x="28" y="49"/>
                  </a:cxn>
                  <a:cxn ang="0">
                    <a:pos x="29" y="45"/>
                  </a:cxn>
                  <a:cxn ang="0">
                    <a:pos x="17" y="42"/>
                  </a:cxn>
                  <a:cxn ang="0">
                    <a:pos x="15" y="45"/>
                  </a:cxn>
                  <a:cxn ang="0">
                    <a:pos x="19" y="43"/>
                  </a:cxn>
                  <a:cxn ang="0">
                    <a:pos x="12" y="35"/>
                  </a:cxn>
                  <a:cxn ang="0">
                    <a:pos x="8" y="38"/>
                  </a:cxn>
                  <a:cxn ang="0">
                    <a:pos x="12" y="37"/>
                  </a:cxn>
                  <a:cxn ang="0">
                    <a:pos x="8" y="29"/>
                  </a:cxn>
                  <a:cxn ang="0">
                    <a:pos x="4" y="30"/>
                  </a:cxn>
                  <a:cxn ang="0">
                    <a:pos x="9" y="30"/>
                  </a:cxn>
                  <a:cxn ang="0">
                    <a:pos x="9" y="18"/>
                  </a:cxn>
                  <a:cxn ang="0">
                    <a:pos x="4" y="18"/>
                  </a:cxn>
                  <a:cxn ang="0">
                    <a:pos x="8" y="20"/>
                  </a:cxn>
                  <a:cxn ang="0">
                    <a:pos x="12" y="13"/>
                  </a:cxn>
                  <a:cxn ang="0">
                    <a:pos x="8" y="10"/>
                  </a:cxn>
                  <a:cxn ang="0">
                    <a:pos x="12" y="14"/>
                  </a:cxn>
                  <a:cxn ang="0">
                    <a:pos x="19" y="6"/>
                  </a:cxn>
                </a:cxnLst>
                <a:rect l="0" t="0" r="r" b="b"/>
                <a:pathLst>
                  <a:path w="64" h="54">
                    <a:moveTo>
                      <a:pt x="19" y="6"/>
                    </a:moveTo>
                    <a:lnTo>
                      <a:pt x="13" y="0"/>
                    </a:lnTo>
                    <a:lnTo>
                      <a:pt x="4" y="9"/>
                    </a:lnTo>
                    <a:lnTo>
                      <a:pt x="0" y="17"/>
                    </a:lnTo>
                    <a:lnTo>
                      <a:pt x="0" y="33"/>
                    </a:lnTo>
                    <a:lnTo>
                      <a:pt x="4" y="40"/>
                    </a:lnTo>
                    <a:lnTo>
                      <a:pt x="13" y="49"/>
                    </a:lnTo>
                    <a:lnTo>
                      <a:pt x="14" y="49"/>
                    </a:lnTo>
                    <a:lnTo>
                      <a:pt x="27" y="53"/>
                    </a:lnTo>
                    <a:lnTo>
                      <a:pt x="29" y="54"/>
                    </a:lnTo>
                    <a:lnTo>
                      <a:pt x="28" y="54"/>
                    </a:lnTo>
                    <a:lnTo>
                      <a:pt x="35" y="54"/>
                    </a:lnTo>
                    <a:lnTo>
                      <a:pt x="34" y="54"/>
                    </a:lnTo>
                    <a:lnTo>
                      <a:pt x="37" y="53"/>
                    </a:lnTo>
                    <a:lnTo>
                      <a:pt x="49" y="49"/>
                    </a:lnTo>
                    <a:lnTo>
                      <a:pt x="52" y="49"/>
                    </a:lnTo>
                    <a:lnTo>
                      <a:pt x="59" y="42"/>
                    </a:lnTo>
                    <a:lnTo>
                      <a:pt x="59" y="40"/>
                    </a:lnTo>
                    <a:lnTo>
                      <a:pt x="63" y="33"/>
                    </a:lnTo>
                    <a:lnTo>
                      <a:pt x="64" y="32"/>
                    </a:lnTo>
                    <a:lnTo>
                      <a:pt x="64" y="18"/>
                    </a:lnTo>
                    <a:lnTo>
                      <a:pt x="63" y="17"/>
                    </a:lnTo>
                    <a:lnTo>
                      <a:pt x="59" y="9"/>
                    </a:lnTo>
                    <a:lnTo>
                      <a:pt x="59" y="8"/>
                    </a:lnTo>
                    <a:lnTo>
                      <a:pt x="52" y="0"/>
                    </a:lnTo>
                    <a:lnTo>
                      <a:pt x="46" y="6"/>
                    </a:lnTo>
                    <a:lnTo>
                      <a:pt x="53" y="14"/>
                    </a:lnTo>
                    <a:lnTo>
                      <a:pt x="56" y="10"/>
                    </a:lnTo>
                    <a:lnTo>
                      <a:pt x="52" y="13"/>
                    </a:lnTo>
                    <a:lnTo>
                      <a:pt x="56" y="20"/>
                    </a:lnTo>
                    <a:lnTo>
                      <a:pt x="59" y="18"/>
                    </a:lnTo>
                    <a:lnTo>
                      <a:pt x="56" y="18"/>
                    </a:lnTo>
                    <a:lnTo>
                      <a:pt x="56" y="30"/>
                    </a:lnTo>
                    <a:lnTo>
                      <a:pt x="59" y="30"/>
                    </a:lnTo>
                    <a:lnTo>
                      <a:pt x="56" y="29"/>
                    </a:lnTo>
                    <a:lnTo>
                      <a:pt x="52" y="37"/>
                    </a:lnTo>
                    <a:lnTo>
                      <a:pt x="56" y="38"/>
                    </a:lnTo>
                    <a:lnTo>
                      <a:pt x="53" y="35"/>
                    </a:lnTo>
                    <a:lnTo>
                      <a:pt x="46" y="43"/>
                    </a:lnTo>
                    <a:lnTo>
                      <a:pt x="48" y="45"/>
                    </a:lnTo>
                    <a:lnTo>
                      <a:pt x="47" y="42"/>
                    </a:lnTo>
                    <a:lnTo>
                      <a:pt x="34" y="45"/>
                    </a:lnTo>
                    <a:lnTo>
                      <a:pt x="35" y="49"/>
                    </a:lnTo>
                    <a:lnTo>
                      <a:pt x="35" y="45"/>
                    </a:lnTo>
                    <a:lnTo>
                      <a:pt x="28" y="45"/>
                    </a:lnTo>
                    <a:lnTo>
                      <a:pt x="28" y="49"/>
                    </a:lnTo>
                    <a:lnTo>
                      <a:pt x="29" y="45"/>
                    </a:lnTo>
                    <a:lnTo>
                      <a:pt x="17" y="42"/>
                    </a:lnTo>
                    <a:lnTo>
                      <a:pt x="15" y="45"/>
                    </a:lnTo>
                    <a:lnTo>
                      <a:pt x="19" y="43"/>
                    </a:lnTo>
                    <a:lnTo>
                      <a:pt x="12" y="35"/>
                    </a:lnTo>
                    <a:lnTo>
                      <a:pt x="8" y="38"/>
                    </a:lnTo>
                    <a:lnTo>
                      <a:pt x="12" y="37"/>
                    </a:lnTo>
                    <a:lnTo>
                      <a:pt x="8" y="29"/>
                    </a:lnTo>
                    <a:lnTo>
                      <a:pt x="4" y="30"/>
                    </a:lnTo>
                    <a:lnTo>
                      <a:pt x="9" y="30"/>
                    </a:lnTo>
                    <a:lnTo>
                      <a:pt x="9" y="18"/>
                    </a:lnTo>
                    <a:lnTo>
                      <a:pt x="4" y="18"/>
                    </a:lnTo>
                    <a:lnTo>
                      <a:pt x="8" y="20"/>
                    </a:lnTo>
                    <a:lnTo>
                      <a:pt x="12" y="13"/>
                    </a:lnTo>
                    <a:lnTo>
                      <a:pt x="8" y="10"/>
                    </a:lnTo>
                    <a:lnTo>
                      <a:pt x="12" y="14"/>
                    </a:lnTo>
                    <a:lnTo>
                      <a:pt x="19" y="6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32" name="Freeform 148"/>
              <p:cNvSpPr>
                <a:spLocks/>
              </p:cNvSpPr>
              <p:nvPr/>
            </p:nvSpPr>
            <p:spPr bwMode="auto">
              <a:xfrm>
                <a:off x="842" y="2231"/>
                <a:ext cx="65" cy="55"/>
              </a:xfrm>
              <a:custGeom>
                <a:avLst/>
                <a:gdLst/>
                <a:ahLst/>
                <a:cxnLst>
                  <a:cxn ang="0">
                    <a:pos x="32" y="53"/>
                  </a:cxn>
                  <a:cxn ang="0">
                    <a:pos x="18" y="0"/>
                  </a:cxn>
                  <a:cxn ang="0">
                    <a:pos x="4" y="10"/>
                  </a:cxn>
                  <a:cxn ang="0">
                    <a:pos x="0" y="34"/>
                  </a:cxn>
                  <a:cxn ang="0">
                    <a:pos x="13" y="50"/>
                  </a:cxn>
                  <a:cxn ang="0">
                    <a:pos x="27" y="54"/>
                  </a:cxn>
                  <a:cxn ang="0">
                    <a:pos x="28" y="55"/>
                  </a:cxn>
                  <a:cxn ang="0">
                    <a:pos x="34" y="55"/>
                  </a:cxn>
                  <a:cxn ang="0">
                    <a:pos x="50" y="50"/>
                  </a:cxn>
                  <a:cxn ang="0">
                    <a:pos x="60" y="42"/>
                  </a:cxn>
                  <a:cxn ang="0">
                    <a:pos x="63" y="34"/>
                  </a:cxn>
                  <a:cxn ang="0">
                    <a:pos x="65" y="19"/>
                  </a:cxn>
                  <a:cxn ang="0">
                    <a:pos x="60" y="10"/>
                  </a:cxn>
                  <a:cxn ang="0">
                    <a:pos x="52" y="1"/>
                  </a:cxn>
                  <a:cxn ang="0">
                    <a:pos x="53" y="15"/>
                  </a:cxn>
                  <a:cxn ang="0">
                    <a:pos x="52" y="14"/>
                  </a:cxn>
                  <a:cxn ang="0">
                    <a:pos x="60" y="19"/>
                  </a:cxn>
                  <a:cxn ang="0">
                    <a:pos x="56" y="31"/>
                  </a:cxn>
                  <a:cxn ang="0">
                    <a:pos x="56" y="30"/>
                  </a:cxn>
                  <a:cxn ang="0">
                    <a:pos x="56" y="39"/>
                  </a:cxn>
                  <a:cxn ang="0">
                    <a:pos x="46" y="44"/>
                  </a:cxn>
                  <a:cxn ang="0">
                    <a:pos x="47" y="42"/>
                  </a:cxn>
                  <a:cxn ang="0">
                    <a:pos x="36" y="50"/>
                  </a:cxn>
                  <a:cxn ang="0">
                    <a:pos x="28" y="46"/>
                  </a:cxn>
                  <a:cxn ang="0">
                    <a:pos x="29" y="46"/>
                  </a:cxn>
                  <a:cxn ang="0">
                    <a:pos x="16" y="46"/>
                  </a:cxn>
                  <a:cxn ang="0">
                    <a:pos x="12" y="36"/>
                  </a:cxn>
                  <a:cxn ang="0">
                    <a:pos x="12" y="37"/>
                  </a:cxn>
                  <a:cxn ang="0">
                    <a:pos x="4" y="31"/>
                  </a:cxn>
                  <a:cxn ang="0">
                    <a:pos x="9" y="19"/>
                  </a:cxn>
                  <a:cxn ang="0">
                    <a:pos x="8" y="21"/>
                  </a:cxn>
                  <a:cxn ang="0">
                    <a:pos x="8" y="11"/>
                  </a:cxn>
                  <a:cxn ang="0">
                    <a:pos x="16" y="11"/>
                  </a:cxn>
                  <a:cxn ang="0">
                    <a:pos x="14" y="11"/>
                  </a:cxn>
                  <a:cxn ang="0">
                    <a:pos x="19" y="3"/>
                  </a:cxn>
                  <a:cxn ang="0">
                    <a:pos x="27" y="9"/>
                  </a:cxn>
                  <a:cxn ang="0">
                    <a:pos x="23" y="3"/>
                  </a:cxn>
                </a:cxnLst>
                <a:rect l="0" t="0" r="r" b="b"/>
                <a:pathLst>
                  <a:path w="65" h="55">
                    <a:moveTo>
                      <a:pt x="23" y="53"/>
                    </a:moveTo>
                    <a:lnTo>
                      <a:pt x="32" y="53"/>
                    </a:lnTo>
                    <a:lnTo>
                      <a:pt x="32" y="0"/>
                    </a:lnTo>
                    <a:lnTo>
                      <a:pt x="18" y="0"/>
                    </a:lnTo>
                    <a:lnTo>
                      <a:pt x="11" y="3"/>
                    </a:lnTo>
                    <a:lnTo>
                      <a:pt x="4" y="10"/>
                    </a:lnTo>
                    <a:lnTo>
                      <a:pt x="0" y="17"/>
                    </a:lnTo>
                    <a:lnTo>
                      <a:pt x="0" y="34"/>
                    </a:lnTo>
                    <a:lnTo>
                      <a:pt x="4" y="41"/>
                    </a:lnTo>
                    <a:lnTo>
                      <a:pt x="13" y="50"/>
                    </a:lnTo>
                    <a:lnTo>
                      <a:pt x="14" y="50"/>
                    </a:lnTo>
                    <a:lnTo>
                      <a:pt x="27" y="54"/>
                    </a:lnTo>
                    <a:lnTo>
                      <a:pt x="29" y="55"/>
                    </a:lnTo>
                    <a:lnTo>
                      <a:pt x="28" y="55"/>
                    </a:lnTo>
                    <a:lnTo>
                      <a:pt x="36" y="55"/>
                    </a:lnTo>
                    <a:lnTo>
                      <a:pt x="34" y="55"/>
                    </a:lnTo>
                    <a:lnTo>
                      <a:pt x="37" y="54"/>
                    </a:lnTo>
                    <a:lnTo>
                      <a:pt x="50" y="50"/>
                    </a:lnTo>
                    <a:lnTo>
                      <a:pt x="52" y="50"/>
                    </a:lnTo>
                    <a:lnTo>
                      <a:pt x="60" y="42"/>
                    </a:lnTo>
                    <a:lnTo>
                      <a:pt x="60" y="41"/>
                    </a:lnTo>
                    <a:lnTo>
                      <a:pt x="63" y="34"/>
                    </a:lnTo>
                    <a:lnTo>
                      <a:pt x="65" y="32"/>
                    </a:lnTo>
                    <a:lnTo>
                      <a:pt x="65" y="19"/>
                    </a:lnTo>
                    <a:lnTo>
                      <a:pt x="63" y="17"/>
                    </a:lnTo>
                    <a:lnTo>
                      <a:pt x="60" y="10"/>
                    </a:lnTo>
                    <a:lnTo>
                      <a:pt x="60" y="9"/>
                    </a:lnTo>
                    <a:lnTo>
                      <a:pt x="52" y="1"/>
                    </a:lnTo>
                    <a:lnTo>
                      <a:pt x="46" y="7"/>
                    </a:lnTo>
                    <a:lnTo>
                      <a:pt x="53" y="15"/>
                    </a:lnTo>
                    <a:lnTo>
                      <a:pt x="56" y="11"/>
                    </a:lnTo>
                    <a:lnTo>
                      <a:pt x="52" y="14"/>
                    </a:lnTo>
                    <a:lnTo>
                      <a:pt x="56" y="21"/>
                    </a:lnTo>
                    <a:lnTo>
                      <a:pt x="60" y="19"/>
                    </a:lnTo>
                    <a:lnTo>
                      <a:pt x="56" y="19"/>
                    </a:lnTo>
                    <a:lnTo>
                      <a:pt x="56" y="31"/>
                    </a:lnTo>
                    <a:lnTo>
                      <a:pt x="60" y="31"/>
                    </a:lnTo>
                    <a:lnTo>
                      <a:pt x="56" y="30"/>
                    </a:lnTo>
                    <a:lnTo>
                      <a:pt x="52" y="37"/>
                    </a:lnTo>
                    <a:lnTo>
                      <a:pt x="56" y="39"/>
                    </a:lnTo>
                    <a:lnTo>
                      <a:pt x="53" y="36"/>
                    </a:lnTo>
                    <a:lnTo>
                      <a:pt x="46" y="44"/>
                    </a:lnTo>
                    <a:lnTo>
                      <a:pt x="48" y="46"/>
                    </a:lnTo>
                    <a:lnTo>
                      <a:pt x="47" y="42"/>
                    </a:lnTo>
                    <a:lnTo>
                      <a:pt x="34" y="46"/>
                    </a:lnTo>
                    <a:lnTo>
                      <a:pt x="36" y="50"/>
                    </a:lnTo>
                    <a:lnTo>
                      <a:pt x="36" y="46"/>
                    </a:lnTo>
                    <a:lnTo>
                      <a:pt x="28" y="46"/>
                    </a:lnTo>
                    <a:lnTo>
                      <a:pt x="28" y="50"/>
                    </a:lnTo>
                    <a:lnTo>
                      <a:pt x="29" y="46"/>
                    </a:lnTo>
                    <a:lnTo>
                      <a:pt x="17" y="42"/>
                    </a:lnTo>
                    <a:lnTo>
                      <a:pt x="16" y="46"/>
                    </a:lnTo>
                    <a:lnTo>
                      <a:pt x="19" y="44"/>
                    </a:lnTo>
                    <a:lnTo>
                      <a:pt x="12" y="36"/>
                    </a:lnTo>
                    <a:lnTo>
                      <a:pt x="8" y="39"/>
                    </a:lnTo>
                    <a:lnTo>
                      <a:pt x="12" y="37"/>
                    </a:lnTo>
                    <a:lnTo>
                      <a:pt x="8" y="30"/>
                    </a:lnTo>
                    <a:lnTo>
                      <a:pt x="4" y="31"/>
                    </a:lnTo>
                    <a:lnTo>
                      <a:pt x="9" y="31"/>
                    </a:lnTo>
                    <a:lnTo>
                      <a:pt x="9" y="19"/>
                    </a:lnTo>
                    <a:lnTo>
                      <a:pt x="4" y="19"/>
                    </a:lnTo>
                    <a:lnTo>
                      <a:pt x="8" y="21"/>
                    </a:lnTo>
                    <a:lnTo>
                      <a:pt x="12" y="14"/>
                    </a:lnTo>
                    <a:lnTo>
                      <a:pt x="8" y="11"/>
                    </a:lnTo>
                    <a:lnTo>
                      <a:pt x="12" y="15"/>
                    </a:lnTo>
                    <a:lnTo>
                      <a:pt x="16" y="11"/>
                    </a:lnTo>
                    <a:lnTo>
                      <a:pt x="12" y="7"/>
                    </a:lnTo>
                    <a:lnTo>
                      <a:pt x="14" y="11"/>
                    </a:lnTo>
                    <a:lnTo>
                      <a:pt x="22" y="7"/>
                    </a:lnTo>
                    <a:lnTo>
                      <a:pt x="19" y="3"/>
                    </a:lnTo>
                    <a:lnTo>
                      <a:pt x="19" y="9"/>
                    </a:lnTo>
                    <a:lnTo>
                      <a:pt x="27" y="9"/>
                    </a:lnTo>
                    <a:lnTo>
                      <a:pt x="27" y="3"/>
                    </a:lnTo>
                    <a:lnTo>
                      <a:pt x="23" y="3"/>
                    </a:lnTo>
                    <a:lnTo>
                      <a:pt x="23" y="5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33" name="Freeform 149"/>
              <p:cNvSpPr>
                <a:spLocks/>
              </p:cNvSpPr>
              <p:nvPr/>
            </p:nvSpPr>
            <p:spPr bwMode="auto">
              <a:xfrm>
                <a:off x="796" y="2110"/>
                <a:ext cx="140" cy="35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6"/>
                  </a:cxn>
                  <a:cxn ang="0">
                    <a:pos x="7" y="14"/>
                  </a:cxn>
                  <a:cxn ang="0">
                    <a:pos x="5" y="11"/>
                  </a:cxn>
                  <a:cxn ang="0">
                    <a:pos x="7" y="14"/>
                  </a:cxn>
                  <a:cxn ang="0">
                    <a:pos x="20" y="23"/>
                  </a:cxn>
                  <a:cxn ang="0">
                    <a:pos x="21" y="23"/>
                  </a:cxn>
                  <a:cxn ang="0">
                    <a:pos x="38" y="30"/>
                  </a:cxn>
                  <a:cxn ang="0">
                    <a:pos x="39" y="31"/>
                  </a:cxn>
                  <a:cxn ang="0">
                    <a:pos x="59" y="35"/>
                  </a:cxn>
                  <a:cxn ang="0">
                    <a:pos x="77" y="35"/>
                  </a:cxn>
                  <a:cxn ang="0">
                    <a:pos x="97" y="31"/>
                  </a:cxn>
                  <a:cxn ang="0">
                    <a:pos x="94" y="31"/>
                  </a:cxn>
                  <a:cxn ang="0">
                    <a:pos x="97" y="30"/>
                  </a:cxn>
                  <a:cxn ang="0">
                    <a:pos x="117" y="23"/>
                  </a:cxn>
                  <a:cxn ang="0">
                    <a:pos x="118" y="23"/>
                  </a:cxn>
                  <a:cxn ang="0">
                    <a:pos x="131" y="14"/>
                  </a:cxn>
                  <a:cxn ang="0">
                    <a:pos x="133" y="11"/>
                  </a:cxn>
                  <a:cxn ang="0">
                    <a:pos x="132" y="14"/>
                  </a:cxn>
                  <a:cxn ang="0">
                    <a:pos x="140" y="6"/>
                  </a:cxn>
                  <a:cxn ang="0">
                    <a:pos x="133" y="0"/>
                  </a:cxn>
                  <a:cxn ang="0">
                    <a:pos x="126" y="8"/>
                  </a:cxn>
                  <a:cxn ang="0">
                    <a:pos x="128" y="10"/>
                  </a:cxn>
                  <a:cxn ang="0">
                    <a:pos x="126" y="8"/>
                  </a:cxn>
                  <a:cxn ang="0">
                    <a:pos x="113" y="16"/>
                  </a:cxn>
                  <a:cxn ang="0">
                    <a:pos x="116" y="19"/>
                  </a:cxn>
                  <a:cxn ang="0">
                    <a:pos x="114" y="15"/>
                  </a:cxn>
                  <a:cxn ang="0">
                    <a:pos x="94" y="23"/>
                  </a:cxn>
                  <a:cxn ang="0">
                    <a:pos x="96" y="26"/>
                  </a:cxn>
                  <a:cxn ang="0">
                    <a:pos x="96" y="23"/>
                  </a:cxn>
                  <a:cxn ang="0">
                    <a:pos x="75" y="26"/>
                  </a:cxn>
                  <a:cxn ang="0">
                    <a:pos x="75" y="30"/>
                  </a:cxn>
                  <a:cxn ang="0">
                    <a:pos x="75" y="26"/>
                  </a:cxn>
                  <a:cxn ang="0">
                    <a:pos x="59" y="26"/>
                  </a:cxn>
                  <a:cxn ang="0">
                    <a:pos x="59" y="30"/>
                  </a:cxn>
                  <a:cxn ang="0">
                    <a:pos x="60" y="26"/>
                  </a:cxn>
                  <a:cxn ang="0">
                    <a:pos x="40" y="23"/>
                  </a:cxn>
                  <a:cxn ang="0">
                    <a:pos x="39" y="26"/>
                  </a:cxn>
                  <a:cxn ang="0">
                    <a:pos x="41" y="23"/>
                  </a:cxn>
                  <a:cxn ang="0">
                    <a:pos x="25" y="15"/>
                  </a:cxn>
                  <a:cxn ang="0">
                    <a:pos x="23" y="19"/>
                  </a:cxn>
                  <a:cxn ang="0">
                    <a:pos x="25" y="16"/>
                  </a:cxn>
                  <a:cxn ang="0">
                    <a:pos x="13" y="8"/>
                  </a:cxn>
                  <a:cxn ang="0">
                    <a:pos x="10" y="10"/>
                  </a:cxn>
                  <a:cxn ang="0">
                    <a:pos x="14" y="8"/>
                  </a:cxn>
                  <a:cxn ang="0">
                    <a:pos x="6" y="0"/>
                  </a:cxn>
                </a:cxnLst>
                <a:rect l="0" t="0" r="r" b="b"/>
                <a:pathLst>
                  <a:path w="140" h="35">
                    <a:moveTo>
                      <a:pt x="6" y="0"/>
                    </a:moveTo>
                    <a:lnTo>
                      <a:pt x="0" y="6"/>
                    </a:lnTo>
                    <a:lnTo>
                      <a:pt x="7" y="14"/>
                    </a:lnTo>
                    <a:lnTo>
                      <a:pt x="5" y="11"/>
                    </a:lnTo>
                    <a:lnTo>
                      <a:pt x="7" y="14"/>
                    </a:lnTo>
                    <a:lnTo>
                      <a:pt x="20" y="23"/>
                    </a:lnTo>
                    <a:lnTo>
                      <a:pt x="21" y="23"/>
                    </a:lnTo>
                    <a:lnTo>
                      <a:pt x="38" y="30"/>
                    </a:lnTo>
                    <a:lnTo>
                      <a:pt x="39" y="31"/>
                    </a:lnTo>
                    <a:lnTo>
                      <a:pt x="59" y="35"/>
                    </a:lnTo>
                    <a:lnTo>
                      <a:pt x="77" y="35"/>
                    </a:lnTo>
                    <a:lnTo>
                      <a:pt x="97" y="31"/>
                    </a:lnTo>
                    <a:lnTo>
                      <a:pt x="94" y="31"/>
                    </a:lnTo>
                    <a:lnTo>
                      <a:pt x="97" y="30"/>
                    </a:lnTo>
                    <a:lnTo>
                      <a:pt x="117" y="23"/>
                    </a:lnTo>
                    <a:lnTo>
                      <a:pt x="118" y="23"/>
                    </a:lnTo>
                    <a:lnTo>
                      <a:pt x="131" y="14"/>
                    </a:lnTo>
                    <a:lnTo>
                      <a:pt x="133" y="11"/>
                    </a:lnTo>
                    <a:lnTo>
                      <a:pt x="132" y="14"/>
                    </a:lnTo>
                    <a:lnTo>
                      <a:pt x="140" y="6"/>
                    </a:lnTo>
                    <a:lnTo>
                      <a:pt x="133" y="0"/>
                    </a:lnTo>
                    <a:lnTo>
                      <a:pt x="126" y="8"/>
                    </a:lnTo>
                    <a:lnTo>
                      <a:pt x="128" y="10"/>
                    </a:lnTo>
                    <a:lnTo>
                      <a:pt x="126" y="8"/>
                    </a:lnTo>
                    <a:lnTo>
                      <a:pt x="113" y="16"/>
                    </a:lnTo>
                    <a:lnTo>
                      <a:pt x="116" y="19"/>
                    </a:lnTo>
                    <a:lnTo>
                      <a:pt x="114" y="15"/>
                    </a:lnTo>
                    <a:lnTo>
                      <a:pt x="94" y="23"/>
                    </a:lnTo>
                    <a:lnTo>
                      <a:pt x="96" y="26"/>
                    </a:lnTo>
                    <a:lnTo>
                      <a:pt x="96" y="23"/>
                    </a:lnTo>
                    <a:lnTo>
                      <a:pt x="75" y="26"/>
                    </a:lnTo>
                    <a:lnTo>
                      <a:pt x="75" y="30"/>
                    </a:lnTo>
                    <a:lnTo>
                      <a:pt x="75" y="26"/>
                    </a:lnTo>
                    <a:lnTo>
                      <a:pt x="59" y="26"/>
                    </a:lnTo>
                    <a:lnTo>
                      <a:pt x="59" y="30"/>
                    </a:lnTo>
                    <a:lnTo>
                      <a:pt x="60" y="26"/>
                    </a:lnTo>
                    <a:lnTo>
                      <a:pt x="40" y="23"/>
                    </a:lnTo>
                    <a:lnTo>
                      <a:pt x="39" y="26"/>
                    </a:lnTo>
                    <a:lnTo>
                      <a:pt x="41" y="23"/>
                    </a:lnTo>
                    <a:lnTo>
                      <a:pt x="25" y="15"/>
                    </a:lnTo>
                    <a:lnTo>
                      <a:pt x="23" y="19"/>
                    </a:lnTo>
                    <a:lnTo>
                      <a:pt x="25" y="16"/>
                    </a:lnTo>
                    <a:lnTo>
                      <a:pt x="13" y="8"/>
                    </a:lnTo>
                    <a:lnTo>
                      <a:pt x="10" y="10"/>
                    </a:lnTo>
                    <a:lnTo>
                      <a:pt x="14" y="8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34" name="Rectangle 150"/>
              <p:cNvSpPr>
                <a:spLocks noChangeArrowheads="1"/>
              </p:cNvSpPr>
              <p:nvPr/>
            </p:nvSpPr>
            <p:spPr bwMode="auto">
              <a:xfrm>
                <a:off x="815" y="2080"/>
                <a:ext cx="85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35" name="Freeform 151"/>
              <p:cNvSpPr>
                <a:spLocks/>
              </p:cNvSpPr>
              <p:nvPr/>
            </p:nvSpPr>
            <p:spPr bwMode="auto">
              <a:xfrm>
                <a:off x="797" y="1982"/>
                <a:ext cx="139" cy="81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7"/>
                  </a:cxn>
                  <a:cxn ang="0">
                    <a:pos x="135" y="81"/>
                  </a:cxn>
                  <a:cxn ang="0">
                    <a:pos x="139" y="74"/>
                  </a:cxn>
                  <a:cxn ang="0">
                    <a:pos x="4" y="0"/>
                  </a:cxn>
                </a:cxnLst>
                <a:rect l="0" t="0" r="r" b="b"/>
                <a:pathLst>
                  <a:path w="139" h="81">
                    <a:moveTo>
                      <a:pt x="4" y="0"/>
                    </a:moveTo>
                    <a:lnTo>
                      <a:pt x="0" y="7"/>
                    </a:lnTo>
                    <a:lnTo>
                      <a:pt x="135" y="81"/>
                    </a:lnTo>
                    <a:lnTo>
                      <a:pt x="139" y="74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36" name="Rectangle 152"/>
              <p:cNvSpPr>
                <a:spLocks noChangeArrowheads="1"/>
              </p:cNvSpPr>
              <p:nvPr/>
            </p:nvSpPr>
            <p:spPr bwMode="auto">
              <a:xfrm>
                <a:off x="815" y="1957"/>
                <a:ext cx="85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37" name="Rectangle 153"/>
              <p:cNvSpPr>
                <a:spLocks noChangeArrowheads="1"/>
              </p:cNvSpPr>
              <p:nvPr/>
            </p:nvSpPr>
            <p:spPr bwMode="auto">
              <a:xfrm>
                <a:off x="811" y="1908"/>
                <a:ext cx="9" cy="52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38" name="Rectangle 154"/>
              <p:cNvSpPr>
                <a:spLocks noChangeArrowheads="1"/>
              </p:cNvSpPr>
              <p:nvPr/>
            </p:nvSpPr>
            <p:spPr bwMode="auto">
              <a:xfrm>
                <a:off x="853" y="1928"/>
                <a:ext cx="8" cy="32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39" name="Freeform 155"/>
              <p:cNvSpPr>
                <a:spLocks/>
              </p:cNvSpPr>
              <p:nvPr/>
            </p:nvSpPr>
            <p:spPr bwMode="auto">
              <a:xfrm>
                <a:off x="796" y="1861"/>
                <a:ext cx="140" cy="34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6" y="34"/>
                  </a:cxn>
                  <a:cxn ang="0">
                    <a:pos x="14" y="26"/>
                  </a:cxn>
                  <a:cxn ang="0">
                    <a:pos x="10" y="23"/>
                  </a:cxn>
                  <a:cxn ang="0">
                    <a:pos x="13" y="26"/>
                  </a:cxn>
                  <a:cxn ang="0">
                    <a:pos x="25" y="19"/>
                  </a:cxn>
                  <a:cxn ang="0">
                    <a:pos x="41" y="11"/>
                  </a:cxn>
                  <a:cxn ang="0">
                    <a:pos x="39" y="8"/>
                  </a:cxn>
                  <a:cxn ang="0">
                    <a:pos x="40" y="13"/>
                  </a:cxn>
                  <a:cxn ang="0">
                    <a:pos x="60" y="9"/>
                  </a:cxn>
                  <a:cxn ang="0">
                    <a:pos x="59" y="4"/>
                  </a:cxn>
                  <a:cxn ang="0">
                    <a:pos x="59" y="9"/>
                  </a:cxn>
                  <a:cxn ang="0">
                    <a:pos x="75" y="9"/>
                  </a:cxn>
                  <a:cxn ang="0">
                    <a:pos x="75" y="4"/>
                  </a:cxn>
                  <a:cxn ang="0">
                    <a:pos x="75" y="9"/>
                  </a:cxn>
                  <a:cxn ang="0">
                    <a:pos x="96" y="13"/>
                  </a:cxn>
                  <a:cxn ang="0">
                    <a:pos x="96" y="8"/>
                  </a:cxn>
                  <a:cxn ang="0">
                    <a:pos x="94" y="11"/>
                  </a:cxn>
                  <a:cxn ang="0">
                    <a:pos x="114" y="19"/>
                  </a:cxn>
                  <a:cxn ang="0">
                    <a:pos x="116" y="15"/>
                  </a:cxn>
                  <a:cxn ang="0">
                    <a:pos x="114" y="19"/>
                  </a:cxn>
                  <a:cxn ang="0">
                    <a:pos x="127" y="26"/>
                  </a:cxn>
                  <a:cxn ang="0">
                    <a:pos x="128" y="23"/>
                  </a:cxn>
                  <a:cxn ang="0">
                    <a:pos x="126" y="26"/>
                  </a:cxn>
                  <a:cxn ang="0">
                    <a:pos x="133" y="34"/>
                  </a:cxn>
                  <a:cxn ang="0">
                    <a:pos x="140" y="28"/>
                  </a:cxn>
                  <a:cxn ang="0">
                    <a:pos x="131" y="19"/>
                  </a:cxn>
                  <a:cxn ang="0">
                    <a:pos x="118" y="11"/>
                  </a:cxn>
                  <a:cxn ang="0">
                    <a:pos x="118" y="13"/>
                  </a:cxn>
                  <a:cxn ang="0">
                    <a:pos x="117" y="11"/>
                  </a:cxn>
                  <a:cxn ang="0">
                    <a:pos x="97" y="4"/>
                  </a:cxn>
                  <a:cxn ang="0">
                    <a:pos x="94" y="3"/>
                  </a:cxn>
                  <a:cxn ang="0">
                    <a:pos x="97" y="4"/>
                  </a:cxn>
                  <a:cxn ang="0">
                    <a:pos x="77" y="0"/>
                  </a:cxn>
                  <a:cxn ang="0">
                    <a:pos x="59" y="0"/>
                  </a:cxn>
                  <a:cxn ang="0">
                    <a:pos x="39" y="4"/>
                  </a:cxn>
                  <a:cxn ang="0">
                    <a:pos x="38" y="4"/>
                  </a:cxn>
                  <a:cxn ang="0">
                    <a:pos x="21" y="11"/>
                  </a:cxn>
                  <a:cxn ang="0">
                    <a:pos x="9" y="19"/>
                  </a:cxn>
                  <a:cxn ang="0">
                    <a:pos x="6" y="20"/>
                  </a:cxn>
                  <a:cxn ang="0">
                    <a:pos x="7" y="20"/>
                  </a:cxn>
                  <a:cxn ang="0">
                    <a:pos x="0" y="28"/>
                  </a:cxn>
                </a:cxnLst>
                <a:rect l="0" t="0" r="r" b="b"/>
                <a:pathLst>
                  <a:path w="140" h="34">
                    <a:moveTo>
                      <a:pt x="0" y="28"/>
                    </a:moveTo>
                    <a:lnTo>
                      <a:pt x="6" y="34"/>
                    </a:lnTo>
                    <a:lnTo>
                      <a:pt x="14" y="26"/>
                    </a:lnTo>
                    <a:lnTo>
                      <a:pt x="10" y="23"/>
                    </a:lnTo>
                    <a:lnTo>
                      <a:pt x="13" y="26"/>
                    </a:lnTo>
                    <a:lnTo>
                      <a:pt x="25" y="19"/>
                    </a:lnTo>
                    <a:lnTo>
                      <a:pt x="41" y="11"/>
                    </a:lnTo>
                    <a:lnTo>
                      <a:pt x="39" y="8"/>
                    </a:lnTo>
                    <a:lnTo>
                      <a:pt x="40" y="13"/>
                    </a:lnTo>
                    <a:lnTo>
                      <a:pt x="60" y="9"/>
                    </a:lnTo>
                    <a:lnTo>
                      <a:pt x="59" y="4"/>
                    </a:lnTo>
                    <a:lnTo>
                      <a:pt x="59" y="9"/>
                    </a:lnTo>
                    <a:lnTo>
                      <a:pt x="75" y="9"/>
                    </a:lnTo>
                    <a:lnTo>
                      <a:pt x="75" y="4"/>
                    </a:lnTo>
                    <a:lnTo>
                      <a:pt x="75" y="9"/>
                    </a:lnTo>
                    <a:lnTo>
                      <a:pt x="96" y="13"/>
                    </a:lnTo>
                    <a:lnTo>
                      <a:pt x="96" y="8"/>
                    </a:lnTo>
                    <a:lnTo>
                      <a:pt x="94" y="11"/>
                    </a:lnTo>
                    <a:lnTo>
                      <a:pt x="114" y="19"/>
                    </a:lnTo>
                    <a:lnTo>
                      <a:pt x="116" y="15"/>
                    </a:lnTo>
                    <a:lnTo>
                      <a:pt x="114" y="19"/>
                    </a:lnTo>
                    <a:lnTo>
                      <a:pt x="127" y="26"/>
                    </a:lnTo>
                    <a:lnTo>
                      <a:pt x="128" y="23"/>
                    </a:lnTo>
                    <a:lnTo>
                      <a:pt x="126" y="26"/>
                    </a:lnTo>
                    <a:lnTo>
                      <a:pt x="133" y="34"/>
                    </a:lnTo>
                    <a:lnTo>
                      <a:pt x="140" y="28"/>
                    </a:lnTo>
                    <a:lnTo>
                      <a:pt x="131" y="19"/>
                    </a:lnTo>
                    <a:lnTo>
                      <a:pt x="118" y="11"/>
                    </a:lnTo>
                    <a:lnTo>
                      <a:pt x="118" y="13"/>
                    </a:lnTo>
                    <a:lnTo>
                      <a:pt x="117" y="11"/>
                    </a:lnTo>
                    <a:lnTo>
                      <a:pt x="97" y="4"/>
                    </a:lnTo>
                    <a:lnTo>
                      <a:pt x="94" y="3"/>
                    </a:lnTo>
                    <a:lnTo>
                      <a:pt x="97" y="4"/>
                    </a:lnTo>
                    <a:lnTo>
                      <a:pt x="77" y="0"/>
                    </a:lnTo>
                    <a:lnTo>
                      <a:pt x="59" y="0"/>
                    </a:lnTo>
                    <a:lnTo>
                      <a:pt x="39" y="4"/>
                    </a:lnTo>
                    <a:lnTo>
                      <a:pt x="38" y="4"/>
                    </a:lnTo>
                    <a:lnTo>
                      <a:pt x="21" y="11"/>
                    </a:lnTo>
                    <a:lnTo>
                      <a:pt x="9" y="19"/>
                    </a:lnTo>
                    <a:lnTo>
                      <a:pt x="6" y="20"/>
                    </a:lnTo>
                    <a:lnTo>
                      <a:pt x="7" y="20"/>
                    </a:lnTo>
                    <a:lnTo>
                      <a:pt x="0" y="28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40" name="Rectangle 156"/>
              <p:cNvSpPr>
                <a:spLocks noChangeArrowheads="1"/>
              </p:cNvSpPr>
              <p:nvPr/>
            </p:nvSpPr>
            <p:spPr bwMode="auto">
              <a:xfrm>
                <a:off x="4481" y="1272"/>
                <a:ext cx="8" cy="2225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41" name="Rectangle 157"/>
              <p:cNvSpPr>
                <a:spLocks noChangeArrowheads="1"/>
              </p:cNvSpPr>
              <p:nvPr/>
            </p:nvSpPr>
            <p:spPr bwMode="auto">
              <a:xfrm>
                <a:off x="4421" y="3493"/>
                <a:ext cx="63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42" name="Rectangle 158"/>
              <p:cNvSpPr>
                <a:spLocks noChangeArrowheads="1"/>
              </p:cNvSpPr>
              <p:nvPr/>
            </p:nvSpPr>
            <p:spPr bwMode="auto">
              <a:xfrm>
                <a:off x="4421" y="2936"/>
                <a:ext cx="63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43" name="Rectangle 159"/>
              <p:cNvSpPr>
                <a:spLocks noChangeArrowheads="1"/>
              </p:cNvSpPr>
              <p:nvPr/>
            </p:nvSpPr>
            <p:spPr bwMode="auto">
              <a:xfrm>
                <a:off x="4421" y="2380"/>
                <a:ext cx="63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44" name="Rectangle 160"/>
              <p:cNvSpPr>
                <a:spLocks noChangeArrowheads="1"/>
              </p:cNvSpPr>
              <p:nvPr/>
            </p:nvSpPr>
            <p:spPr bwMode="auto">
              <a:xfrm>
                <a:off x="4421" y="1825"/>
                <a:ext cx="63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45" name="Rectangle 161"/>
              <p:cNvSpPr>
                <a:spLocks noChangeArrowheads="1"/>
              </p:cNvSpPr>
              <p:nvPr/>
            </p:nvSpPr>
            <p:spPr bwMode="auto">
              <a:xfrm>
                <a:off x="4421" y="1267"/>
                <a:ext cx="63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46" name="Rectangle 162"/>
              <p:cNvSpPr>
                <a:spLocks noChangeArrowheads="1"/>
              </p:cNvSpPr>
              <p:nvPr/>
            </p:nvSpPr>
            <p:spPr bwMode="auto">
              <a:xfrm>
                <a:off x="4453" y="3381"/>
                <a:ext cx="3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47" name="Rectangle 163"/>
              <p:cNvSpPr>
                <a:spLocks noChangeArrowheads="1"/>
              </p:cNvSpPr>
              <p:nvPr/>
            </p:nvSpPr>
            <p:spPr bwMode="auto">
              <a:xfrm>
                <a:off x="4453" y="3271"/>
                <a:ext cx="31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48" name="Rectangle 164"/>
              <p:cNvSpPr>
                <a:spLocks noChangeArrowheads="1"/>
              </p:cNvSpPr>
              <p:nvPr/>
            </p:nvSpPr>
            <p:spPr bwMode="auto">
              <a:xfrm>
                <a:off x="4453" y="3159"/>
                <a:ext cx="3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49" name="Rectangle 165"/>
              <p:cNvSpPr>
                <a:spLocks noChangeArrowheads="1"/>
              </p:cNvSpPr>
              <p:nvPr/>
            </p:nvSpPr>
            <p:spPr bwMode="auto">
              <a:xfrm>
                <a:off x="4453" y="3048"/>
                <a:ext cx="3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50" name="Rectangle 166"/>
              <p:cNvSpPr>
                <a:spLocks noChangeArrowheads="1"/>
              </p:cNvSpPr>
              <p:nvPr/>
            </p:nvSpPr>
            <p:spPr bwMode="auto">
              <a:xfrm>
                <a:off x="4453" y="2826"/>
                <a:ext cx="31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51" name="Rectangle 167"/>
              <p:cNvSpPr>
                <a:spLocks noChangeArrowheads="1"/>
              </p:cNvSpPr>
              <p:nvPr/>
            </p:nvSpPr>
            <p:spPr bwMode="auto">
              <a:xfrm>
                <a:off x="4453" y="2714"/>
                <a:ext cx="31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52" name="Rectangle 168"/>
              <p:cNvSpPr>
                <a:spLocks noChangeArrowheads="1"/>
              </p:cNvSpPr>
              <p:nvPr/>
            </p:nvSpPr>
            <p:spPr bwMode="auto">
              <a:xfrm>
                <a:off x="4453" y="2603"/>
                <a:ext cx="3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53" name="Rectangle 169"/>
              <p:cNvSpPr>
                <a:spLocks noChangeArrowheads="1"/>
              </p:cNvSpPr>
              <p:nvPr/>
            </p:nvSpPr>
            <p:spPr bwMode="auto">
              <a:xfrm>
                <a:off x="4453" y="2492"/>
                <a:ext cx="3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54" name="Rectangle 170"/>
              <p:cNvSpPr>
                <a:spLocks noChangeArrowheads="1"/>
              </p:cNvSpPr>
              <p:nvPr/>
            </p:nvSpPr>
            <p:spPr bwMode="auto">
              <a:xfrm>
                <a:off x="4453" y="2268"/>
                <a:ext cx="3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55" name="Rectangle 171"/>
              <p:cNvSpPr>
                <a:spLocks noChangeArrowheads="1"/>
              </p:cNvSpPr>
              <p:nvPr/>
            </p:nvSpPr>
            <p:spPr bwMode="auto">
              <a:xfrm>
                <a:off x="4453" y="2158"/>
                <a:ext cx="3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56" name="Rectangle 172"/>
              <p:cNvSpPr>
                <a:spLocks noChangeArrowheads="1"/>
              </p:cNvSpPr>
              <p:nvPr/>
            </p:nvSpPr>
            <p:spPr bwMode="auto">
              <a:xfrm>
                <a:off x="4453" y="2047"/>
                <a:ext cx="3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57" name="Rectangle 173"/>
              <p:cNvSpPr>
                <a:spLocks noChangeArrowheads="1"/>
              </p:cNvSpPr>
              <p:nvPr/>
            </p:nvSpPr>
            <p:spPr bwMode="auto">
              <a:xfrm>
                <a:off x="4453" y="1935"/>
                <a:ext cx="3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58" name="Rectangle 174"/>
              <p:cNvSpPr>
                <a:spLocks noChangeArrowheads="1"/>
              </p:cNvSpPr>
              <p:nvPr/>
            </p:nvSpPr>
            <p:spPr bwMode="auto">
              <a:xfrm>
                <a:off x="4453" y="1713"/>
                <a:ext cx="31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59" name="Rectangle 175"/>
              <p:cNvSpPr>
                <a:spLocks noChangeArrowheads="1"/>
              </p:cNvSpPr>
              <p:nvPr/>
            </p:nvSpPr>
            <p:spPr bwMode="auto">
              <a:xfrm>
                <a:off x="4453" y="1602"/>
                <a:ext cx="3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60" name="Rectangle 176"/>
              <p:cNvSpPr>
                <a:spLocks noChangeArrowheads="1"/>
              </p:cNvSpPr>
              <p:nvPr/>
            </p:nvSpPr>
            <p:spPr bwMode="auto">
              <a:xfrm>
                <a:off x="4453" y="1490"/>
                <a:ext cx="3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61" name="Rectangle 177"/>
              <p:cNvSpPr>
                <a:spLocks noChangeArrowheads="1"/>
              </p:cNvSpPr>
              <p:nvPr/>
            </p:nvSpPr>
            <p:spPr bwMode="auto">
              <a:xfrm>
                <a:off x="4453" y="1379"/>
                <a:ext cx="3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62" name="Freeform 178"/>
              <p:cNvSpPr>
                <a:spLocks/>
              </p:cNvSpPr>
              <p:nvPr/>
            </p:nvSpPr>
            <p:spPr bwMode="auto">
              <a:xfrm>
                <a:off x="1451" y="2120"/>
                <a:ext cx="52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1"/>
                  </a:cxn>
                  <a:cxn ang="0">
                    <a:pos x="52" y="31"/>
                  </a:cxn>
                  <a:cxn ang="0">
                    <a:pos x="52" y="23"/>
                  </a:cxn>
                  <a:cxn ang="0">
                    <a:pos x="26" y="23"/>
                  </a:cxn>
                  <a:cxn ang="0">
                    <a:pos x="26" y="26"/>
                  </a:cxn>
                  <a:cxn ang="0">
                    <a:pos x="31" y="26"/>
                  </a:cxn>
                  <a:cxn ang="0">
                    <a:pos x="31" y="0"/>
                  </a:cxn>
                  <a:cxn ang="0">
                    <a:pos x="22" y="0"/>
                  </a:cxn>
                  <a:cxn ang="0">
                    <a:pos x="22" y="52"/>
                  </a:cxn>
                  <a:cxn ang="0">
                    <a:pos x="31" y="52"/>
                  </a:cxn>
                  <a:cxn ang="0">
                    <a:pos x="31" y="0"/>
                  </a:cxn>
                  <a:cxn ang="0">
                    <a:pos x="22" y="0"/>
                  </a:cxn>
                  <a:cxn ang="0">
                    <a:pos x="22" y="31"/>
                  </a:cxn>
                  <a:cxn ang="0">
                    <a:pos x="52" y="31"/>
                  </a:cxn>
                  <a:cxn ang="0">
                    <a:pos x="52" y="23"/>
                  </a:cxn>
                  <a:cxn ang="0">
                    <a:pos x="0" y="23"/>
                  </a:cxn>
                </a:cxnLst>
                <a:rect l="0" t="0" r="r" b="b"/>
                <a:pathLst>
                  <a:path w="52" h="52">
                    <a:moveTo>
                      <a:pt x="0" y="23"/>
                    </a:moveTo>
                    <a:lnTo>
                      <a:pt x="0" y="31"/>
                    </a:lnTo>
                    <a:lnTo>
                      <a:pt x="52" y="31"/>
                    </a:lnTo>
                    <a:lnTo>
                      <a:pt x="52" y="23"/>
                    </a:lnTo>
                    <a:lnTo>
                      <a:pt x="26" y="23"/>
                    </a:lnTo>
                    <a:lnTo>
                      <a:pt x="26" y="26"/>
                    </a:lnTo>
                    <a:lnTo>
                      <a:pt x="31" y="26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22" y="52"/>
                    </a:lnTo>
                    <a:lnTo>
                      <a:pt x="31" y="52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22" y="31"/>
                    </a:lnTo>
                    <a:lnTo>
                      <a:pt x="52" y="31"/>
                    </a:lnTo>
                    <a:lnTo>
                      <a:pt x="52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63" name="Freeform 179"/>
              <p:cNvSpPr>
                <a:spLocks/>
              </p:cNvSpPr>
              <p:nvPr/>
            </p:nvSpPr>
            <p:spPr bwMode="auto">
              <a:xfrm>
                <a:off x="1441" y="2087"/>
                <a:ext cx="52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22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22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0" y="23"/>
                  </a:cxn>
                </a:cxnLst>
                <a:rect l="0" t="0" r="r" b="b"/>
                <a:pathLst>
                  <a:path w="52" h="52">
                    <a:moveTo>
                      <a:pt x="0" y="23"/>
                    </a:moveTo>
                    <a:lnTo>
                      <a:pt x="0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2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2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64" name="Freeform 180"/>
              <p:cNvSpPr>
                <a:spLocks/>
              </p:cNvSpPr>
              <p:nvPr/>
            </p:nvSpPr>
            <p:spPr bwMode="auto">
              <a:xfrm>
                <a:off x="1424" y="2028"/>
                <a:ext cx="51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0" y="23"/>
                  </a:cxn>
                </a:cxnLst>
                <a:rect l="0" t="0" r="r" b="b"/>
                <a:pathLst>
                  <a:path w="51" h="52">
                    <a:moveTo>
                      <a:pt x="0" y="23"/>
                    </a:moveTo>
                    <a:lnTo>
                      <a:pt x="0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65" name="Freeform 181"/>
              <p:cNvSpPr>
                <a:spLocks/>
              </p:cNvSpPr>
              <p:nvPr/>
            </p:nvSpPr>
            <p:spPr bwMode="auto">
              <a:xfrm>
                <a:off x="1395" y="1918"/>
                <a:ext cx="51" cy="51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0" y="31"/>
                  </a:cxn>
                  <a:cxn ang="0">
                    <a:pos x="51" y="31"/>
                  </a:cxn>
                  <a:cxn ang="0">
                    <a:pos x="51" y="22"/>
                  </a:cxn>
                  <a:cxn ang="0">
                    <a:pos x="25" y="22"/>
                  </a:cxn>
                  <a:cxn ang="0">
                    <a:pos x="25" y="26"/>
                  </a:cxn>
                  <a:cxn ang="0">
                    <a:pos x="30" y="26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1"/>
                  </a:cxn>
                  <a:cxn ang="0">
                    <a:pos x="30" y="51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1"/>
                  </a:cxn>
                  <a:cxn ang="0">
                    <a:pos x="51" y="31"/>
                  </a:cxn>
                  <a:cxn ang="0">
                    <a:pos x="51" y="22"/>
                  </a:cxn>
                  <a:cxn ang="0">
                    <a:pos x="0" y="22"/>
                  </a:cxn>
                </a:cxnLst>
                <a:rect l="0" t="0" r="r" b="b"/>
                <a:pathLst>
                  <a:path w="51" h="51">
                    <a:moveTo>
                      <a:pt x="0" y="22"/>
                    </a:moveTo>
                    <a:lnTo>
                      <a:pt x="0" y="31"/>
                    </a:lnTo>
                    <a:lnTo>
                      <a:pt x="51" y="31"/>
                    </a:lnTo>
                    <a:lnTo>
                      <a:pt x="51" y="22"/>
                    </a:lnTo>
                    <a:lnTo>
                      <a:pt x="25" y="22"/>
                    </a:lnTo>
                    <a:lnTo>
                      <a:pt x="25" y="26"/>
                    </a:lnTo>
                    <a:lnTo>
                      <a:pt x="30" y="26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1"/>
                    </a:lnTo>
                    <a:lnTo>
                      <a:pt x="30" y="51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1"/>
                    </a:lnTo>
                    <a:lnTo>
                      <a:pt x="51" y="31"/>
                    </a:lnTo>
                    <a:lnTo>
                      <a:pt x="51" y="22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66" name="Freeform 182"/>
              <p:cNvSpPr>
                <a:spLocks/>
              </p:cNvSpPr>
              <p:nvPr/>
            </p:nvSpPr>
            <p:spPr bwMode="auto">
              <a:xfrm>
                <a:off x="1391" y="1902"/>
                <a:ext cx="52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0" y="23"/>
                  </a:cxn>
                </a:cxnLst>
                <a:rect l="0" t="0" r="r" b="b"/>
                <a:pathLst>
                  <a:path w="52" h="52">
                    <a:moveTo>
                      <a:pt x="0" y="23"/>
                    </a:moveTo>
                    <a:lnTo>
                      <a:pt x="0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67" name="Freeform 183"/>
              <p:cNvSpPr>
                <a:spLocks/>
              </p:cNvSpPr>
              <p:nvPr/>
            </p:nvSpPr>
            <p:spPr bwMode="auto">
              <a:xfrm>
                <a:off x="1352" y="1682"/>
                <a:ext cx="52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0" y="23"/>
                  </a:cxn>
                </a:cxnLst>
                <a:rect l="0" t="0" r="r" b="b"/>
                <a:pathLst>
                  <a:path w="52" h="52">
                    <a:moveTo>
                      <a:pt x="0" y="23"/>
                    </a:moveTo>
                    <a:lnTo>
                      <a:pt x="0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68" name="Freeform 184"/>
              <p:cNvSpPr>
                <a:spLocks/>
              </p:cNvSpPr>
              <p:nvPr/>
            </p:nvSpPr>
            <p:spPr bwMode="auto">
              <a:xfrm>
                <a:off x="1343" y="1523"/>
                <a:ext cx="43" cy="51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0" y="31"/>
                  </a:cxn>
                  <a:cxn ang="0">
                    <a:pos x="43" y="31"/>
                  </a:cxn>
                  <a:cxn ang="0">
                    <a:pos x="43" y="22"/>
                  </a:cxn>
                  <a:cxn ang="0">
                    <a:pos x="17" y="22"/>
                  </a:cxn>
                  <a:cxn ang="0">
                    <a:pos x="17" y="26"/>
                  </a:cxn>
                  <a:cxn ang="0">
                    <a:pos x="22" y="26"/>
                  </a:cxn>
                  <a:cxn ang="0">
                    <a:pos x="22" y="0"/>
                  </a:cxn>
                  <a:cxn ang="0">
                    <a:pos x="13" y="0"/>
                  </a:cxn>
                  <a:cxn ang="0">
                    <a:pos x="13" y="51"/>
                  </a:cxn>
                  <a:cxn ang="0">
                    <a:pos x="22" y="51"/>
                  </a:cxn>
                  <a:cxn ang="0">
                    <a:pos x="22" y="0"/>
                  </a:cxn>
                  <a:cxn ang="0">
                    <a:pos x="13" y="0"/>
                  </a:cxn>
                  <a:cxn ang="0">
                    <a:pos x="13" y="31"/>
                  </a:cxn>
                  <a:cxn ang="0">
                    <a:pos x="43" y="31"/>
                  </a:cxn>
                  <a:cxn ang="0">
                    <a:pos x="43" y="22"/>
                  </a:cxn>
                  <a:cxn ang="0">
                    <a:pos x="0" y="22"/>
                  </a:cxn>
                </a:cxnLst>
                <a:rect l="0" t="0" r="r" b="b"/>
                <a:pathLst>
                  <a:path w="43" h="51">
                    <a:moveTo>
                      <a:pt x="0" y="22"/>
                    </a:moveTo>
                    <a:lnTo>
                      <a:pt x="0" y="31"/>
                    </a:lnTo>
                    <a:lnTo>
                      <a:pt x="43" y="31"/>
                    </a:lnTo>
                    <a:lnTo>
                      <a:pt x="43" y="22"/>
                    </a:lnTo>
                    <a:lnTo>
                      <a:pt x="17" y="22"/>
                    </a:lnTo>
                    <a:lnTo>
                      <a:pt x="17" y="26"/>
                    </a:lnTo>
                    <a:lnTo>
                      <a:pt x="22" y="26"/>
                    </a:lnTo>
                    <a:lnTo>
                      <a:pt x="22" y="0"/>
                    </a:lnTo>
                    <a:lnTo>
                      <a:pt x="13" y="0"/>
                    </a:lnTo>
                    <a:lnTo>
                      <a:pt x="13" y="51"/>
                    </a:lnTo>
                    <a:lnTo>
                      <a:pt x="22" y="51"/>
                    </a:lnTo>
                    <a:lnTo>
                      <a:pt x="22" y="0"/>
                    </a:lnTo>
                    <a:lnTo>
                      <a:pt x="13" y="0"/>
                    </a:lnTo>
                    <a:lnTo>
                      <a:pt x="13" y="31"/>
                    </a:lnTo>
                    <a:lnTo>
                      <a:pt x="43" y="31"/>
                    </a:lnTo>
                    <a:lnTo>
                      <a:pt x="43" y="22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69" name="Freeform 185"/>
              <p:cNvSpPr>
                <a:spLocks/>
              </p:cNvSpPr>
              <p:nvPr/>
            </p:nvSpPr>
            <p:spPr bwMode="auto">
              <a:xfrm>
                <a:off x="1343" y="1387"/>
                <a:ext cx="32" cy="51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1"/>
                  </a:cxn>
                  <a:cxn ang="0">
                    <a:pos x="32" y="31"/>
                  </a:cxn>
                  <a:cxn ang="0">
                    <a:pos x="32" y="23"/>
                  </a:cxn>
                  <a:cxn ang="0">
                    <a:pos x="5" y="23"/>
                  </a:cxn>
                  <a:cxn ang="0">
                    <a:pos x="5" y="26"/>
                  </a:cxn>
                  <a:cxn ang="0">
                    <a:pos x="10" y="26"/>
                  </a:cxn>
                  <a:cxn ang="0">
                    <a:pos x="10" y="0"/>
                  </a:cxn>
                  <a:cxn ang="0">
                    <a:pos x="1" y="0"/>
                  </a:cxn>
                  <a:cxn ang="0">
                    <a:pos x="1" y="51"/>
                  </a:cxn>
                  <a:cxn ang="0">
                    <a:pos x="10" y="51"/>
                  </a:cxn>
                  <a:cxn ang="0">
                    <a:pos x="10" y="0"/>
                  </a:cxn>
                  <a:cxn ang="0">
                    <a:pos x="1" y="0"/>
                  </a:cxn>
                  <a:cxn ang="0">
                    <a:pos x="1" y="31"/>
                  </a:cxn>
                  <a:cxn ang="0">
                    <a:pos x="32" y="31"/>
                  </a:cxn>
                  <a:cxn ang="0">
                    <a:pos x="32" y="23"/>
                  </a:cxn>
                  <a:cxn ang="0">
                    <a:pos x="0" y="23"/>
                  </a:cxn>
                </a:cxnLst>
                <a:rect l="0" t="0" r="r" b="b"/>
                <a:pathLst>
                  <a:path w="32" h="51">
                    <a:moveTo>
                      <a:pt x="0" y="23"/>
                    </a:moveTo>
                    <a:lnTo>
                      <a:pt x="0" y="31"/>
                    </a:lnTo>
                    <a:lnTo>
                      <a:pt x="32" y="31"/>
                    </a:lnTo>
                    <a:lnTo>
                      <a:pt x="32" y="23"/>
                    </a:lnTo>
                    <a:lnTo>
                      <a:pt x="5" y="23"/>
                    </a:lnTo>
                    <a:lnTo>
                      <a:pt x="5" y="26"/>
                    </a:lnTo>
                    <a:lnTo>
                      <a:pt x="10" y="26"/>
                    </a:lnTo>
                    <a:lnTo>
                      <a:pt x="10" y="0"/>
                    </a:lnTo>
                    <a:lnTo>
                      <a:pt x="1" y="0"/>
                    </a:lnTo>
                    <a:lnTo>
                      <a:pt x="1" y="51"/>
                    </a:lnTo>
                    <a:lnTo>
                      <a:pt x="10" y="51"/>
                    </a:lnTo>
                    <a:lnTo>
                      <a:pt x="10" y="0"/>
                    </a:lnTo>
                    <a:lnTo>
                      <a:pt x="1" y="0"/>
                    </a:lnTo>
                    <a:lnTo>
                      <a:pt x="1" y="31"/>
                    </a:lnTo>
                    <a:lnTo>
                      <a:pt x="32" y="31"/>
                    </a:lnTo>
                    <a:lnTo>
                      <a:pt x="32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70" name="Freeform 186"/>
              <p:cNvSpPr>
                <a:spLocks/>
              </p:cNvSpPr>
              <p:nvPr/>
            </p:nvSpPr>
            <p:spPr bwMode="auto">
              <a:xfrm>
                <a:off x="1343" y="1357"/>
                <a:ext cx="30" cy="51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0" y="31"/>
                  </a:cxn>
                  <a:cxn ang="0">
                    <a:pos x="30" y="31"/>
                  </a:cxn>
                  <a:cxn ang="0">
                    <a:pos x="30" y="22"/>
                  </a:cxn>
                  <a:cxn ang="0">
                    <a:pos x="4" y="22"/>
                  </a:cxn>
                  <a:cxn ang="0">
                    <a:pos x="4" y="26"/>
                  </a:cxn>
                  <a:cxn ang="0">
                    <a:pos x="9" y="26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51"/>
                  </a:cxn>
                  <a:cxn ang="0">
                    <a:pos x="9" y="5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31"/>
                  </a:cxn>
                  <a:cxn ang="0">
                    <a:pos x="30" y="31"/>
                  </a:cxn>
                  <a:cxn ang="0">
                    <a:pos x="30" y="22"/>
                  </a:cxn>
                  <a:cxn ang="0">
                    <a:pos x="0" y="22"/>
                  </a:cxn>
                </a:cxnLst>
                <a:rect l="0" t="0" r="r" b="b"/>
                <a:pathLst>
                  <a:path w="30" h="51">
                    <a:moveTo>
                      <a:pt x="0" y="22"/>
                    </a:moveTo>
                    <a:lnTo>
                      <a:pt x="0" y="31"/>
                    </a:lnTo>
                    <a:lnTo>
                      <a:pt x="30" y="31"/>
                    </a:lnTo>
                    <a:lnTo>
                      <a:pt x="30" y="22"/>
                    </a:lnTo>
                    <a:lnTo>
                      <a:pt x="4" y="22"/>
                    </a:lnTo>
                    <a:lnTo>
                      <a:pt x="4" y="26"/>
                    </a:lnTo>
                    <a:lnTo>
                      <a:pt x="9" y="26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9" y="5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31"/>
                    </a:lnTo>
                    <a:lnTo>
                      <a:pt x="30" y="31"/>
                    </a:lnTo>
                    <a:lnTo>
                      <a:pt x="30" y="22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71" name="Freeform 187"/>
              <p:cNvSpPr>
                <a:spLocks/>
              </p:cNvSpPr>
              <p:nvPr/>
            </p:nvSpPr>
            <p:spPr bwMode="auto">
              <a:xfrm>
                <a:off x="1343" y="1543"/>
                <a:ext cx="45" cy="51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0" y="31"/>
                  </a:cxn>
                  <a:cxn ang="0">
                    <a:pos x="45" y="31"/>
                  </a:cxn>
                  <a:cxn ang="0">
                    <a:pos x="45" y="22"/>
                  </a:cxn>
                  <a:cxn ang="0">
                    <a:pos x="19" y="22"/>
                  </a:cxn>
                  <a:cxn ang="0">
                    <a:pos x="19" y="26"/>
                  </a:cxn>
                  <a:cxn ang="0">
                    <a:pos x="24" y="26"/>
                  </a:cxn>
                  <a:cxn ang="0">
                    <a:pos x="24" y="0"/>
                  </a:cxn>
                  <a:cxn ang="0">
                    <a:pos x="15" y="0"/>
                  </a:cxn>
                  <a:cxn ang="0">
                    <a:pos x="15" y="51"/>
                  </a:cxn>
                  <a:cxn ang="0">
                    <a:pos x="24" y="51"/>
                  </a:cxn>
                  <a:cxn ang="0">
                    <a:pos x="24" y="0"/>
                  </a:cxn>
                  <a:cxn ang="0">
                    <a:pos x="15" y="0"/>
                  </a:cxn>
                  <a:cxn ang="0">
                    <a:pos x="15" y="31"/>
                  </a:cxn>
                  <a:cxn ang="0">
                    <a:pos x="45" y="31"/>
                  </a:cxn>
                  <a:cxn ang="0">
                    <a:pos x="45" y="22"/>
                  </a:cxn>
                  <a:cxn ang="0">
                    <a:pos x="0" y="22"/>
                  </a:cxn>
                </a:cxnLst>
                <a:rect l="0" t="0" r="r" b="b"/>
                <a:pathLst>
                  <a:path w="45" h="51">
                    <a:moveTo>
                      <a:pt x="0" y="22"/>
                    </a:moveTo>
                    <a:lnTo>
                      <a:pt x="0" y="31"/>
                    </a:lnTo>
                    <a:lnTo>
                      <a:pt x="45" y="31"/>
                    </a:lnTo>
                    <a:lnTo>
                      <a:pt x="45" y="22"/>
                    </a:lnTo>
                    <a:lnTo>
                      <a:pt x="19" y="22"/>
                    </a:lnTo>
                    <a:lnTo>
                      <a:pt x="19" y="26"/>
                    </a:lnTo>
                    <a:lnTo>
                      <a:pt x="24" y="26"/>
                    </a:lnTo>
                    <a:lnTo>
                      <a:pt x="24" y="0"/>
                    </a:lnTo>
                    <a:lnTo>
                      <a:pt x="15" y="0"/>
                    </a:lnTo>
                    <a:lnTo>
                      <a:pt x="15" y="51"/>
                    </a:lnTo>
                    <a:lnTo>
                      <a:pt x="24" y="51"/>
                    </a:lnTo>
                    <a:lnTo>
                      <a:pt x="24" y="0"/>
                    </a:lnTo>
                    <a:lnTo>
                      <a:pt x="15" y="0"/>
                    </a:lnTo>
                    <a:lnTo>
                      <a:pt x="15" y="31"/>
                    </a:lnTo>
                    <a:lnTo>
                      <a:pt x="45" y="31"/>
                    </a:lnTo>
                    <a:lnTo>
                      <a:pt x="45" y="22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72" name="Freeform 188"/>
              <p:cNvSpPr>
                <a:spLocks/>
              </p:cNvSpPr>
              <p:nvPr/>
            </p:nvSpPr>
            <p:spPr bwMode="auto">
              <a:xfrm>
                <a:off x="1354" y="1713"/>
                <a:ext cx="52" cy="51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0" y="31"/>
                  </a:cxn>
                  <a:cxn ang="0">
                    <a:pos x="52" y="31"/>
                  </a:cxn>
                  <a:cxn ang="0">
                    <a:pos x="52" y="22"/>
                  </a:cxn>
                  <a:cxn ang="0">
                    <a:pos x="26" y="22"/>
                  </a:cxn>
                  <a:cxn ang="0">
                    <a:pos x="26" y="26"/>
                  </a:cxn>
                  <a:cxn ang="0">
                    <a:pos x="31" y="26"/>
                  </a:cxn>
                  <a:cxn ang="0">
                    <a:pos x="31" y="0"/>
                  </a:cxn>
                  <a:cxn ang="0">
                    <a:pos x="22" y="0"/>
                  </a:cxn>
                  <a:cxn ang="0">
                    <a:pos x="22" y="51"/>
                  </a:cxn>
                  <a:cxn ang="0">
                    <a:pos x="31" y="51"/>
                  </a:cxn>
                  <a:cxn ang="0">
                    <a:pos x="31" y="0"/>
                  </a:cxn>
                  <a:cxn ang="0">
                    <a:pos x="22" y="0"/>
                  </a:cxn>
                  <a:cxn ang="0">
                    <a:pos x="22" y="31"/>
                  </a:cxn>
                  <a:cxn ang="0">
                    <a:pos x="52" y="31"/>
                  </a:cxn>
                  <a:cxn ang="0">
                    <a:pos x="52" y="22"/>
                  </a:cxn>
                  <a:cxn ang="0">
                    <a:pos x="0" y="22"/>
                  </a:cxn>
                </a:cxnLst>
                <a:rect l="0" t="0" r="r" b="b"/>
                <a:pathLst>
                  <a:path w="52" h="51">
                    <a:moveTo>
                      <a:pt x="0" y="22"/>
                    </a:moveTo>
                    <a:lnTo>
                      <a:pt x="0" y="31"/>
                    </a:lnTo>
                    <a:lnTo>
                      <a:pt x="52" y="31"/>
                    </a:lnTo>
                    <a:lnTo>
                      <a:pt x="52" y="22"/>
                    </a:lnTo>
                    <a:lnTo>
                      <a:pt x="26" y="22"/>
                    </a:lnTo>
                    <a:lnTo>
                      <a:pt x="26" y="26"/>
                    </a:lnTo>
                    <a:lnTo>
                      <a:pt x="31" y="26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22" y="51"/>
                    </a:lnTo>
                    <a:lnTo>
                      <a:pt x="31" y="51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22" y="31"/>
                    </a:lnTo>
                    <a:lnTo>
                      <a:pt x="52" y="31"/>
                    </a:lnTo>
                    <a:lnTo>
                      <a:pt x="52" y="22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73" name="Freeform 189"/>
              <p:cNvSpPr>
                <a:spLocks/>
              </p:cNvSpPr>
              <p:nvPr/>
            </p:nvSpPr>
            <p:spPr bwMode="auto">
              <a:xfrm>
                <a:off x="1362" y="1775"/>
                <a:ext cx="52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0" y="23"/>
                  </a:cxn>
                </a:cxnLst>
                <a:rect l="0" t="0" r="r" b="b"/>
                <a:pathLst>
                  <a:path w="52" h="52">
                    <a:moveTo>
                      <a:pt x="0" y="23"/>
                    </a:moveTo>
                    <a:lnTo>
                      <a:pt x="0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74" name="Freeform 190"/>
              <p:cNvSpPr>
                <a:spLocks/>
              </p:cNvSpPr>
              <p:nvPr/>
            </p:nvSpPr>
            <p:spPr bwMode="auto">
              <a:xfrm>
                <a:off x="1375" y="1846"/>
                <a:ext cx="51" cy="51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1"/>
                  </a:cxn>
                  <a:cxn ang="0">
                    <a:pos x="51" y="31"/>
                  </a:cxn>
                  <a:cxn ang="0">
                    <a:pos x="51" y="23"/>
                  </a:cxn>
                  <a:cxn ang="0">
                    <a:pos x="25" y="23"/>
                  </a:cxn>
                  <a:cxn ang="0">
                    <a:pos x="25" y="26"/>
                  </a:cxn>
                  <a:cxn ang="0">
                    <a:pos x="30" y="26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1"/>
                  </a:cxn>
                  <a:cxn ang="0">
                    <a:pos x="30" y="51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1"/>
                  </a:cxn>
                  <a:cxn ang="0">
                    <a:pos x="51" y="31"/>
                  </a:cxn>
                  <a:cxn ang="0">
                    <a:pos x="51" y="23"/>
                  </a:cxn>
                  <a:cxn ang="0">
                    <a:pos x="0" y="23"/>
                  </a:cxn>
                </a:cxnLst>
                <a:rect l="0" t="0" r="r" b="b"/>
                <a:pathLst>
                  <a:path w="51" h="51">
                    <a:moveTo>
                      <a:pt x="0" y="23"/>
                    </a:moveTo>
                    <a:lnTo>
                      <a:pt x="0" y="31"/>
                    </a:lnTo>
                    <a:lnTo>
                      <a:pt x="51" y="31"/>
                    </a:lnTo>
                    <a:lnTo>
                      <a:pt x="51" y="23"/>
                    </a:lnTo>
                    <a:lnTo>
                      <a:pt x="25" y="23"/>
                    </a:lnTo>
                    <a:lnTo>
                      <a:pt x="25" y="26"/>
                    </a:lnTo>
                    <a:lnTo>
                      <a:pt x="30" y="26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1"/>
                    </a:lnTo>
                    <a:lnTo>
                      <a:pt x="30" y="51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1"/>
                    </a:lnTo>
                    <a:lnTo>
                      <a:pt x="51" y="31"/>
                    </a:lnTo>
                    <a:lnTo>
                      <a:pt x="51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75" name="Freeform 191"/>
              <p:cNvSpPr>
                <a:spLocks/>
              </p:cNvSpPr>
              <p:nvPr/>
            </p:nvSpPr>
            <p:spPr bwMode="auto">
              <a:xfrm>
                <a:off x="1407" y="1987"/>
                <a:ext cx="52" cy="51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0" y="31"/>
                  </a:cxn>
                  <a:cxn ang="0">
                    <a:pos x="52" y="31"/>
                  </a:cxn>
                  <a:cxn ang="0">
                    <a:pos x="52" y="22"/>
                  </a:cxn>
                  <a:cxn ang="0">
                    <a:pos x="25" y="22"/>
                  </a:cxn>
                  <a:cxn ang="0">
                    <a:pos x="25" y="26"/>
                  </a:cxn>
                  <a:cxn ang="0">
                    <a:pos x="31" y="26"/>
                  </a:cxn>
                  <a:cxn ang="0">
                    <a:pos x="31" y="0"/>
                  </a:cxn>
                  <a:cxn ang="0">
                    <a:pos x="22" y="0"/>
                  </a:cxn>
                  <a:cxn ang="0">
                    <a:pos x="22" y="51"/>
                  </a:cxn>
                  <a:cxn ang="0">
                    <a:pos x="31" y="51"/>
                  </a:cxn>
                  <a:cxn ang="0">
                    <a:pos x="31" y="0"/>
                  </a:cxn>
                  <a:cxn ang="0">
                    <a:pos x="22" y="0"/>
                  </a:cxn>
                  <a:cxn ang="0">
                    <a:pos x="22" y="31"/>
                  </a:cxn>
                  <a:cxn ang="0">
                    <a:pos x="52" y="31"/>
                  </a:cxn>
                  <a:cxn ang="0">
                    <a:pos x="52" y="22"/>
                  </a:cxn>
                  <a:cxn ang="0">
                    <a:pos x="0" y="22"/>
                  </a:cxn>
                </a:cxnLst>
                <a:rect l="0" t="0" r="r" b="b"/>
                <a:pathLst>
                  <a:path w="52" h="51">
                    <a:moveTo>
                      <a:pt x="0" y="22"/>
                    </a:moveTo>
                    <a:lnTo>
                      <a:pt x="0" y="31"/>
                    </a:lnTo>
                    <a:lnTo>
                      <a:pt x="52" y="31"/>
                    </a:lnTo>
                    <a:lnTo>
                      <a:pt x="52" y="22"/>
                    </a:lnTo>
                    <a:lnTo>
                      <a:pt x="25" y="22"/>
                    </a:lnTo>
                    <a:lnTo>
                      <a:pt x="25" y="26"/>
                    </a:lnTo>
                    <a:lnTo>
                      <a:pt x="31" y="26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22" y="51"/>
                    </a:lnTo>
                    <a:lnTo>
                      <a:pt x="31" y="51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22" y="31"/>
                    </a:lnTo>
                    <a:lnTo>
                      <a:pt x="52" y="31"/>
                    </a:lnTo>
                    <a:lnTo>
                      <a:pt x="52" y="22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76" name="Freeform 192"/>
              <p:cNvSpPr>
                <a:spLocks/>
              </p:cNvSpPr>
              <p:nvPr/>
            </p:nvSpPr>
            <p:spPr bwMode="auto">
              <a:xfrm>
                <a:off x="1465" y="2140"/>
                <a:ext cx="52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22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22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0" y="23"/>
                  </a:cxn>
                </a:cxnLst>
                <a:rect l="0" t="0" r="r" b="b"/>
                <a:pathLst>
                  <a:path w="52" h="52">
                    <a:moveTo>
                      <a:pt x="0" y="23"/>
                    </a:moveTo>
                    <a:lnTo>
                      <a:pt x="0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2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2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77" name="Freeform 193"/>
              <p:cNvSpPr>
                <a:spLocks/>
              </p:cNvSpPr>
              <p:nvPr/>
            </p:nvSpPr>
            <p:spPr bwMode="auto">
              <a:xfrm>
                <a:off x="1500" y="2216"/>
                <a:ext cx="52" cy="51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0" y="31"/>
                  </a:cxn>
                  <a:cxn ang="0">
                    <a:pos x="52" y="31"/>
                  </a:cxn>
                  <a:cxn ang="0">
                    <a:pos x="52" y="22"/>
                  </a:cxn>
                  <a:cxn ang="0">
                    <a:pos x="26" y="22"/>
                  </a:cxn>
                  <a:cxn ang="0">
                    <a:pos x="26" y="26"/>
                  </a:cxn>
                  <a:cxn ang="0">
                    <a:pos x="31" y="26"/>
                  </a:cxn>
                  <a:cxn ang="0">
                    <a:pos x="31" y="0"/>
                  </a:cxn>
                  <a:cxn ang="0">
                    <a:pos x="22" y="0"/>
                  </a:cxn>
                  <a:cxn ang="0">
                    <a:pos x="22" y="51"/>
                  </a:cxn>
                  <a:cxn ang="0">
                    <a:pos x="31" y="51"/>
                  </a:cxn>
                  <a:cxn ang="0">
                    <a:pos x="31" y="0"/>
                  </a:cxn>
                  <a:cxn ang="0">
                    <a:pos x="22" y="0"/>
                  </a:cxn>
                  <a:cxn ang="0">
                    <a:pos x="22" y="31"/>
                  </a:cxn>
                  <a:cxn ang="0">
                    <a:pos x="52" y="31"/>
                  </a:cxn>
                  <a:cxn ang="0">
                    <a:pos x="52" y="22"/>
                  </a:cxn>
                  <a:cxn ang="0">
                    <a:pos x="0" y="22"/>
                  </a:cxn>
                </a:cxnLst>
                <a:rect l="0" t="0" r="r" b="b"/>
                <a:pathLst>
                  <a:path w="52" h="51">
                    <a:moveTo>
                      <a:pt x="0" y="22"/>
                    </a:moveTo>
                    <a:lnTo>
                      <a:pt x="0" y="31"/>
                    </a:lnTo>
                    <a:lnTo>
                      <a:pt x="52" y="31"/>
                    </a:lnTo>
                    <a:lnTo>
                      <a:pt x="52" y="22"/>
                    </a:lnTo>
                    <a:lnTo>
                      <a:pt x="26" y="22"/>
                    </a:lnTo>
                    <a:lnTo>
                      <a:pt x="26" y="26"/>
                    </a:lnTo>
                    <a:lnTo>
                      <a:pt x="31" y="26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22" y="51"/>
                    </a:lnTo>
                    <a:lnTo>
                      <a:pt x="31" y="51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22" y="31"/>
                    </a:lnTo>
                    <a:lnTo>
                      <a:pt x="52" y="31"/>
                    </a:lnTo>
                    <a:lnTo>
                      <a:pt x="52" y="22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78" name="Freeform 194"/>
              <p:cNvSpPr>
                <a:spLocks/>
              </p:cNvSpPr>
              <p:nvPr/>
            </p:nvSpPr>
            <p:spPr bwMode="auto">
              <a:xfrm>
                <a:off x="1539" y="2257"/>
                <a:ext cx="52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26" y="23"/>
                  </a:cxn>
                  <a:cxn ang="0">
                    <a:pos x="26" y="27"/>
                  </a:cxn>
                  <a:cxn ang="0">
                    <a:pos x="31" y="27"/>
                  </a:cxn>
                  <a:cxn ang="0">
                    <a:pos x="31" y="0"/>
                  </a:cxn>
                  <a:cxn ang="0">
                    <a:pos x="22" y="0"/>
                  </a:cxn>
                  <a:cxn ang="0">
                    <a:pos x="22" y="52"/>
                  </a:cxn>
                  <a:cxn ang="0">
                    <a:pos x="31" y="52"/>
                  </a:cxn>
                  <a:cxn ang="0">
                    <a:pos x="31" y="0"/>
                  </a:cxn>
                  <a:cxn ang="0">
                    <a:pos x="22" y="0"/>
                  </a:cxn>
                  <a:cxn ang="0">
                    <a:pos x="22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0" y="23"/>
                  </a:cxn>
                </a:cxnLst>
                <a:rect l="0" t="0" r="r" b="b"/>
                <a:pathLst>
                  <a:path w="52" h="52">
                    <a:moveTo>
                      <a:pt x="0" y="23"/>
                    </a:moveTo>
                    <a:lnTo>
                      <a:pt x="0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26" y="23"/>
                    </a:lnTo>
                    <a:lnTo>
                      <a:pt x="26" y="27"/>
                    </a:lnTo>
                    <a:lnTo>
                      <a:pt x="31" y="27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22" y="52"/>
                    </a:lnTo>
                    <a:lnTo>
                      <a:pt x="31" y="52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22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79" name="Freeform 195"/>
              <p:cNvSpPr>
                <a:spLocks/>
              </p:cNvSpPr>
              <p:nvPr/>
            </p:nvSpPr>
            <p:spPr bwMode="auto">
              <a:xfrm>
                <a:off x="1592" y="2319"/>
                <a:ext cx="52" cy="51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0" y="31"/>
                  </a:cxn>
                  <a:cxn ang="0">
                    <a:pos x="52" y="31"/>
                  </a:cxn>
                  <a:cxn ang="0">
                    <a:pos x="52" y="22"/>
                  </a:cxn>
                  <a:cxn ang="0">
                    <a:pos x="25" y="22"/>
                  </a:cxn>
                  <a:cxn ang="0">
                    <a:pos x="25" y="26"/>
                  </a:cxn>
                  <a:cxn ang="0">
                    <a:pos x="30" y="26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22" y="51"/>
                  </a:cxn>
                  <a:cxn ang="0">
                    <a:pos x="30" y="51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22" y="31"/>
                  </a:cxn>
                  <a:cxn ang="0">
                    <a:pos x="52" y="31"/>
                  </a:cxn>
                  <a:cxn ang="0">
                    <a:pos x="52" y="22"/>
                  </a:cxn>
                  <a:cxn ang="0">
                    <a:pos x="0" y="22"/>
                  </a:cxn>
                </a:cxnLst>
                <a:rect l="0" t="0" r="r" b="b"/>
                <a:pathLst>
                  <a:path w="52" h="51">
                    <a:moveTo>
                      <a:pt x="0" y="22"/>
                    </a:moveTo>
                    <a:lnTo>
                      <a:pt x="0" y="31"/>
                    </a:lnTo>
                    <a:lnTo>
                      <a:pt x="52" y="31"/>
                    </a:lnTo>
                    <a:lnTo>
                      <a:pt x="52" y="22"/>
                    </a:lnTo>
                    <a:lnTo>
                      <a:pt x="25" y="22"/>
                    </a:lnTo>
                    <a:lnTo>
                      <a:pt x="25" y="26"/>
                    </a:lnTo>
                    <a:lnTo>
                      <a:pt x="30" y="26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2" y="51"/>
                    </a:lnTo>
                    <a:lnTo>
                      <a:pt x="30" y="51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2" y="31"/>
                    </a:lnTo>
                    <a:lnTo>
                      <a:pt x="52" y="31"/>
                    </a:lnTo>
                    <a:lnTo>
                      <a:pt x="52" y="22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80" name="Freeform 196"/>
              <p:cNvSpPr>
                <a:spLocks/>
              </p:cNvSpPr>
              <p:nvPr/>
            </p:nvSpPr>
            <p:spPr bwMode="auto">
              <a:xfrm>
                <a:off x="1624" y="2353"/>
                <a:ext cx="51" cy="51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0" y="31"/>
                  </a:cxn>
                  <a:cxn ang="0">
                    <a:pos x="51" y="31"/>
                  </a:cxn>
                  <a:cxn ang="0">
                    <a:pos x="51" y="22"/>
                  </a:cxn>
                  <a:cxn ang="0">
                    <a:pos x="25" y="22"/>
                  </a:cxn>
                  <a:cxn ang="0">
                    <a:pos x="25" y="26"/>
                  </a:cxn>
                  <a:cxn ang="0">
                    <a:pos x="30" y="26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1"/>
                  </a:cxn>
                  <a:cxn ang="0">
                    <a:pos x="30" y="51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1"/>
                  </a:cxn>
                  <a:cxn ang="0">
                    <a:pos x="51" y="31"/>
                  </a:cxn>
                  <a:cxn ang="0">
                    <a:pos x="51" y="22"/>
                  </a:cxn>
                  <a:cxn ang="0">
                    <a:pos x="0" y="22"/>
                  </a:cxn>
                </a:cxnLst>
                <a:rect l="0" t="0" r="r" b="b"/>
                <a:pathLst>
                  <a:path w="51" h="51">
                    <a:moveTo>
                      <a:pt x="0" y="22"/>
                    </a:moveTo>
                    <a:lnTo>
                      <a:pt x="0" y="31"/>
                    </a:lnTo>
                    <a:lnTo>
                      <a:pt x="51" y="31"/>
                    </a:lnTo>
                    <a:lnTo>
                      <a:pt x="51" y="22"/>
                    </a:lnTo>
                    <a:lnTo>
                      <a:pt x="25" y="22"/>
                    </a:lnTo>
                    <a:lnTo>
                      <a:pt x="25" y="26"/>
                    </a:lnTo>
                    <a:lnTo>
                      <a:pt x="30" y="26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1"/>
                    </a:lnTo>
                    <a:lnTo>
                      <a:pt x="30" y="51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1"/>
                    </a:lnTo>
                    <a:lnTo>
                      <a:pt x="51" y="31"/>
                    </a:lnTo>
                    <a:lnTo>
                      <a:pt x="51" y="22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81" name="Freeform 197"/>
              <p:cNvSpPr>
                <a:spLocks/>
              </p:cNvSpPr>
              <p:nvPr/>
            </p:nvSpPr>
            <p:spPr bwMode="auto">
              <a:xfrm>
                <a:off x="1718" y="2432"/>
                <a:ext cx="52" cy="51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1"/>
                  </a:cxn>
                  <a:cxn ang="0">
                    <a:pos x="52" y="31"/>
                  </a:cxn>
                  <a:cxn ang="0">
                    <a:pos x="52" y="23"/>
                  </a:cxn>
                  <a:cxn ang="0">
                    <a:pos x="25" y="23"/>
                  </a:cxn>
                  <a:cxn ang="0">
                    <a:pos x="25" y="26"/>
                  </a:cxn>
                  <a:cxn ang="0">
                    <a:pos x="30" y="26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1"/>
                  </a:cxn>
                  <a:cxn ang="0">
                    <a:pos x="30" y="51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1"/>
                  </a:cxn>
                  <a:cxn ang="0">
                    <a:pos x="52" y="31"/>
                  </a:cxn>
                  <a:cxn ang="0">
                    <a:pos x="52" y="23"/>
                  </a:cxn>
                  <a:cxn ang="0">
                    <a:pos x="0" y="23"/>
                  </a:cxn>
                </a:cxnLst>
                <a:rect l="0" t="0" r="r" b="b"/>
                <a:pathLst>
                  <a:path w="52" h="51">
                    <a:moveTo>
                      <a:pt x="0" y="23"/>
                    </a:moveTo>
                    <a:lnTo>
                      <a:pt x="0" y="31"/>
                    </a:lnTo>
                    <a:lnTo>
                      <a:pt x="52" y="31"/>
                    </a:lnTo>
                    <a:lnTo>
                      <a:pt x="52" y="23"/>
                    </a:lnTo>
                    <a:lnTo>
                      <a:pt x="25" y="23"/>
                    </a:lnTo>
                    <a:lnTo>
                      <a:pt x="25" y="26"/>
                    </a:lnTo>
                    <a:lnTo>
                      <a:pt x="30" y="26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1"/>
                    </a:lnTo>
                    <a:lnTo>
                      <a:pt x="30" y="51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1"/>
                    </a:lnTo>
                    <a:lnTo>
                      <a:pt x="52" y="31"/>
                    </a:lnTo>
                    <a:lnTo>
                      <a:pt x="52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82" name="Freeform 198"/>
              <p:cNvSpPr>
                <a:spLocks/>
              </p:cNvSpPr>
              <p:nvPr/>
            </p:nvSpPr>
            <p:spPr bwMode="auto">
              <a:xfrm>
                <a:off x="1741" y="2456"/>
                <a:ext cx="51" cy="51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0" y="31"/>
                  </a:cxn>
                  <a:cxn ang="0">
                    <a:pos x="51" y="31"/>
                  </a:cxn>
                  <a:cxn ang="0">
                    <a:pos x="51" y="22"/>
                  </a:cxn>
                  <a:cxn ang="0">
                    <a:pos x="25" y="22"/>
                  </a:cxn>
                  <a:cxn ang="0">
                    <a:pos x="25" y="26"/>
                  </a:cxn>
                  <a:cxn ang="0">
                    <a:pos x="30" y="26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1"/>
                  </a:cxn>
                  <a:cxn ang="0">
                    <a:pos x="30" y="51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1"/>
                  </a:cxn>
                  <a:cxn ang="0">
                    <a:pos x="51" y="31"/>
                  </a:cxn>
                  <a:cxn ang="0">
                    <a:pos x="51" y="22"/>
                  </a:cxn>
                  <a:cxn ang="0">
                    <a:pos x="0" y="22"/>
                  </a:cxn>
                </a:cxnLst>
                <a:rect l="0" t="0" r="r" b="b"/>
                <a:pathLst>
                  <a:path w="51" h="51">
                    <a:moveTo>
                      <a:pt x="0" y="22"/>
                    </a:moveTo>
                    <a:lnTo>
                      <a:pt x="0" y="31"/>
                    </a:lnTo>
                    <a:lnTo>
                      <a:pt x="51" y="31"/>
                    </a:lnTo>
                    <a:lnTo>
                      <a:pt x="51" y="22"/>
                    </a:lnTo>
                    <a:lnTo>
                      <a:pt x="25" y="22"/>
                    </a:lnTo>
                    <a:lnTo>
                      <a:pt x="25" y="26"/>
                    </a:lnTo>
                    <a:lnTo>
                      <a:pt x="30" y="26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1"/>
                    </a:lnTo>
                    <a:lnTo>
                      <a:pt x="30" y="51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1"/>
                    </a:lnTo>
                    <a:lnTo>
                      <a:pt x="51" y="31"/>
                    </a:lnTo>
                    <a:lnTo>
                      <a:pt x="51" y="22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83" name="Freeform 199"/>
              <p:cNvSpPr>
                <a:spLocks/>
              </p:cNvSpPr>
              <p:nvPr/>
            </p:nvSpPr>
            <p:spPr bwMode="auto">
              <a:xfrm>
                <a:off x="1850" y="2535"/>
                <a:ext cx="52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1"/>
                  </a:cxn>
                  <a:cxn ang="0">
                    <a:pos x="52" y="31"/>
                  </a:cxn>
                  <a:cxn ang="0">
                    <a:pos x="52" y="23"/>
                  </a:cxn>
                  <a:cxn ang="0">
                    <a:pos x="25" y="23"/>
                  </a:cxn>
                  <a:cxn ang="0">
                    <a:pos x="25" y="26"/>
                  </a:cxn>
                  <a:cxn ang="0">
                    <a:pos x="30" y="26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22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22" y="31"/>
                  </a:cxn>
                  <a:cxn ang="0">
                    <a:pos x="52" y="31"/>
                  </a:cxn>
                  <a:cxn ang="0">
                    <a:pos x="52" y="23"/>
                  </a:cxn>
                  <a:cxn ang="0">
                    <a:pos x="0" y="23"/>
                  </a:cxn>
                </a:cxnLst>
                <a:rect l="0" t="0" r="r" b="b"/>
                <a:pathLst>
                  <a:path w="52" h="52">
                    <a:moveTo>
                      <a:pt x="0" y="23"/>
                    </a:moveTo>
                    <a:lnTo>
                      <a:pt x="0" y="31"/>
                    </a:lnTo>
                    <a:lnTo>
                      <a:pt x="52" y="31"/>
                    </a:lnTo>
                    <a:lnTo>
                      <a:pt x="52" y="23"/>
                    </a:lnTo>
                    <a:lnTo>
                      <a:pt x="25" y="23"/>
                    </a:lnTo>
                    <a:lnTo>
                      <a:pt x="25" y="26"/>
                    </a:lnTo>
                    <a:lnTo>
                      <a:pt x="30" y="26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2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2" y="31"/>
                    </a:lnTo>
                    <a:lnTo>
                      <a:pt x="52" y="31"/>
                    </a:lnTo>
                    <a:lnTo>
                      <a:pt x="52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84" name="Freeform 200"/>
              <p:cNvSpPr>
                <a:spLocks/>
              </p:cNvSpPr>
              <p:nvPr/>
            </p:nvSpPr>
            <p:spPr bwMode="auto">
              <a:xfrm>
                <a:off x="1856" y="2545"/>
                <a:ext cx="52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26" y="23"/>
                  </a:cxn>
                  <a:cxn ang="0">
                    <a:pos x="26" y="27"/>
                  </a:cxn>
                  <a:cxn ang="0">
                    <a:pos x="31" y="27"/>
                  </a:cxn>
                  <a:cxn ang="0">
                    <a:pos x="31" y="0"/>
                  </a:cxn>
                  <a:cxn ang="0">
                    <a:pos x="22" y="0"/>
                  </a:cxn>
                  <a:cxn ang="0">
                    <a:pos x="22" y="52"/>
                  </a:cxn>
                  <a:cxn ang="0">
                    <a:pos x="31" y="52"/>
                  </a:cxn>
                  <a:cxn ang="0">
                    <a:pos x="31" y="0"/>
                  </a:cxn>
                  <a:cxn ang="0">
                    <a:pos x="22" y="0"/>
                  </a:cxn>
                  <a:cxn ang="0">
                    <a:pos x="22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0" y="23"/>
                  </a:cxn>
                </a:cxnLst>
                <a:rect l="0" t="0" r="r" b="b"/>
                <a:pathLst>
                  <a:path w="52" h="52">
                    <a:moveTo>
                      <a:pt x="0" y="23"/>
                    </a:moveTo>
                    <a:lnTo>
                      <a:pt x="0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26" y="23"/>
                    </a:lnTo>
                    <a:lnTo>
                      <a:pt x="26" y="27"/>
                    </a:lnTo>
                    <a:lnTo>
                      <a:pt x="31" y="27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22" y="52"/>
                    </a:lnTo>
                    <a:lnTo>
                      <a:pt x="31" y="52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22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85" name="Freeform 201"/>
              <p:cNvSpPr>
                <a:spLocks/>
              </p:cNvSpPr>
              <p:nvPr/>
            </p:nvSpPr>
            <p:spPr bwMode="auto">
              <a:xfrm>
                <a:off x="1884" y="2559"/>
                <a:ext cx="52" cy="51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1"/>
                  </a:cxn>
                  <a:cxn ang="0">
                    <a:pos x="52" y="31"/>
                  </a:cxn>
                  <a:cxn ang="0">
                    <a:pos x="52" y="23"/>
                  </a:cxn>
                  <a:cxn ang="0">
                    <a:pos x="26" y="23"/>
                  </a:cxn>
                  <a:cxn ang="0">
                    <a:pos x="26" y="26"/>
                  </a:cxn>
                  <a:cxn ang="0">
                    <a:pos x="32" y="26"/>
                  </a:cxn>
                  <a:cxn ang="0">
                    <a:pos x="32" y="0"/>
                  </a:cxn>
                  <a:cxn ang="0">
                    <a:pos x="23" y="0"/>
                  </a:cxn>
                  <a:cxn ang="0">
                    <a:pos x="23" y="51"/>
                  </a:cxn>
                  <a:cxn ang="0">
                    <a:pos x="32" y="51"/>
                  </a:cxn>
                  <a:cxn ang="0">
                    <a:pos x="32" y="0"/>
                  </a:cxn>
                  <a:cxn ang="0">
                    <a:pos x="23" y="0"/>
                  </a:cxn>
                  <a:cxn ang="0">
                    <a:pos x="23" y="31"/>
                  </a:cxn>
                  <a:cxn ang="0">
                    <a:pos x="52" y="31"/>
                  </a:cxn>
                  <a:cxn ang="0">
                    <a:pos x="52" y="23"/>
                  </a:cxn>
                  <a:cxn ang="0">
                    <a:pos x="0" y="23"/>
                  </a:cxn>
                </a:cxnLst>
                <a:rect l="0" t="0" r="r" b="b"/>
                <a:pathLst>
                  <a:path w="52" h="51">
                    <a:moveTo>
                      <a:pt x="0" y="23"/>
                    </a:moveTo>
                    <a:lnTo>
                      <a:pt x="0" y="31"/>
                    </a:lnTo>
                    <a:lnTo>
                      <a:pt x="52" y="31"/>
                    </a:lnTo>
                    <a:lnTo>
                      <a:pt x="52" y="23"/>
                    </a:lnTo>
                    <a:lnTo>
                      <a:pt x="26" y="23"/>
                    </a:lnTo>
                    <a:lnTo>
                      <a:pt x="26" y="26"/>
                    </a:lnTo>
                    <a:lnTo>
                      <a:pt x="32" y="26"/>
                    </a:lnTo>
                    <a:lnTo>
                      <a:pt x="32" y="0"/>
                    </a:lnTo>
                    <a:lnTo>
                      <a:pt x="23" y="0"/>
                    </a:lnTo>
                    <a:lnTo>
                      <a:pt x="23" y="51"/>
                    </a:lnTo>
                    <a:lnTo>
                      <a:pt x="32" y="51"/>
                    </a:lnTo>
                    <a:lnTo>
                      <a:pt x="32" y="0"/>
                    </a:lnTo>
                    <a:lnTo>
                      <a:pt x="23" y="0"/>
                    </a:lnTo>
                    <a:lnTo>
                      <a:pt x="23" y="31"/>
                    </a:lnTo>
                    <a:lnTo>
                      <a:pt x="52" y="31"/>
                    </a:lnTo>
                    <a:lnTo>
                      <a:pt x="52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86" name="Freeform 202"/>
              <p:cNvSpPr>
                <a:spLocks/>
              </p:cNvSpPr>
              <p:nvPr/>
            </p:nvSpPr>
            <p:spPr bwMode="auto">
              <a:xfrm>
                <a:off x="1995" y="2614"/>
                <a:ext cx="51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0" y="23"/>
                  </a:cxn>
                </a:cxnLst>
                <a:rect l="0" t="0" r="r" b="b"/>
                <a:pathLst>
                  <a:path w="51" h="52">
                    <a:moveTo>
                      <a:pt x="0" y="23"/>
                    </a:moveTo>
                    <a:lnTo>
                      <a:pt x="0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87" name="Freeform 203"/>
              <p:cNvSpPr>
                <a:spLocks/>
              </p:cNvSpPr>
              <p:nvPr/>
            </p:nvSpPr>
            <p:spPr bwMode="auto">
              <a:xfrm>
                <a:off x="2250" y="2739"/>
                <a:ext cx="52" cy="51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0" y="31"/>
                  </a:cxn>
                  <a:cxn ang="0">
                    <a:pos x="52" y="31"/>
                  </a:cxn>
                  <a:cxn ang="0">
                    <a:pos x="52" y="22"/>
                  </a:cxn>
                  <a:cxn ang="0">
                    <a:pos x="25" y="22"/>
                  </a:cxn>
                  <a:cxn ang="0">
                    <a:pos x="25" y="26"/>
                  </a:cxn>
                  <a:cxn ang="0">
                    <a:pos x="30" y="26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22" y="51"/>
                  </a:cxn>
                  <a:cxn ang="0">
                    <a:pos x="30" y="51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22" y="31"/>
                  </a:cxn>
                  <a:cxn ang="0">
                    <a:pos x="52" y="31"/>
                  </a:cxn>
                  <a:cxn ang="0">
                    <a:pos x="52" y="22"/>
                  </a:cxn>
                  <a:cxn ang="0">
                    <a:pos x="0" y="22"/>
                  </a:cxn>
                </a:cxnLst>
                <a:rect l="0" t="0" r="r" b="b"/>
                <a:pathLst>
                  <a:path w="52" h="51">
                    <a:moveTo>
                      <a:pt x="0" y="22"/>
                    </a:moveTo>
                    <a:lnTo>
                      <a:pt x="0" y="31"/>
                    </a:lnTo>
                    <a:lnTo>
                      <a:pt x="52" y="31"/>
                    </a:lnTo>
                    <a:lnTo>
                      <a:pt x="52" y="22"/>
                    </a:lnTo>
                    <a:lnTo>
                      <a:pt x="25" y="22"/>
                    </a:lnTo>
                    <a:lnTo>
                      <a:pt x="25" y="26"/>
                    </a:lnTo>
                    <a:lnTo>
                      <a:pt x="30" y="26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2" y="51"/>
                    </a:lnTo>
                    <a:lnTo>
                      <a:pt x="30" y="51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2" y="31"/>
                    </a:lnTo>
                    <a:lnTo>
                      <a:pt x="52" y="31"/>
                    </a:lnTo>
                    <a:lnTo>
                      <a:pt x="52" y="22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88" name="Freeform 204"/>
              <p:cNvSpPr>
                <a:spLocks/>
              </p:cNvSpPr>
              <p:nvPr/>
            </p:nvSpPr>
            <p:spPr bwMode="auto">
              <a:xfrm>
                <a:off x="2264" y="2746"/>
                <a:ext cx="52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0" y="23"/>
                  </a:cxn>
                </a:cxnLst>
                <a:rect l="0" t="0" r="r" b="b"/>
                <a:pathLst>
                  <a:path w="52" h="52">
                    <a:moveTo>
                      <a:pt x="0" y="23"/>
                    </a:moveTo>
                    <a:lnTo>
                      <a:pt x="0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</p:grpSp>
        <p:grpSp>
          <p:nvGrpSpPr>
            <p:cNvPr id="4" name="Group 406"/>
            <p:cNvGrpSpPr>
              <a:grpSpLocks/>
            </p:cNvGrpSpPr>
            <p:nvPr/>
          </p:nvGrpSpPr>
          <p:grpSpPr bwMode="auto">
            <a:xfrm>
              <a:off x="1343" y="1362"/>
              <a:ext cx="2637" cy="2087"/>
              <a:chOff x="1343" y="1362"/>
              <a:chExt cx="2637" cy="2087"/>
            </a:xfrm>
            <a:grpFill/>
          </p:grpSpPr>
          <p:sp>
            <p:nvSpPr>
              <p:cNvPr id="93390" name="Freeform 206"/>
              <p:cNvSpPr>
                <a:spLocks/>
              </p:cNvSpPr>
              <p:nvPr/>
            </p:nvSpPr>
            <p:spPr bwMode="auto">
              <a:xfrm>
                <a:off x="2313" y="2765"/>
                <a:ext cx="52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0" y="23"/>
                  </a:cxn>
                </a:cxnLst>
                <a:rect l="0" t="0" r="r" b="b"/>
                <a:pathLst>
                  <a:path w="52" h="52">
                    <a:moveTo>
                      <a:pt x="0" y="23"/>
                    </a:moveTo>
                    <a:lnTo>
                      <a:pt x="0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91" name="Freeform 207"/>
              <p:cNvSpPr>
                <a:spLocks/>
              </p:cNvSpPr>
              <p:nvPr/>
            </p:nvSpPr>
            <p:spPr bwMode="auto">
              <a:xfrm>
                <a:off x="2536" y="2849"/>
                <a:ext cx="51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0" y="23"/>
                  </a:cxn>
                </a:cxnLst>
                <a:rect l="0" t="0" r="r" b="b"/>
                <a:pathLst>
                  <a:path w="51" h="52">
                    <a:moveTo>
                      <a:pt x="0" y="23"/>
                    </a:moveTo>
                    <a:lnTo>
                      <a:pt x="0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92" name="Freeform 208"/>
              <p:cNvSpPr>
                <a:spLocks/>
              </p:cNvSpPr>
              <p:nvPr/>
            </p:nvSpPr>
            <p:spPr bwMode="auto">
              <a:xfrm>
                <a:off x="2712" y="2966"/>
                <a:ext cx="51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0" y="23"/>
                  </a:cxn>
                </a:cxnLst>
                <a:rect l="0" t="0" r="r" b="b"/>
                <a:pathLst>
                  <a:path w="51" h="52">
                    <a:moveTo>
                      <a:pt x="0" y="23"/>
                    </a:moveTo>
                    <a:lnTo>
                      <a:pt x="0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93" name="Freeform 209"/>
              <p:cNvSpPr>
                <a:spLocks/>
              </p:cNvSpPr>
              <p:nvPr/>
            </p:nvSpPr>
            <p:spPr bwMode="auto">
              <a:xfrm>
                <a:off x="2748" y="2985"/>
                <a:ext cx="52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22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22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0" y="23"/>
                  </a:cxn>
                </a:cxnLst>
                <a:rect l="0" t="0" r="r" b="b"/>
                <a:pathLst>
                  <a:path w="52" h="52">
                    <a:moveTo>
                      <a:pt x="0" y="23"/>
                    </a:moveTo>
                    <a:lnTo>
                      <a:pt x="0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2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2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94" name="Freeform 210"/>
              <p:cNvSpPr>
                <a:spLocks/>
              </p:cNvSpPr>
              <p:nvPr/>
            </p:nvSpPr>
            <p:spPr bwMode="auto">
              <a:xfrm>
                <a:off x="2853" y="3023"/>
                <a:ext cx="51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1"/>
                  </a:cxn>
                  <a:cxn ang="0">
                    <a:pos x="51" y="31"/>
                  </a:cxn>
                  <a:cxn ang="0">
                    <a:pos x="51" y="23"/>
                  </a:cxn>
                  <a:cxn ang="0">
                    <a:pos x="25" y="23"/>
                  </a:cxn>
                  <a:cxn ang="0">
                    <a:pos x="25" y="26"/>
                  </a:cxn>
                  <a:cxn ang="0">
                    <a:pos x="30" y="26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1"/>
                  </a:cxn>
                  <a:cxn ang="0">
                    <a:pos x="51" y="31"/>
                  </a:cxn>
                  <a:cxn ang="0">
                    <a:pos x="51" y="23"/>
                  </a:cxn>
                  <a:cxn ang="0">
                    <a:pos x="0" y="23"/>
                  </a:cxn>
                </a:cxnLst>
                <a:rect l="0" t="0" r="r" b="b"/>
                <a:pathLst>
                  <a:path w="51" h="52">
                    <a:moveTo>
                      <a:pt x="0" y="23"/>
                    </a:moveTo>
                    <a:lnTo>
                      <a:pt x="0" y="31"/>
                    </a:lnTo>
                    <a:lnTo>
                      <a:pt x="51" y="31"/>
                    </a:lnTo>
                    <a:lnTo>
                      <a:pt x="51" y="23"/>
                    </a:lnTo>
                    <a:lnTo>
                      <a:pt x="25" y="23"/>
                    </a:lnTo>
                    <a:lnTo>
                      <a:pt x="25" y="26"/>
                    </a:lnTo>
                    <a:lnTo>
                      <a:pt x="30" y="26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1"/>
                    </a:lnTo>
                    <a:lnTo>
                      <a:pt x="51" y="31"/>
                    </a:lnTo>
                    <a:lnTo>
                      <a:pt x="51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95" name="Freeform 211"/>
              <p:cNvSpPr>
                <a:spLocks/>
              </p:cNvSpPr>
              <p:nvPr/>
            </p:nvSpPr>
            <p:spPr bwMode="auto">
              <a:xfrm>
                <a:off x="2870" y="3033"/>
                <a:ext cx="52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1"/>
                  </a:cxn>
                  <a:cxn ang="0">
                    <a:pos x="52" y="31"/>
                  </a:cxn>
                  <a:cxn ang="0">
                    <a:pos x="52" y="23"/>
                  </a:cxn>
                  <a:cxn ang="0">
                    <a:pos x="25" y="23"/>
                  </a:cxn>
                  <a:cxn ang="0">
                    <a:pos x="25" y="26"/>
                  </a:cxn>
                  <a:cxn ang="0">
                    <a:pos x="31" y="26"/>
                  </a:cxn>
                  <a:cxn ang="0">
                    <a:pos x="31" y="0"/>
                  </a:cxn>
                  <a:cxn ang="0">
                    <a:pos x="22" y="0"/>
                  </a:cxn>
                  <a:cxn ang="0">
                    <a:pos x="22" y="52"/>
                  </a:cxn>
                  <a:cxn ang="0">
                    <a:pos x="31" y="52"/>
                  </a:cxn>
                  <a:cxn ang="0">
                    <a:pos x="31" y="0"/>
                  </a:cxn>
                  <a:cxn ang="0">
                    <a:pos x="22" y="0"/>
                  </a:cxn>
                  <a:cxn ang="0">
                    <a:pos x="22" y="31"/>
                  </a:cxn>
                  <a:cxn ang="0">
                    <a:pos x="52" y="31"/>
                  </a:cxn>
                  <a:cxn ang="0">
                    <a:pos x="52" y="23"/>
                  </a:cxn>
                  <a:cxn ang="0">
                    <a:pos x="0" y="23"/>
                  </a:cxn>
                </a:cxnLst>
                <a:rect l="0" t="0" r="r" b="b"/>
                <a:pathLst>
                  <a:path w="52" h="52">
                    <a:moveTo>
                      <a:pt x="0" y="23"/>
                    </a:moveTo>
                    <a:lnTo>
                      <a:pt x="0" y="31"/>
                    </a:lnTo>
                    <a:lnTo>
                      <a:pt x="52" y="31"/>
                    </a:lnTo>
                    <a:lnTo>
                      <a:pt x="52" y="23"/>
                    </a:lnTo>
                    <a:lnTo>
                      <a:pt x="25" y="23"/>
                    </a:lnTo>
                    <a:lnTo>
                      <a:pt x="25" y="26"/>
                    </a:lnTo>
                    <a:lnTo>
                      <a:pt x="31" y="26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22" y="52"/>
                    </a:lnTo>
                    <a:lnTo>
                      <a:pt x="31" y="52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22" y="31"/>
                    </a:lnTo>
                    <a:lnTo>
                      <a:pt x="52" y="31"/>
                    </a:lnTo>
                    <a:lnTo>
                      <a:pt x="52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96" name="Freeform 212"/>
              <p:cNvSpPr>
                <a:spLocks/>
              </p:cNvSpPr>
              <p:nvPr/>
            </p:nvSpPr>
            <p:spPr bwMode="auto">
              <a:xfrm>
                <a:off x="2989" y="3064"/>
                <a:ext cx="51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0" y="23"/>
                  </a:cxn>
                </a:cxnLst>
                <a:rect l="0" t="0" r="r" b="b"/>
                <a:pathLst>
                  <a:path w="51" h="52">
                    <a:moveTo>
                      <a:pt x="0" y="23"/>
                    </a:moveTo>
                    <a:lnTo>
                      <a:pt x="0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97" name="Freeform 213"/>
              <p:cNvSpPr>
                <a:spLocks/>
              </p:cNvSpPr>
              <p:nvPr/>
            </p:nvSpPr>
            <p:spPr bwMode="auto">
              <a:xfrm>
                <a:off x="3113" y="3098"/>
                <a:ext cx="52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0" y="23"/>
                  </a:cxn>
                </a:cxnLst>
                <a:rect l="0" t="0" r="r" b="b"/>
                <a:pathLst>
                  <a:path w="52" h="52">
                    <a:moveTo>
                      <a:pt x="0" y="23"/>
                    </a:moveTo>
                    <a:lnTo>
                      <a:pt x="0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98" name="Freeform 214"/>
              <p:cNvSpPr>
                <a:spLocks/>
              </p:cNvSpPr>
              <p:nvPr/>
            </p:nvSpPr>
            <p:spPr bwMode="auto">
              <a:xfrm>
                <a:off x="3225" y="3141"/>
                <a:ext cx="52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0" y="23"/>
                  </a:cxn>
                </a:cxnLst>
                <a:rect l="0" t="0" r="r" b="b"/>
                <a:pathLst>
                  <a:path w="52" h="52">
                    <a:moveTo>
                      <a:pt x="0" y="23"/>
                    </a:moveTo>
                    <a:lnTo>
                      <a:pt x="0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99" name="Freeform 215"/>
              <p:cNvSpPr>
                <a:spLocks/>
              </p:cNvSpPr>
              <p:nvPr/>
            </p:nvSpPr>
            <p:spPr bwMode="auto">
              <a:xfrm>
                <a:off x="3324" y="3195"/>
                <a:ext cx="52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26" y="23"/>
                  </a:cxn>
                  <a:cxn ang="0">
                    <a:pos x="26" y="27"/>
                  </a:cxn>
                  <a:cxn ang="0">
                    <a:pos x="31" y="27"/>
                  </a:cxn>
                  <a:cxn ang="0">
                    <a:pos x="31" y="0"/>
                  </a:cxn>
                  <a:cxn ang="0">
                    <a:pos x="22" y="0"/>
                  </a:cxn>
                  <a:cxn ang="0">
                    <a:pos x="22" y="52"/>
                  </a:cxn>
                  <a:cxn ang="0">
                    <a:pos x="31" y="52"/>
                  </a:cxn>
                  <a:cxn ang="0">
                    <a:pos x="31" y="0"/>
                  </a:cxn>
                  <a:cxn ang="0">
                    <a:pos x="22" y="0"/>
                  </a:cxn>
                  <a:cxn ang="0">
                    <a:pos x="22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0" y="23"/>
                  </a:cxn>
                </a:cxnLst>
                <a:rect l="0" t="0" r="r" b="b"/>
                <a:pathLst>
                  <a:path w="52" h="52">
                    <a:moveTo>
                      <a:pt x="0" y="23"/>
                    </a:moveTo>
                    <a:lnTo>
                      <a:pt x="0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26" y="23"/>
                    </a:lnTo>
                    <a:lnTo>
                      <a:pt x="26" y="27"/>
                    </a:lnTo>
                    <a:lnTo>
                      <a:pt x="31" y="27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22" y="52"/>
                    </a:lnTo>
                    <a:lnTo>
                      <a:pt x="31" y="52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22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00" name="Freeform 216"/>
              <p:cNvSpPr>
                <a:spLocks/>
              </p:cNvSpPr>
              <p:nvPr/>
            </p:nvSpPr>
            <p:spPr bwMode="auto">
              <a:xfrm>
                <a:off x="3411" y="3235"/>
                <a:ext cx="52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22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22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0" y="23"/>
                  </a:cxn>
                </a:cxnLst>
                <a:rect l="0" t="0" r="r" b="b"/>
                <a:pathLst>
                  <a:path w="52" h="52">
                    <a:moveTo>
                      <a:pt x="0" y="23"/>
                    </a:moveTo>
                    <a:lnTo>
                      <a:pt x="0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2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2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01" name="Freeform 217"/>
              <p:cNvSpPr>
                <a:spLocks/>
              </p:cNvSpPr>
              <p:nvPr/>
            </p:nvSpPr>
            <p:spPr bwMode="auto">
              <a:xfrm>
                <a:off x="3478" y="3254"/>
                <a:ext cx="51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0" y="23"/>
                  </a:cxn>
                </a:cxnLst>
                <a:rect l="0" t="0" r="r" b="b"/>
                <a:pathLst>
                  <a:path w="51" h="52">
                    <a:moveTo>
                      <a:pt x="0" y="23"/>
                    </a:moveTo>
                    <a:lnTo>
                      <a:pt x="0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02" name="Freeform 218"/>
              <p:cNvSpPr>
                <a:spLocks/>
              </p:cNvSpPr>
              <p:nvPr/>
            </p:nvSpPr>
            <p:spPr bwMode="auto">
              <a:xfrm>
                <a:off x="3708" y="3296"/>
                <a:ext cx="52" cy="51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0" y="31"/>
                  </a:cxn>
                  <a:cxn ang="0">
                    <a:pos x="52" y="31"/>
                  </a:cxn>
                  <a:cxn ang="0">
                    <a:pos x="52" y="22"/>
                  </a:cxn>
                  <a:cxn ang="0">
                    <a:pos x="25" y="22"/>
                  </a:cxn>
                  <a:cxn ang="0">
                    <a:pos x="25" y="26"/>
                  </a:cxn>
                  <a:cxn ang="0">
                    <a:pos x="30" y="26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22" y="51"/>
                  </a:cxn>
                  <a:cxn ang="0">
                    <a:pos x="30" y="51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22" y="31"/>
                  </a:cxn>
                  <a:cxn ang="0">
                    <a:pos x="52" y="31"/>
                  </a:cxn>
                  <a:cxn ang="0">
                    <a:pos x="52" y="22"/>
                  </a:cxn>
                  <a:cxn ang="0">
                    <a:pos x="0" y="22"/>
                  </a:cxn>
                </a:cxnLst>
                <a:rect l="0" t="0" r="r" b="b"/>
                <a:pathLst>
                  <a:path w="52" h="51">
                    <a:moveTo>
                      <a:pt x="0" y="22"/>
                    </a:moveTo>
                    <a:lnTo>
                      <a:pt x="0" y="31"/>
                    </a:lnTo>
                    <a:lnTo>
                      <a:pt x="52" y="31"/>
                    </a:lnTo>
                    <a:lnTo>
                      <a:pt x="52" y="22"/>
                    </a:lnTo>
                    <a:lnTo>
                      <a:pt x="25" y="22"/>
                    </a:lnTo>
                    <a:lnTo>
                      <a:pt x="25" y="26"/>
                    </a:lnTo>
                    <a:lnTo>
                      <a:pt x="30" y="26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2" y="51"/>
                    </a:lnTo>
                    <a:lnTo>
                      <a:pt x="30" y="51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2" y="31"/>
                    </a:lnTo>
                    <a:lnTo>
                      <a:pt x="52" y="31"/>
                    </a:lnTo>
                    <a:lnTo>
                      <a:pt x="52" y="22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03" name="Freeform 219"/>
              <p:cNvSpPr>
                <a:spLocks/>
              </p:cNvSpPr>
              <p:nvPr/>
            </p:nvSpPr>
            <p:spPr bwMode="auto">
              <a:xfrm>
                <a:off x="3740" y="3306"/>
                <a:ext cx="51" cy="51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1"/>
                  </a:cxn>
                  <a:cxn ang="0">
                    <a:pos x="51" y="31"/>
                  </a:cxn>
                  <a:cxn ang="0">
                    <a:pos x="51" y="23"/>
                  </a:cxn>
                  <a:cxn ang="0">
                    <a:pos x="25" y="23"/>
                  </a:cxn>
                  <a:cxn ang="0">
                    <a:pos x="25" y="26"/>
                  </a:cxn>
                  <a:cxn ang="0">
                    <a:pos x="30" y="26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1"/>
                  </a:cxn>
                  <a:cxn ang="0">
                    <a:pos x="30" y="51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1"/>
                  </a:cxn>
                  <a:cxn ang="0">
                    <a:pos x="51" y="31"/>
                  </a:cxn>
                  <a:cxn ang="0">
                    <a:pos x="51" y="23"/>
                  </a:cxn>
                  <a:cxn ang="0">
                    <a:pos x="0" y="23"/>
                  </a:cxn>
                </a:cxnLst>
                <a:rect l="0" t="0" r="r" b="b"/>
                <a:pathLst>
                  <a:path w="51" h="51">
                    <a:moveTo>
                      <a:pt x="0" y="23"/>
                    </a:moveTo>
                    <a:lnTo>
                      <a:pt x="0" y="31"/>
                    </a:lnTo>
                    <a:lnTo>
                      <a:pt x="51" y="31"/>
                    </a:lnTo>
                    <a:lnTo>
                      <a:pt x="51" y="23"/>
                    </a:lnTo>
                    <a:lnTo>
                      <a:pt x="25" y="23"/>
                    </a:lnTo>
                    <a:lnTo>
                      <a:pt x="25" y="26"/>
                    </a:lnTo>
                    <a:lnTo>
                      <a:pt x="30" y="26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1"/>
                    </a:lnTo>
                    <a:lnTo>
                      <a:pt x="30" y="51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1"/>
                    </a:lnTo>
                    <a:lnTo>
                      <a:pt x="51" y="31"/>
                    </a:lnTo>
                    <a:lnTo>
                      <a:pt x="51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04" name="Freeform 220"/>
              <p:cNvSpPr>
                <a:spLocks/>
              </p:cNvSpPr>
              <p:nvPr/>
            </p:nvSpPr>
            <p:spPr bwMode="auto">
              <a:xfrm>
                <a:off x="3802" y="3330"/>
                <a:ext cx="52" cy="51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0" y="31"/>
                  </a:cxn>
                  <a:cxn ang="0">
                    <a:pos x="52" y="31"/>
                  </a:cxn>
                  <a:cxn ang="0">
                    <a:pos x="52" y="22"/>
                  </a:cxn>
                  <a:cxn ang="0">
                    <a:pos x="26" y="22"/>
                  </a:cxn>
                  <a:cxn ang="0">
                    <a:pos x="26" y="26"/>
                  </a:cxn>
                  <a:cxn ang="0">
                    <a:pos x="31" y="26"/>
                  </a:cxn>
                  <a:cxn ang="0">
                    <a:pos x="31" y="0"/>
                  </a:cxn>
                  <a:cxn ang="0">
                    <a:pos x="22" y="0"/>
                  </a:cxn>
                  <a:cxn ang="0">
                    <a:pos x="22" y="51"/>
                  </a:cxn>
                  <a:cxn ang="0">
                    <a:pos x="31" y="51"/>
                  </a:cxn>
                  <a:cxn ang="0">
                    <a:pos x="31" y="0"/>
                  </a:cxn>
                  <a:cxn ang="0">
                    <a:pos x="22" y="0"/>
                  </a:cxn>
                  <a:cxn ang="0">
                    <a:pos x="22" y="31"/>
                  </a:cxn>
                  <a:cxn ang="0">
                    <a:pos x="52" y="31"/>
                  </a:cxn>
                  <a:cxn ang="0">
                    <a:pos x="52" y="22"/>
                  </a:cxn>
                  <a:cxn ang="0">
                    <a:pos x="0" y="22"/>
                  </a:cxn>
                </a:cxnLst>
                <a:rect l="0" t="0" r="r" b="b"/>
                <a:pathLst>
                  <a:path w="52" h="51">
                    <a:moveTo>
                      <a:pt x="0" y="22"/>
                    </a:moveTo>
                    <a:lnTo>
                      <a:pt x="0" y="31"/>
                    </a:lnTo>
                    <a:lnTo>
                      <a:pt x="52" y="31"/>
                    </a:lnTo>
                    <a:lnTo>
                      <a:pt x="52" y="22"/>
                    </a:lnTo>
                    <a:lnTo>
                      <a:pt x="26" y="22"/>
                    </a:lnTo>
                    <a:lnTo>
                      <a:pt x="26" y="26"/>
                    </a:lnTo>
                    <a:lnTo>
                      <a:pt x="31" y="26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22" y="51"/>
                    </a:lnTo>
                    <a:lnTo>
                      <a:pt x="31" y="51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22" y="31"/>
                    </a:lnTo>
                    <a:lnTo>
                      <a:pt x="52" y="31"/>
                    </a:lnTo>
                    <a:lnTo>
                      <a:pt x="52" y="22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05" name="Freeform 221"/>
              <p:cNvSpPr>
                <a:spLocks/>
              </p:cNvSpPr>
              <p:nvPr/>
            </p:nvSpPr>
            <p:spPr bwMode="auto">
              <a:xfrm>
                <a:off x="3838" y="3351"/>
                <a:ext cx="51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0" y="23"/>
                  </a:cxn>
                </a:cxnLst>
                <a:rect l="0" t="0" r="r" b="b"/>
                <a:pathLst>
                  <a:path w="51" h="52">
                    <a:moveTo>
                      <a:pt x="0" y="23"/>
                    </a:moveTo>
                    <a:lnTo>
                      <a:pt x="0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06" name="Freeform 222"/>
              <p:cNvSpPr>
                <a:spLocks/>
              </p:cNvSpPr>
              <p:nvPr/>
            </p:nvSpPr>
            <p:spPr bwMode="auto">
              <a:xfrm>
                <a:off x="3928" y="3398"/>
                <a:ext cx="52" cy="51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0" y="31"/>
                  </a:cxn>
                  <a:cxn ang="0">
                    <a:pos x="52" y="31"/>
                  </a:cxn>
                  <a:cxn ang="0">
                    <a:pos x="52" y="22"/>
                  </a:cxn>
                  <a:cxn ang="0">
                    <a:pos x="25" y="22"/>
                  </a:cxn>
                  <a:cxn ang="0">
                    <a:pos x="25" y="26"/>
                  </a:cxn>
                  <a:cxn ang="0">
                    <a:pos x="30" y="26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22" y="51"/>
                  </a:cxn>
                  <a:cxn ang="0">
                    <a:pos x="30" y="51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22" y="31"/>
                  </a:cxn>
                  <a:cxn ang="0">
                    <a:pos x="52" y="31"/>
                  </a:cxn>
                  <a:cxn ang="0">
                    <a:pos x="52" y="22"/>
                  </a:cxn>
                  <a:cxn ang="0">
                    <a:pos x="0" y="22"/>
                  </a:cxn>
                </a:cxnLst>
                <a:rect l="0" t="0" r="r" b="b"/>
                <a:pathLst>
                  <a:path w="52" h="51">
                    <a:moveTo>
                      <a:pt x="0" y="22"/>
                    </a:moveTo>
                    <a:lnTo>
                      <a:pt x="0" y="31"/>
                    </a:lnTo>
                    <a:lnTo>
                      <a:pt x="52" y="31"/>
                    </a:lnTo>
                    <a:lnTo>
                      <a:pt x="52" y="22"/>
                    </a:lnTo>
                    <a:lnTo>
                      <a:pt x="25" y="22"/>
                    </a:lnTo>
                    <a:lnTo>
                      <a:pt x="25" y="26"/>
                    </a:lnTo>
                    <a:lnTo>
                      <a:pt x="30" y="26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2" y="51"/>
                    </a:lnTo>
                    <a:lnTo>
                      <a:pt x="30" y="51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2" y="31"/>
                    </a:lnTo>
                    <a:lnTo>
                      <a:pt x="52" y="31"/>
                    </a:lnTo>
                    <a:lnTo>
                      <a:pt x="52" y="22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07" name="Rectangle 223"/>
              <p:cNvSpPr>
                <a:spLocks noChangeArrowheads="1"/>
              </p:cNvSpPr>
              <p:nvPr/>
            </p:nvSpPr>
            <p:spPr bwMode="auto">
              <a:xfrm>
                <a:off x="1474" y="2136"/>
                <a:ext cx="9" cy="22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08" name="Line 224"/>
              <p:cNvSpPr>
                <a:spLocks noChangeShapeType="1"/>
              </p:cNvSpPr>
              <p:nvPr/>
            </p:nvSpPr>
            <p:spPr bwMode="auto">
              <a:xfrm>
                <a:off x="1478" y="2146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09" name="Rectangle 225"/>
              <p:cNvSpPr>
                <a:spLocks noChangeArrowheads="1"/>
              </p:cNvSpPr>
              <p:nvPr/>
            </p:nvSpPr>
            <p:spPr bwMode="auto">
              <a:xfrm>
                <a:off x="1456" y="2154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10" name="Rectangle 226"/>
              <p:cNvSpPr>
                <a:spLocks noChangeArrowheads="1"/>
              </p:cNvSpPr>
              <p:nvPr/>
            </p:nvSpPr>
            <p:spPr bwMode="auto">
              <a:xfrm>
                <a:off x="1456" y="2133"/>
                <a:ext cx="42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11" name="Freeform 227"/>
              <p:cNvSpPr>
                <a:spLocks/>
              </p:cNvSpPr>
              <p:nvPr/>
            </p:nvSpPr>
            <p:spPr bwMode="auto">
              <a:xfrm>
                <a:off x="1474" y="2126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12" name="Rectangle 228"/>
              <p:cNvSpPr>
                <a:spLocks noChangeArrowheads="1"/>
              </p:cNvSpPr>
              <p:nvPr/>
            </p:nvSpPr>
            <p:spPr bwMode="auto">
              <a:xfrm>
                <a:off x="1463" y="2109"/>
                <a:ext cx="8" cy="10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13" name="Line 229"/>
              <p:cNvSpPr>
                <a:spLocks noChangeShapeType="1"/>
              </p:cNvSpPr>
              <p:nvPr/>
            </p:nvSpPr>
            <p:spPr bwMode="auto">
              <a:xfrm>
                <a:off x="1466" y="2114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14" name="Rectangle 230"/>
              <p:cNvSpPr>
                <a:spLocks noChangeArrowheads="1"/>
              </p:cNvSpPr>
              <p:nvPr/>
            </p:nvSpPr>
            <p:spPr bwMode="auto">
              <a:xfrm>
                <a:off x="1446" y="2115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15" name="Rectangle 231"/>
              <p:cNvSpPr>
                <a:spLocks noChangeArrowheads="1"/>
              </p:cNvSpPr>
              <p:nvPr/>
            </p:nvSpPr>
            <p:spPr bwMode="auto">
              <a:xfrm>
                <a:off x="1446" y="2106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16" name="Freeform 232"/>
              <p:cNvSpPr>
                <a:spLocks/>
              </p:cNvSpPr>
              <p:nvPr/>
            </p:nvSpPr>
            <p:spPr bwMode="auto">
              <a:xfrm>
                <a:off x="1463" y="2094"/>
                <a:ext cx="8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8" y="41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8" y="41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8" h="41">
                    <a:moveTo>
                      <a:pt x="0" y="41"/>
                    </a:moveTo>
                    <a:lnTo>
                      <a:pt x="8" y="41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8" y="41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17" name="Rectangle 233"/>
              <p:cNvSpPr>
                <a:spLocks noChangeArrowheads="1"/>
              </p:cNvSpPr>
              <p:nvPr/>
            </p:nvSpPr>
            <p:spPr bwMode="auto">
              <a:xfrm>
                <a:off x="1445" y="2047"/>
                <a:ext cx="9" cy="15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18" name="Line 234"/>
              <p:cNvSpPr>
                <a:spLocks noChangeShapeType="1"/>
              </p:cNvSpPr>
              <p:nvPr/>
            </p:nvSpPr>
            <p:spPr bwMode="auto">
              <a:xfrm>
                <a:off x="1449" y="2055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19" name="Rectangle 235"/>
              <p:cNvSpPr>
                <a:spLocks noChangeArrowheads="1"/>
              </p:cNvSpPr>
              <p:nvPr/>
            </p:nvSpPr>
            <p:spPr bwMode="auto">
              <a:xfrm>
                <a:off x="1429" y="2058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20" name="Rectangle 236"/>
              <p:cNvSpPr>
                <a:spLocks noChangeArrowheads="1"/>
              </p:cNvSpPr>
              <p:nvPr/>
            </p:nvSpPr>
            <p:spPr bwMode="auto">
              <a:xfrm>
                <a:off x="1429" y="2043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21" name="Freeform 237"/>
              <p:cNvSpPr>
                <a:spLocks/>
              </p:cNvSpPr>
              <p:nvPr/>
            </p:nvSpPr>
            <p:spPr bwMode="auto">
              <a:xfrm>
                <a:off x="1445" y="2035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22" name="Rectangle 238"/>
              <p:cNvSpPr>
                <a:spLocks noChangeArrowheads="1"/>
              </p:cNvSpPr>
              <p:nvPr/>
            </p:nvSpPr>
            <p:spPr bwMode="auto">
              <a:xfrm>
                <a:off x="1416" y="1938"/>
                <a:ext cx="9" cy="11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23" name="Line 239"/>
              <p:cNvSpPr>
                <a:spLocks noChangeShapeType="1"/>
              </p:cNvSpPr>
              <p:nvPr/>
            </p:nvSpPr>
            <p:spPr bwMode="auto">
              <a:xfrm>
                <a:off x="1420" y="1944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24" name="Rectangle 240"/>
              <p:cNvSpPr>
                <a:spLocks noChangeArrowheads="1"/>
              </p:cNvSpPr>
              <p:nvPr/>
            </p:nvSpPr>
            <p:spPr bwMode="auto">
              <a:xfrm>
                <a:off x="1400" y="1945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25" name="Rectangle 241"/>
              <p:cNvSpPr>
                <a:spLocks noChangeArrowheads="1"/>
              </p:cNvSpPr>
              <p:nvPr/>
            </p:nvSpPr>
            <p:spPr bwMode="auto">
              <a:xfrm>
                <a:off x="1400" y="1935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26" name="Freeform 242"/>
              <p:cNvSpPr>
                <a:spLocks/>
              </p:cNvSpPr>
              <p:nvPr/>
            </p:nvSpPr>
            <p:spPr bwMode="auto">
              <a:xfrm>
                <a:off x="1416" y="1923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27" name="Rectangle 243"/>
              <p:cNvSpPr>
                <a:spLocks noChangeArrowheads="1"/>
              </p:cNvSpPr>
              <p:nvPr/>
            </p:nvSpPr>
            <p:spPr bwMode="auto">
              <a:xfrm>
                <a:off x="1414" y="1920"/>
                <a:ext cx="8" cy="1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28" name="Line 244"/>
              <p:cNvSpPr>
                <a:spLocks noChangeShapeType="1"/>
              </p:cNvSpPr>
              <p:nvPr/>
            </p:nvSpPr>
            <p:spPr bwMode="auto">
              <a:xfrm>
                <a:off x="1417" y="1929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29" name="Rectangle 245"/>
              <p:cNvSpPr>
                <a:spLocks noChangeArrowheads="1"/>
              </p:cNvSpPr>
              <p:nvPr/>
            </p:nvSpPr>
            <p:spPr bwMode="auto">
              <a:xfrm>
                <a:off x="1396" y="1934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30" name="Rectangle 246"/>
              <p:cNvSpPr>
                <a:spLocks noChangeArrowheads="1"/>
              </p:cNvSpPr>
              <p:nvPr/>
            </p:nvSpPr>
            <p:spPr bwMode="auto">
              <a:xfrm>
                <a:off x="1396" y="1915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31" name="Freeform 247"/>
              <p:cNvSpPr>
                <a:spLocks/>
              </p:cNvSpPr>
              <p:nvPr/>
            </p:nvSpPr>
            <p:spPr bwMode="auto">
              <a:xfrm>
                <a:off x="1414" y="1908"/>
                <a:ext cx="8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8" y="41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8" y="41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8" h="41">
                    <a:moveTo>
                      <a:pt x="0" y="41"/>
                    </a:moveTo>
                    <a:lnTo>
                      <a:pt x="8" y="41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8" y="41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32" name="Rectangle 248"/>
              <p:cNvSpPr>
                <a:spLocks noChangeArrowheads="1"/>
              </p:cNvSpPr>
              <p:nvPr/>
            </p:nvSpPr>
            <p:spPr bwMode="auto">
              <a:xfrm>
                <a:off x="1375" y="1701"/>
                <a:ext cx="8" cy="15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33" name="Line 249"/>
              <p:cNvSpPr>
                <a:spLocks noChangeShapeType="1"/>
              </p:cNvSpPr>
              <p:nvPr/>
            </p:nvSpPr>
            <p:spPr bwMode="auto">
              <a:xfrm>
                <a:off x="1378" y="1709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34" name="Rectangle 250"/>
              <p:cNvSpPr>
                <a:spLocks noChangeArrowheads="1"/>
              </p:cNvSpPr>
              <p:nvPr/>
            </p:nvSpPr>
            <p:spPr bwMode="auto">
              <a:xfrm>
                <a:off x="1358" y="1713"/>
                <a:ext cx="42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35" name="Rectangle 251"/>
              <p:cNvSpPr>
                <a:spLocks noChangeArrowheads="1"/>
              </p:cNvSpPr>
              <p:nvPr/>
            </p:nvSpPr>
            <p:spPr bwMode="auto">
              <a:xfrm>
                <a:off x="1358" y="1698"/>
                <a:ext cx="42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36" name="Freeform 252"/>
              <p:cNvSpPr>
                <a:spLocks/>
              </p:cNvSpPr>
              <p:nvPr/>
            </p:nvSpPr>
            <p:spPr bwMode="auto">
              <a:xfrm>
                <a:off x="1375" y="1689"/>
                <a:ext cx="8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8" y="41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8" y="41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8" h="41">
                    <a:moveTo>
                      <a:pt x="0" y="41"/>
                    </a:moveTo>
                    <a:lnTo>
                      <a:pt x="8" y="41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8" y="41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37" name="Rectangle 253"/>
              <p:cNvSpPr>
                <a:spLocks noChangeArrowheads="1"/>
              </p:cNvSpPr>
              <p:nvPr/>
            </p:nvSpPr>
            <p:spPr bwMode="auto">
              <a:xfrm>
                <a:off x="1356" y="1545"/>
                <a:ext cx="9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38" name="Line 254"/>
              <p:cNvSpPr>
                <a:spLocks noChangeShapeType="1"/>
              </p:cNvSpPr>
              <p:nvPr/>
            </p:nvSpPr>
            <p:spPr bwMode="auto">
              <a:xfrm>
                <a:off x="1360" y="1549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39" name="Rectangle 255"/>
              <p:cNvSpPr>
                <a:spLocks noChangeArrowheads="1"/>
              </p:cNvSpPr>
              <p:nvPr/>
            </p:nvSpPr>
            <p:spPr bwMode="auto">
              <a:xfrm>
                <a:off x="1343" y="1549"/>
                <a:ext cx="37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40" name="Rectangle 256"/>
              <p:cNvSpPr>
                <a:spLocks noChangeArrowheads="1"/>
              </p:cNvSpPr>
              <p:nvPr/>
            </p:nvSpPr>
            <p:spPr bwMode="auto">
              <a:xfrm>
                <a:off x="1343" y="1540"/>
                <a:ext cx="37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41" name="Freeform 257"/>
              <p:cNvSpPr>
                <a:spLocks/>
              </p:cNvSpPr>
              <p:nvPr/>
            </p:nvSpPr>
            <p:spPr bwMode="auto">
              <a:xfrm>
                <a:off x="1356" y="1528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42" name="Rectangle 258"/>
              <p:cNvSpPr>
                <a:spLocks noChangeArrowheads="1"/>
              </p:cNvSpPr>
              <p:nvPr/>
            </p:nvSpPr>
            <p:spPr bwMode="auto">
              <a:xfrm>
                <a:off x="1346" y="1410"/>
                <a:ext cx="8" cy="7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43" name="Line 259"/>
              <p:cNvSpPr>
                <a:spLocks noChangeShapeType="1"/>
              </p:cNvSpPr>
              <p:nvPr/>
            </p:nvSpPr>
            <p:spPr bwMode="auto">
              <a:xfrm>
                <a:off x="1349" y="1413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44" name="Rectangle 260"/>
              <p:cNvSpPr>
                <a:spLocks noChangeArrowheads="1"/>
              </p:cNvSpPr>
              <p:nvPr/>
            </p:nvSpPr>
            <p:spPr bwMode="auto">
              <a:xfrm>
                <a:off x="1343" y="1413"/>
                <a:ext cx="27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45" name="Rectangle 261"/>
              <p:cNvSpPr>
                <a:spLocks noChangeArrowheads="1"/>
              </p:cNvSpPr>
              <p:nvPr/>
            </p:nvSpPr>
            <p:spPr bwMode="auto">
              <a:xfrm>
                <a:off x="1343" y="1406"/>
                <a:ext cx="27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46" name="Freeform 262"/>
              <p:cNvSpPr>
                <a:spLocks/>
              </p:cNvSpPr>
              <p:nvPr/>
            </p:nvSpPr>
            <p:spPr bwMode="auto">
              <a:xfrm>
                <a:off x="1346" y="1393"/>
                <a:ext cx="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8" y="42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8" y="42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8" h="42">
                    <a:moveTo>
                      <a:pt x="0" y="42"/>
                    </a:moveTo>
                    <a:lnTo>
                      <a:pt x="8" y="42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8" y="42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47" name="Rectangle 263"/>
              <p:cNvSpPr>
                <a:spLocks noChangeArrowheads="1"/>
              </p:cNvSpPr>
              <p:nvPr/>
            </p:nvSpPr>
            <p:spPr bwMode="auto">
              <a:xfrm>
                <a:off x="1344" y="1378"/>
                <a:ext cx="9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48" name="Line 264"/>
              <p:cNvSpPr>
                <a:spLocks noChangeShapeType="1"/>
              </p:cNvSpPr>
              <p:nvPr/>
            </p:nvSpPr>
            <p:spPr bwMode="auto">
              <a:xfrm>
                <a:off x="1348" y="1383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49" name="Rectangle 265"/>
              <p:cNvSpPr>
                <a:spLocks noChangeArrowheads="1"/>
              </p:cNvSpPr>
              <p:nvPr/>
            </p:nvSpPr>
            <p:spPr bwMode="auto">
              <a:xfrm>
                <a:off x="1343" y="1383"/>
                <a:ext cx="25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50" name="Rectangle 266"/>
              <p:cNvSpPr>
                <a:spLocks noChangeArrowheads="1"/>
              </p:cNvSpPr>
              <p:nvPr/>
            </p:nvSpPr>
            <p:spPr bwMode="auto">
              <a:xfrm>
                <a:off x="1343" y="1374"/>
                <a:ext cx="25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51" name="Freeform 267"/>
              <p:cNvSpPr>
                <a:spLocks/>
              </p:cNvSpPr>
              <p:nvPr/>
            </p:nvSpPr>
            <p:spPr bwMode="auto">
              <a:xfrm>
                <a:off x="1344" y="1362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52" name="Rectangle 268"/>
              <p:cNvSpPr>
                <a:spLocks noChangeArrowheads="1"/>
              </p:cNvSpPr>
              <p:nvPr/>
            </p:nvSpPr>
            <p:spPr bwMode="auto">
              <a:xfrm>
                <a:off x="1358" y="1563"/>
                <a:ext cx="9" cy="1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53" name="Line 269"/>
              <p:cNvSpPr>
                <a:spLocks noChangeShapeType="1"/>
              </p:cNvSpPr>
              <p:nvPr/>
            </p:nvSpPr>
            <p:spPr bwMode="auto">
              <a:xfrm>
                <a:off x="1362" y="1569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54" name="Rectangle 270"/>
              <p:cNvSpPr>
                <a:spLocks noChangeArrowheads="1"/>
              </p:cNvSpPr>
              <p:nvPr/>
            </p:nvSpPr>
            <p:spPr bwMode="auto">
              <a:xfrm>
                <a:off x="1343" y="1572"/>
                <a:ext cx="40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55" name="Rectangle 271"/>
              <p:cNvSpPr>
                <a:spLocks noChangeArrowheads="1"/>
              </p:cNvSpPr>
              <p:nvPr/>
            </p:nvSpPr>
            <p:spPr bwMode="auto">
              <a:xfrm>
                <a:off x="1343" y="1559"/>
                <a:ext cx="40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56" name="Freeform 272"/>
              <p:cNvSpPr>
                <a:spLocks/>
              </p:cNvSpPr>
              <p:nvPr/>
            </p:nvSpPr>
            <p:spPr bwMode="auto">
              <a:xfrm>
                <a:off x="1358" y="1549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57" name="Rectangle 273"/>
              <p:cNvSpPr>
                <a:spLocks noChangeArrowheads="1"/>
              </p:cNvSpPr>
              <p:nvPr/>
            </p:nvSpPr>
            <p:spPr bwMode="auto">
              <a:xfrm>
                <a:off x="1376" y="1737"/>
                <a:ext cx="9" cy="5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58" name="Line 274"/>
              <p:cNvSpPr>
                <a:spLocks noChangeShapeType="1"/>
              </p:cNvSpPr>
              <p:nvPr/>
            </p:nvSpPr>
            <p:spPr bwMode="auto">
              <a:xfrm>
                <a:off x="1380" y="1739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59" name="Rectangle 275"/>
              <p:cNvSpPr>
                <a:spLocks noChangeArrowheads="1"/>
              </p:cNvSpPr>
              <p:nvPr/>
            </p:nvSpPr>
            <p:spPr bwMode="auto">
              <a:xfrm>
                <a:off x="1360" y="1738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60" name="Rectangle 276"/>
              <p:cNvSpPr>
                <a:spLocks noChangeArrowheads="1"/>
              </p:cNvSpPr>
              <p:nvPr/>
            </p:nvSpPr>
            <p:spPr bwMode="auto">
              <a:xfrm>
                <a:off x="1360" y="1733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61" name="Freeform 277"/>
              <p:cNvSpPr>
                <a:spLocks/>
              </p:cNvSpPr>
              <p:nvPr/>
            </p:nvSpPr>
            <p:spPr bwMode="auto">
              <a:xfrm>
                <a:off x="1376" y="1718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62" name="Rectangle 278"/>
              <p:cNvSpPr>
                <a:spLocks noChangeArrowheads="1"/>
              </p:cNvSpPr>
              <p:nvPr/>
            </p:nvSpPr>
            <p:spPr bwMode="auto">
              <a:xfrm>
                <a:off x="1385" y="1793"/>
                <a:ext cx="8" cy="16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63" name="Line 279"/>
              <p:cNvSpPr>
                <a:spLocks noChangeShapeType="1"/>
              </p:cNvSpPr>
              <p:nvPr/>
            </p:nvSpPr>
            <p:spPr bwMode="auto">
              <a:xfrm>
                <a:off x="1388" y="1802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64" name="Rectangle 280"/>
              <p:cNvSpPr>
                <a:spLocks noChangeArrowheads="1"/>
              </p:cNvSpPr>
              <p:nvPr/>
            </p:nvSpPr>
            <p:spPr bwMode="auto">
              <a:xfrm>
                <a:off x="1367" y="1806"/>
                <a:ext cx="42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65" name="Rectangle 281"/>
              <p:cNvSpPr>
                <a:spLocks noChangeArrowheads="1"/>
              </p:cNvSpPr>
              <p:nvPr/>
            </p:nvSpPr>
            <p:spPr bwMode="auto">
              <a:xfrm>
                <a:off x="1367" y="1791"/>
                <a:ext cx="42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66" name="Freeform 282"/>
              <p:cNvSpPr>
                <a:spLocks/>
              </p:cNvSpPr>
              <p:nvPr/>
            </p:nvSpPr>
            <p:spPr bwMode="auto">
              <a:xfrm>
                <a:off x="1385" y="1781"/>
                <a:ext cx="8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8" y="41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8" y="41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8" h="41">
                    <a:moveTo>
                      <a:pt x="0" y="41"/>
                    </a:moveTo>
                    <a:lnTo>
                      <a:pt x="8" y="41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8" y="41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67" name="Rectangle 283"/>
              <p:cNvSpPr>
                <a:spLocks noChangeArrowheads="1"/>
              </p:cNvSpPr>
              <p:nvPr/>
            </p:nvSpPr>
            <p:spPr bwMode="auto">
              <a:xfrm>
                <a:off x="1396" y="1869"/>
                <a:ext cx="9" cy="7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68" name="Line 284"/>
              <p:cNvSpPr>
                <a:spLocks noChangeShapeType="1"/>
              </p:cNvSpPr>
              <p:nvPr/>
            </p:nvSpPr>
            <p:spPr bwMode="auto">
              <a:xfrm>
                <a:off x="1400" y="1872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69" name="Rectangle 285"/>
              <p:cNvSpPr>
                <a:spLocks noChangeArrowheads="1"/>
              </p:cNvSpPr>
              <p:nvPr/>
            </p:nvSpPr>
            <p:spPr bwMode="auto">
              <a:xfrm>
                <a:off x="1380" y="1872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70" name="Rectangle 286"/>
              <p:cNvSpPr>
                <a:spLocks noChangeArrowheads="1"/>
              </p:cNvSpPr>
              <p:nvPr/>
            </p:nvSpPr>
            <p:spPr bwMode="auto">
              <a:xfrm>
                <a:off x="1380" y="1865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71" name="Freeform 287"/>
              <p:cNvSpPr>
                <a:spLocks/>
              </p:cNvSpPr>
              <p:nvPr/>
            </p:nvSpPr>
            <p:spPr bwMode="auto">
              <a:xfrm>
                <a:off x="1396" y="1851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72" name="Rectangle 288"/>
              <p:cNvSpPr>
                <a:spLocks noChangeArrowheads="1"/>
              </p:cNvSpPr>
              <p:nvPr/>
            </p:nvSpPr>
            <p:spPr bwMode="auto">
              <a:xfrm>
                <a:off x="1430" y="2009"/>
                <a:ext cx="9" cy="10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73" name="Line 289"/>
              <p:cNvSpPr>
                <a:spLocks noChangeShapeType="1"/>
              </p:cNvSpPr>
              <p:nvPr/>
            </p:nvSpPr>
            <p:spPr bwMode="auto">
              <a:xfrm>
                <a:off x="1434" y="2013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74" name="Rectangle 290"/>
              <p:cNvSpPr>
                <a:spLocks noChangeArrowheads="1"/>
              </p:cNvSpPr>
              <p:nvPr/>
            </p:nvSpPr>
            <p:spPr bwMode="auto">
              <a:xfrm>
                <a:off x="1412" y="2016"/>
                <a:ext cx="42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75" name="Rectangle 291"/>
              <p:cNvSpPr>
                <a:spLocks noChangeArrowheads="1"/>
              </p:cNvSpPr>
              <p:nvPr/>
            </p:nvSpPr>
            <p:spPr bwMode="auto">
              <a:xfrm>
                <a:off x="1412" y="2006"/>
                <a:ext cx="42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76" name="Freeform 292"/>
              <p:cNvSpPr>
                <a:spLocks/>
              </p:cNvSpPr>
              <p:nvPr/>
            </p:nvSpPr>
            <p:spPr bwMode="auto">
              <a:xfrm>
                <a:off x="1430" y="1993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77" name="Rectangle 293"/>
              <p:cNvSpPr>
                <a:spLocks noChangeArrowheads="1"/>
              </p:cNvSpPr>
              <p:nvPr/>
            </p:nvSpPr>
            <p:spPr bwMode="auto">
              <a:xfrm>
                <a:off x="1487" y="2163"/>
                <a:ext cx="8" cy="7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78" name="Line 294"/>
              <p:cNvSpPr>
                <a:spLocks noChangeShapeType="1"/>
              </p:cNvSpPr>
              <p:nvPr/>
            </p:nvSpPr>
            <p:spPr bwMode="auto">
              <a:xfrm>
                <a:off x="1490" y="2167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79" name="Rectangle 295"/>
              <p:cNvSpPr>
                <a:spLocks noChangeArrowheads="1"/>
              </p:cNvSpPr>
              <p:nvPr/>
            </p:nvSpPr>
            <p:spPr bwMode="auto">
              <a:xfrm>
                <a:off x="1470" y="2167"/>
                <a:ext cx="42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80" name="Rectangle 296"/>
              <p:cNvSpPr>
                <a:spLocks noChangeArrowheads="1"/>
              </p:cNvSpPr>
              <p:nvPr/>
            </p:nvSpPr>
            <p:spPr bwMode="auto">
              <a:xfrm>
                <a:off x="1470" y="2159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81" name="Freeform 297"/>
              <p:cNvSpPr>
                <a:spLocks/>
              </p:cNvSpPr>
              <p:nvPr/>
            </p:nvSpPr>
            <p:spPr bwMode="auto">
              <a:xfrm>
                <a:off x="1487" y="2146"/>
                <a:ext cx="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8" y="42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8" y="42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8" h="42">
                    <a:moveTo>
                      <a:pt x="0" y="42"/>
                    </a:moveTo>
                    <a:lnTo>
                      <a:pt x="8" y="42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8" y="42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82" name="Rectangle 298"/>
              <p:cNvSpPr>
                <a:spLocks noChangeArrowheads="1"/>
              </p:cNvSpPr>
              <p:nvPr/>
            </p:nvSpPr>
            <p:spPr bwMode="auto">
              <a:xfrm>
                <a:off x="1522" y="2241"/>
                <a:ext cx="9" cy="2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83" name="Line 299"/>
              <p:cNvSpPr>
                <a:spLocks noChangeShapeType="1"/>
              </p:cNvSpPr>
              <p:nvPr/>
            </p:nvSpPr>
            <p:spPr bwMode="auto">
              <a:xfrm>
                <a:off x="1526" y="2242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84" name="Rectangle 300"/>
              <p:cNvSpPr>
                <a:spLocks noChangeArrowheads="1"/>
              </p:cNvSpPr>
              <p:nvPr/>
            </p:nvSpPr>
            <p:spPr bwMode="auto">
              <a:xfrm>
                <a:off x="1505" y="2240"/>
                <a:ext cx="42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85" name="Rectangle 301"/>
              <p:cNvSpPr>
                <a:spLocks noChangeArrowheads="1"/>
              </p:cNvSpPr>
              <p:nvPr/>
            </p:nvSpPr>
            <p:spPr bwMode="auto">
              <a:xfrm>
                <a:off x="1505" y="2237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86" name="Freeform 302"/>
              <p:cNvSpPr>
                <a:spLocks/>
              </p:cNvSpPr>
              <p:nvPr/>
            </p:nvSpPr>
            <p:spPr bwMode="auto">
              <a:xfrm>
                <a:off x="1522" y="2222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87" name="Rectangle 303"/>
              <p:cNvSpPr>
                <a:spLocks noChangeArrowheads="1"/>
              </p:cNvSpPr>
              <p:nvPr/>
            </p:nvSpPr>
            <p:spPr bwMode="auto">
              <a:xfrm>
                <a:off x="1562" y="2279"/>
                <a:ext cx="9" cy="10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88" name="Line 304"/>
              <p:cNvSpPr>
                <a:spLocks noChangeShapeType="1"/>
              </p:cNvSpPr>
              <p:nvPr/>
            </p:nvSpPr>
            <p:spPr bwMode="auto">
              <a:xfrm>
                <a:off x="1566" y="2284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89" name="Rectangle 305"/>
              <p:cNvSpPr>
                <a:spLocks noChangeArrowheads="1"/>
              </p:cNvSpPr>
              <p:nvPr/>
            </p:nvSpPr>
            <p:spPr bwMode="auto">
              <a:xfrm>
                <a:off x="1544" y="2285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90" name="Rectangle 306"/>
              <p:cNvSpPr>
                <a:spLocks noChangeArrowheads="1"/>
              </p:cNvSpPr>
              <p:nvPr/>
            </p:nvSpPr>
            <p:spPr bwMode="auto">
              <a:xfrm>
                <a:off x="1544" y="2275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91" name="Freeform 307"/>
              <p:cNvSpPr>
                <a:spLocks/>
              </p:cNvSpPr>
              <p:nvPr/>
            </p:nvSpPr>
            <p:spPr bwMode="auto">
              <a:xfrm>
                <a:off x="1562" y="2263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92" name="Rectangle 308"/>
              <p:cNvSpPr>
                <a:spLocks noChangeArrowheads="1"/>
              </p:cNvSpPr>
              <p:nvPr/>
            </p:nvSpPr>
            <p:spPr bwMode="auto">
              <a:xfrm>
                <a:off x="1614" y="2343"/>
                <a:ext cx="8" cy="5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93" name="Line 309"/>
              <p:cNvSpPr>
                <a:spLocks noChangeShapeType="1"/>
              </p:cNvSpPr>
              <p:nvPr/>
            </p:nvSpPr>
            <p:spPr bwMode="auto">
              <a:xfrm>
                <a:off x="1617" y="2345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94" name="Rectangle 310"/>
              <p:cNvSpPr>
                <a:spLocks noChangeArrowheads="1"/>
              </p:cNvSpPr>
              <p:nvPr/>
            </p:nvSpPr>
            <p:spPr bwMode="auto">
              <a:xfrm>
                <a:off x="1597" y="2344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95" name="Rectangle 311"/>
              <p:cNvSpPr>
                <a:spLocks noChangeArrowheads="1"/>
              </p:cNvSpPr>
              <p:nvPr/>
            </p:nvSpPr>
            <p:spPr bwMode="auto">
              <a:xfrm>
                <a:off x="1597" y="2338"/>
                <a:ext cx="42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96" name="Freeform 312"/>
              <p:cNvSpPr>
                <a:spLocks/>
              </p:cNvSpPr>
              <p:nvPr/>
            </p:nvSpPr>
            <p:spPr bwMode="auto">
              <a:xfrm>
                <a:off x="1614" y="2324"/>
                <a:ext cx="8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8" y="41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8" y="41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8" h="41">
                    <a:moveTo>
                      <a:pt x="0" y="41"/>
                    </a:moveTo>
                    <a:lnTo>
                      <a:pt x="8" y="41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8" y="41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97" name="Rectangle 313"/>
              <p:cNvSpPr>
                <a:spLocks noChangeArrowheads="1"/>
              </p:cNvSpPr>
              <p:nvPr/>
            </p:nvSpPr>
            <p:spPr bwMode="auto">
              <a:xfrm>
                <a:off x="1646" y="2374"/>
                <a:ext cx="9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98" name="Line 314"/>
              <p:cNvSpPr>
                <a:spLocks noChangeShapeType="1"/>
              </p:cNvSpPr>
              <p:nvPr/>
            </p:nvSpPr>
            <p:spPr bwMode="auto">
              <a:xfrm>
                <a:off x="1650" y="2379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99" name="Rectangle 315"/>
              <p:cNvSpPr>
                <a:spLocks noChangeArrowheads="1"/>
              </p:cNvSpPr>
              <p:nvPr/>
            </p:nvSpPr>
            <p:spPr bwMode="auto">
              <a:xfrm>
                <a:off x="1629" y="2379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00" name="Rectangle 316"/>
              <p:cNvSpPr>
                <a:spLocks noChangeArrowheads="1"/>
              </p:cNvSpPr>
              <p:nvPr/>
            </p:nvSpPr>
            <p:spPr bwMode="auto">
              <a:xfrm>
                <a:off x="1629" y="2370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01" name="Freeform 317"/>
              <p:cNvSpPr>
                <a:spLocks/>
              </p:cNvSpPr>
              <p:nvPr/>
            </p:nvSpPr>
            <p:spPr bwMode="auto">
              <a:xfrm>
                <a:off x="1646" y="2358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02" name="Rectangle 318"/>
              <p:cNvSpPr>
                <a:spLocks noChangeArrowheads="1"/>
              </p:cNvSpPr>
              <p:nvPr/>
            </p:nvSpPr>
            <p:spPr bwMode="auto">
              <a:xfrm>
                <a:off x="1741" y="2455"/>
                <a:ext cx="8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03" name="Line 319"/>
              <p:cNvSpPr>
                <a:spLocks noChangeShapeType="1"/>
              </p:cNvSpPr>
              <p:nvPr/>
            </p:nvSpPr>
            <p:spPr bwMode="auto">
              <a:xfrm>
                <a:off x="1744" y="2458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04" name="Rectangle 320"/>
              <p:cNvSpPr>
                <a:spLocks noChangeArrowheads="1"/>
              </p:cNvSpPr>
              <p:nvPr/>
            </p:nvSpPr>
            <p:spPr bwMode="auto">
              <a:xfrm>
                <a:off x="1723" y="2460"/>
                <a:ext cx="42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05" name="Rectangle 321"/>
              <p:cNvSpPr>
                <a:spLocks noChangeArrowheads="1"/>
              </p:cNvSpPr>
              <p:nvPr/>
            </p:nvSpPr>
            <p:spPr bwMode="auto">
              <a:xfrm>
                <a:off x="1723" y="2450"/>
                <a:ext cx="42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06" name="Freeform 322"/>
              <p:cNvSpPr>
                <a:spLocks/>
              </p:cNvSpPr>
              <p:nvPr/>
            </p:nvSpPr>
            <p:spPr bwMode="auto">
              <a:xfrm>
                <a:off x="1741" y="2438"/>
                <a:ext cx="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8" y="42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8" y="42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8" h="42">
                    <a:moveTo>
                      <a:pt x="0" y="42"/>
                    </a:moveTo>
                    <a:lnTo>
                      <a:pt x="8" y="42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8" y="42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07" name="Rectangle 323"/>
              <p:cNvSpPr>
                <a:spLocks noChangeArrowheads="1"/>
              </p:cNvSpPr>
              <p:nvPr/>
            </p:nvSpPr>
            <p:spPr bwMode="auto">
              <a:xfrm>
                <a:off x="1763" y="2480"/>
                <a:ext cx="9" cy="6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08" name="Line 324"/>
              <p:cNvSpPr>
                <a:spLocks noChangeShapeType="1"/>
              </p:cNvSpPr>
              <p:nvPr/>
            </p:nvSpPr>
            <p:spPr bwMode="auto">
              <a:xfrm>
                <a:off x="1767" y="2482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09" name="Rectangle 325"/>
              <p:cNvSpPr>
                <a:spLocks noChangeArrowheads="1"/>
              </p:cNvSpPr>
              <p:nvPr/>
            </p:nvSpPr>
            <p:spPr bwMode="auto">
              <a:xfrm>
                <a:off x="1746" y="2482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10" name="Rectangle 326"/>
              <p:cNvSpPr>
                <a:spLocks noChangeArrowheads="1"/>
              </p:cNvSpPr>
              <p:nvPr/>
            </p:nvSpPr>
            <p:spPr bwMode="auto">
              <a:xfrm>
                <a:off x="1746" y="2476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11" name="Freeform 327"/>
              <p:cNvSpPr>
                <a:spLocks/>
              </p:cNvSpPr>
              <p:nvPr/>
            </p:nvSpPr>
            <p:spPr bwMode="auto">
              <a:xfrm>
                <a:off x="1763" y="2462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12" name="Rectangle 328"/>
              <p:cNvSpPr>
                <a:spLocks noChangeArrowheads="1"/>
              </p:cNvSpPr>
              <p:nvPr/>
            </p:nvSpPr>
            <p:spPr bwMode="auto">
              <a:xfrm>
                <a:off x="1872" y="2559"/>
                <a:ext cx="8" cy="5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13" name="Line 329"/>
              <p:cNvSpPr>
                <a:spLocks noChangeShapeType="1"/>
              </p:cNvSpPr>
              <p:nvPr/>
            </p:nvSpPr>
            <p:spPr bwMode="auto">
              <a:xfrm>
                <a:off x="1875" y="2561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14" name="Rectangle 330"/>
              <p:cNvSpPr>
                <a:spLocks noChangeArrowheads="1"/>
              </p:cNvSpPr>
              <p:nvPr/>
            </p:nvSpPr>
            <p:spPr bwMode="auto">
              <a:xfrm>
                <a:off x="1855" y="2560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15" name="Rectangle 331"/>
              <p:cNvSpPr>
                <a:spLocks noChangeArrowheads="1"/>
              </p:cNvSpPr>
              <p:nvPr/>
            </p:nvSpPr>
            <p:spPr bwMode="auto">
              <a:xfrm>
                <a:off x="1855" y="2555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16" name="Freeform 332"/>
              <p:cNvSpPr>
                <a:spLocks/>
              </p:cNvSpPr>
              <p:nvPr/>
            </p:nvSpPr>
            <p:spPr bwMode="auto">
              <a:xfrm>
                <a:off x="1872" y="2540"/>
                <a:ext cx="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8" y="42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8" y="42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8" h="42">
                    <a:moveTo>
                      <a:pt x="0" y="42"/>
                    </a:moveTo>
                    <a:lnTo>
                      <a:pt x="8" y="42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8" y="42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17" name="Rectangle 333"/>
              <p:cNvSpPr>
                <a:spLocks noChangeArrowheads="1"/>
              </p:cNvSpPr>
              <p:nvPr/>
            </p:nvSpPr>
            <p:spPr bwMode="auto">
              <a:xfrm>
                <a:off x="1879" y="2570"/>
                <a:ext cx="9" cy="4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18" name="Line 334"/>
              <p:cNvSpPr>
                <a:spLocks noChangeShapeType="1"/>
              </p:cNvSpPr>
              <p:nvPr/>
            </p:nvSpPr>
            <p:spPr bwMode="auto">
              <a:xfrm>
                <a:off x="1883" y="2572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19" name="Rectangle 335"/>
              <p:cNvSpPr>
                <a:spLocks noChangeArrowheads="1"/>
              </p:cNvSpPr>
              <p:nvPr/>
            </p:nvSpPr>
            <p:spPr bwMode="auto">
              <a:xfrm>
                <a:off x="1861" y="2570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20" name="Rectangle 336"/>
              <p:cNvSpPr>
                <a:spLocks noChangeArrowheads="1"/>
              </p:cNvSpPr>
              <p:nvPr/>
            </p:nvSpPr>
            <p:spPr bwMode="auto">
              <a:xfrm>
                <a:off x="1861" y="2566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21" name="Freeform 337"/>
              <p:cNvSpPr>
                <a:spLocks/>
              </p:cNvSpPr>
              <p:nvPr/>
            </p:nvSpPr>
            <p:spPr bwMode="auto">
              <a:xfrm>
                <a:off x="1879" y="2551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22" name="Rectangle 338"/>
              <p:cNvSpPr>
                <a:spLocks noChangeArrowheads="1"/>
              </p:cNvSpPr>
              <p:nvPr/>
            </p:nvSpPr>
            <p:spPr bwMode="auto">
              <a:xfrm>
                <a:off x="1905" y="2583"/>
                <a:ext cx="9" cy="5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23" name="Line 339"/>
              <p:cNvSpPr>
                <a:spLocks noChangeShapeType="1"/>
              </p:cNvSpPr>
              <p:nvPr/>
            </p:nvSpPr>
            <p:spPr bwMode="auto">
              <a:xfrm>
                <a:off x="1909" y="2585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24" name="Rectangle 340"/>
              <p:cNvSpPr>
                <a:spLocks noChangeArrowheads="1"/>
              </p:cNvSpPr>
              <p:nvPr/>
            </p:nvSpPr>
            <p:spPr bwMode="auto">
              <a:xfrm>
                <a:off x="1889" y="2584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25" name="Rectangle 341"/>
              <p:cNvSpPr>
                <a:spLocks noChangeArrowheads="1"/>
              </p:cNvSpPr>
              <p:nvPr/>
            </p:nvSpPr>
            <p:spPr bwMode="auto">
              <a:xfrm>
                <a:off x="1889" y="2578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26" name="Freeform 342"/>
              <p:cNvSpPr>
                <a:spLocks/>
              </p:cNvSpPr>
              <p:nvPr/>
            </p:nvSpPr>
            <p:spPr bwMode="auto">
              <a:xfrm>
                <a:off x="1907" y="2564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27" name="Rectangle 343"/>
              <p:cNvSpPr>
                <a:spLocks noChangeArrowheads="1"/>
              </p:cNvSpPr>
              <p:nvPr/>
            </p:nvSpPr>
            <p:spPr bwMode="auto">
              <a:xfrm>
                <a:off x="2016" y="2633"/>
                <a:ext cx="9" cy="16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28" name="Line 344"/>
              <p:cNvSpPr>
                <a:spLocks noChangeShapeType="1"/>
              </p:cNvSpPr>
              <p:nvPr/>
            </p:nvSpPr>
            <p:spPr bwMode="auto">
              <a:xfrm>
                <a:off x="2020" y="2641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29" name="Rectangle 345"/>
              <p:cNvSpPr>
                <a:spLocks noChangeArrowheads="1"/>
              </p:cNvSpPr>
              <p:nvPr/>
            </p:nvSpPr>
            <p:spPr bwMode="auto">
              <a:xfrm>
                <a:off x="2000" y="2646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30" name="Rectangle 346"/>
              <p:cNvSpPr>
                <a:spLocks noChangeArrowheads="1"/>
              </p:cNvSpPr>
              <p:nvPr/>
            </p:nvSpPr>
            <p:spPr bwMode="auto">
              <a:xfrm>
                <a:off x="2000" y="2629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31" name="Freeform 347"/>
              <p:cNvSpPr>
                <a:spLocks/>
              </p:cNvSpPr>
              <p:nvPr/>
            </p:nvSpPr>
            <p:spPr bwMode="auto">
              <a:xfrm>
                <a:off x="2016" y="2621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32" name="Rectangle 348"/>
              <p:cNvSpPr>
                <a:spLocks noChangeArrowheads="1"/>
              </p:cNvSpPr>
              <p:nvPr/>
            </p:nvSpPr>
            <p:spPr bwMode="auto">
              <a:xfrm>
                <a:off x="2273" y="2764"/>
                <a:ext cx="9" cy="2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33" name="Line 349"/>
              <p:cNvSpPr>
                <a:spLocks noChangeShapeType="1"/>
              </p:cNvSpPr>
              <p:nvPr/>
            </p:nvSpPr>
            <p:spPr bwMode="auto">
              <a:xfrm>
                <a:off x="2277" y="2765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34" name="Rectangle 350"/>
              <p:cNvSpPr>
                <a:spLocks noChangeArrowheads="1"/>
              </p:cNvSpPr>
              <p:nvPr/>
            </p:nvSpPr>
            <p:spPr bwMode="auto">
              <a:xfrm>
                <a:off x="2255" y="2763"/>
                <a:ext cx="42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35" name="Rectangle 351"/>
              <p:cNvSpPr>
                <a:spLocks noChangeArrowheads="1"/>
              </p:cNvSpPr>
              <p:nvPr/>
            </p:nvSpPr>
            <p:spPr bwMode="auto">
              <a:xfrm>
                <a:off x="2255" y="2760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36" name="Freeform 352"/>
              <p:cNvSpPr>
                <a:spLocks/>
              </p:cNvSpPr>
              <p:nvPr/>
            </p:nvSpPr>
            <p:spPr bwMode="auto">
              <a:xfrm>
                <a:off x="2273" y="2745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37" name="Rectangle 353"/>
              <p:cNvSpPr>
                <a:spLocks noChangeArrowheads="1"/>
              </p:cNvSpPr>
              <p:nvPr/>
            </p:nvSpPr>
            <p:spPr bwMode="auto">
              <a:xfrm>
                <a:off x="2285" y="2773"/>
                <a:ext cx="9" cy="2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38" name="Line 354"/>
              <p:cNvSpPr>
                <a:spLocks noChangeShapeType="1"/>
              </p:cNvSpPr>
              <p:nvPr/>
            </p:nvSpPr>
            <p:spPr bwMode="auto">
              <a:xfrm>
                <a:off x="2289" y="2773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39" name="Rectangle 355"/>
              <p:cNvSpPr>
                <a:spLocks noChangeArrowheads="1"/>
              </p:cNvSpPr>
              <p:nvPr/>
            </p:nvSpPr>
            <p:spPr bwMode="auto">
              <a:xfrm>
                <a:off x="2269" y="2771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40" name="Rectangle 356"/>
              <p:cNvSpPr>
                <a:spLocks noChangeArrowheads="1"/>
              </p:cNvSpPr>
              <p:nvPr/>
            </p:nvSpPr>
            <p:spPr bwMode="auto">
              <a:xfrm>
                <a:off x="2269" y="2768"/>
                <a:ext cx="42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41" name="Freeform 357"/>
              <p:cNvSpPr>
                <a:spLocks/>
              </p:cNvSpPr>
              <p:nvPr/>
            </p:nvSpPr>
            <p:spPr bwMode="auto">
              <a:xfrm>
                <a:off x="2285" y="2753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42" name="Rectangle 358"/>
              <p:cNvSpPr>
                <a:spLocks noChangeArrowheads="1"/>
              </p:cNvSpPr>
              <p:nvPr/>
            </p:nvSpPr>
            <p:spPr bwMode="auto">
              <a:xfrm>
                <a:off x="2334" y="2789"/>
                <a:ext cx="9" cy="5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43" name="Line 359"/>
              <p:cNvSpPr>
                <a:spLocks noChangeShapeType="1"/>
              </p:cNvSpPr>
              <p:nvPr/>
            </p:nvSpPr>
            <p:spPr bwMode="auto">
              <a:xfrm>
                <a:off x="2338" y="2792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44" name="Rectangle 360"/>
              <p:cNvSpPr>
                <a:spLocks noChangeArrowheads="1"/>
              </p:cNvSpPr>
              <p:nvPr/>
            </p:nvSpPr>
            <p:spPr bwMode="auto">
              <a:xfrm>
                <a:off x="2318" y="2790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45" name="Rectangle 361"/>
              <p:cNvSpPr>
                <a:spLocks noChangeArrowheads="1"/>
              </p:cNvSpPr>
              <p:nvPr/>
            </p:nvSpPr>
            <p:spPr bwMode="auto">
              <a:xfrm>
                <a:off x="2318" y="2785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46" name="Freeform 362"/>
              <p:cNvSpPr>
                <a:spLocks/>
              </p:cNvSpPr>
              <p:nvPr/>
            </p:nvSpPr>
            <p:spPr bwMode="auto">
              <a:xfrm>
                <a:off x="2334" y="2770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47" name="Rectangle 363"/>
              <p:cNvSpPr>
                <a:spLocks noChangeArrowheads="1"/>
              </p:cNvSpPr>
              <p:nvPr/>
            </p:nvSpPr>
            <p:spPr bwMode="auto">
              <a:xfrm>
                <a:off x="2558" y="2872"/>
                <a:ext cx="9" cy="6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48" name="Line 364"/>
              <p:cNvSpPr>
                <a:spLocks noChangeShapeType="1"/>
              </p:cNvSpPr>
              <p:nvPr/>
            </p:nvSpPr>
            <p:spPr bwMode="auto">
              <a:xfrm>
                <a:off x="2562" y="2876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49" name="Rectangle 365"/>
              <p:cNvSpPr>
                <a:spLocks noChangeArrowheads="1"/>
              </p:cNvSpPr>
              <p:nvPr/>
            </p:nvSpPr>
            <p:spPr bwMode="auto">
              <a:xfrm>
                <a:off x="2541" y="2875"/>
                <a:ext cx="41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50" name="Rectangle 366"/>
              <p:cNvSpPr>
                <a:spLocks noChangeArrowheads="1"/>
              </p:cNvSpPr>
              <p:nvPr/>
            </p:nvSpPr>
            <p:spPr bwMode="auto">
              <a:xfrm>
                <a:off x="2541" y="2868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51" name="Freeform 367"/>
              <p:cNvSpPr>
                <a:spLocks/>
              </p:cNvSpPr>
              <p:nvPr/>
            </p:nvSpPr>
            <p:spPr bwMode="auto">
              <a:xfrm>
                <a:off x="2558" y="2854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52" name="Rectangle 368"/>
              <p:cNvSpPr>
                <a:spLocks noChangeArrowheads="1"/>
              </p:cNvSpPr>
              <p:nvPr/>
            </p:nvSpPr>
            <p:spPr bwMode="auto">
              <a:xfrm>
                <a:off x="2734" y="2989"/>
                <a:ext cx="9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53" name="Line 369"/>
              <p:cNvSpPr>
                <a:spLocks noChangeShapeType="1"/>
              </p:cNvSpPr>
              <p:nvPr/>
            </p:nvSpPr>
            <p:spPr bwMode="auto">
              <a:xfrm>
                <a:off x="2738" y="2993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54" name="Rectangle 370"/>
              <p:cNvSpPr>
                <a:spLocks noChangeArrowheads="1"/>
              </p:cNvSpPr>
              <p:nvPr/>
            </p:nvSpPr>
            <p:spPr bwMode="auto">
              <a:xfrm>
                <a:off x="2717" y="2993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55" name="Rectangle 371"/>
              <p:cNvSpPr>
                <a:spLocks noChangeArrowheads="1"/>
              </p:cNvSpPr>
              <p:nvPr/>
            </p:nvSpPr>
            <p:spPr bwMode="auto">
              <a:xfrm>
                <a:off x="2717" y="2985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56" name="Freeform 372"/>
              <p:cNvSpPr>
                <a:spLocks/>
              </p:cNvSpPr>
              <p:nvPr/>
            </p:nvSpPr>
            <p:spPr bwMode="auto">
              <a:xfrm>
                <a:off x="2734" y="2971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57" name="Rectangle 373"/>
              <p:cNvSpPr>
                <a:spLocks noChangeArrowheads="1"/>
              </p:cNvSpPr>
              <p:nvPr/>
            </p:nvSpPr>
            <p:spPr bwMode="auto">
              <a:xfrm>
                <a:off x="2771" y="3003"/>
                <a:ext cx="9" cy="16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58" name="Line 374"/>
              <p:cNvSpPr>
                <a:spLocks noChangeShapeType="1"/>
              </p:cNvSpPr>
              <p:nvPr/>
            </p:nvSpPr>
            <p:spPr bwMode="auto">
              <a:xfrm>
                <a:off x="2775" y="3012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59" name="Rectangle 375"/>
              <p:cNvSpPr>
                <a:spLocks noChangeArrowheads="1"/>
              </p:cNvSpPr>
              <p:nvPr/>
            </p:nvSpPr>
            <p:spPr bwMode="auto">
              <a:xfrm>
                <a:off x="2753" y="3015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60" name="Rectangle 376"/>
              <p:cNvSpPr>
                <a:spLocks noChangeArrowheads="1"/>
              </p:cNvSpPr>
              <p:nvPr/>
            </p:nvSpPr>
            <p:spPr bwMode="auto">
              <a:xfrm>
                <a:off x="2753" y="2999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61" name="Freeform 377"/>
              <p:cNvSpPr>
                <a:spLocks/>
              </p:cNvSpPr>
              <p:nvPr/>
            </p:nvSpPr>
            <p:spPr bwMode="auto">
              <a:xfrm>
                <a:off x="2771" y="2990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62" name="Rectangle 378"/>
              <p:cNvSpPr>
                <a:spLocks noChangeArrowheads="1"/>
              </p:cNvSpPr>
              <p:nvPr/>
            </p:nvSpPr>
            <p:spPr bwMode="auto">
              <a:xfrm>
                <a:off x="2875" y="3047"/>
                <a:ext cx="9" cy="6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63" name="Line 379"/>
              <p:cNvSpPr>
                <a:spLocks noChangeShapeType="1"/>
              </p:cNvSpPr>
              <p:nvPr/>
            </p:nvSpPr>
            <p:spPr bwMode="auto">
              <a:xfrm>
                <a:off x="2879" y="3049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64" name="Rectangle 380"/>
              <p:cNvSpPr>
                <a:spLocks noChangeArrowheads="1"/>
              </p:cNvSpPr>
              <p:nvPr/>
            </p:nvSpPr>
            <p:spPr bwMode="auto">
              <a:xfrm>
                <a:off x="2858" y="3049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65" name="Rectangle 381"/>
              <p:cNvSpPr>
                <a:spLocks noChangeArrowheads="1"/>
              </p:cNvSpPr>
              <p:nvPr/>
            </p:nvSpPr>
            <p:spPr bwMode="auto">
              <a:xfrm>
                <a:off x="2858" y="3043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66" name="Freeform 382"/>
              <p:cNvSpPr>
                <a:spLocks/>
              </p:cNvSpPr>
              <p:nvPr/>
            </p:nvSpPr>
            <p:spPr bwMode="auto">
              <a:xfrm>
                <a:off x="2875" y="3029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67" name="Rectangle 383"/>
              <p:cNvSpPr>
                <a:spLocks noChangeArrowheads="1"/>
              </p:cNvSpPr>
              <p:nvPr/>
            </p:nvSpPr>
            <p:spPr bwMode="auto">
              <a:xfrm>
                <a:off x="2893" y="3057"/>
                <a:ext cx="9" cy="5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68" name="Line 384"/>
              <p:cNvSpPr>
                <a:spLocks noChangeShapeType="1"/>
              </p:cNvSpPr>
              <p:nvPr/>
            </p:nvSpPr>
            <p:spPr bwMode="auto">
              <a:xfrm>
                <a:off x="2897" y="3059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69" name="Rectangle 385"/>
              <p:cNvSpPr>
                <a:spLocks noChangeArrowheads="1"/>
              </p:cNvSpPr>
              <p:nvPr/>
            </p:nvSpPr>
            <p:spPr bwMode="auto">
              <a:xfrm>
                <a:off x="2875" y="3058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70" name="Rectangle 386"/>
              <p:cNvSpPr>
                <a:spLocks noChangeArrowheads="1"/>
              </p:cNvSpPr>
              <p:nvPr/>
            </p:nvSpPr>
            <p:spPr bwMode="auto">
              <a:xfrm>
                <a:off x="2875" y="3053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71" name="Freeform 387"/>
              <p:cNvSpPr>
                <a:spLocks/>
              </p:cNvSpPr>
              <p:nvPr/>
            </p:nvSpPr>
            <p:spPr bwMode="auto">
              <a:xfrm>
                <a:off x="2893" y="3038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72" name="Rectangle 388"/>
              <p:cNvSpPr>
                <a:spLocks noChangeArrowheads="1"/>
              </p:cNvSpPr>
              <p:nvPr/>
            </p:nvSpPr>
            <p:spPr bwMode="auto">
              <a:xfrm>
                <a:off x="3010" y="3085"/>
                <a:ext cx="9" cy="1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73" name="Line 389"/>
              <p:cNvSpPr>
                <a:spLocks noChangeShapeType="1"/>
              </p:cNvSpPr>
              <p:nvPr/>
            </p:nvSpPr>
            <p:spPr bwMode="auto">
              <a:xfrm>
                <a:off x="3014" y="3091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74" name="Rectangle 390"/>
              <p:cNvSpPr>
                <a:spLocks noChangeArrowheads="1"/>
              </p:cNvSpPr>
              <p:nvPr/>
            </p:nvSpPr>
            <p:spPr bwMode="auto">
              <a:xfrm>
                <a:off x="2994" y="3095"/>
                <a:ext cx="41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75" name="Rectangle 391"/>
              <p:cNvSpPr>
                <a:spLocks noChangeArrowheads="1"/>
              </p:cNvSpPr>
              <p:nvPr/>
            </p:nvSpPr>
            <p:spPr bwMode="auto">
              <a:xfrm>
                <a:off x="2994" y="3081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76" name="Freeform 392"/>
              <p:cNvSpPr>
                <a:spLocks/>
              </p:cNvSpPr>
              <p:nvPr/>
            </p:nvSpPr>
            <p:spPr bwMode="auto">
              <a:xfrm>
                <a:off x="3010" y="3071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77" name="Rectangle 393"/>
              <p:cNvSpPr>
                <a:spLocks noChangeArrowheads="1"/>
              </p:cNvSpPr>
              <p:nvPr/>
            </p:nvSpPr>
            <p:spPr bwMode="auto">
              <a:xfrm>
                <a:off x="3134" y="3117"/>
                <a:ext cx="9" cy="15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78" name="Line 394"/>
              <p:cNvSpPr>
                <a:spLocks noChangeShapeType="1"/>
              </p:cNvSpPr>
              <p:nvPr/>
            </p:nvSpPr>
            <p:spPr bwMode="auto">
              <a:xfrm>
                <a:off x="3138" y="3125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79" name="Rectangle 395"/>
              <p:cNvSpPr>
                <a:spLocks noChangeArrowheads="1"/>
              </p:cNvSpPr>
              <p:nvPr/>
            </p:nvSpPr>
            <p:spPr bwMode="auto">
              <a:xfrm>
                <a:off x="3118" y="3129"/>
                <a:ext cx="42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80" name="Rectangle 396"/>
              <p:cNvSpPr>
                <a:spLocks noChangeArrowheads="1"/>
              </p:cNvSpPr>
              <p:nvPr/>
            </p:nvSpPr>
            <p:spPr bwMode="auto">
              <a:xfrm>
                <a:off x="3118" y="3114"/>
                <a:ext cx="42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81" name="Freeform 397"/>
              <p:cNvSpPr>
                <a:spLocks/>
              </p:cNvSpPr>
              <p:nvPr/>
            </p:nvSpPr>
            <p:spPr bwMode="auto">
              <a:xfrm>
                <a:off x="3134" y="3103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82" name="Rectangle 398"/>
              <p:cNvSpPr>
                <a:spLocks noChangeArrowheads="1"/>
              </p:cNvSpPr>
              <p:nvPr/>
            </p:nvSpPr>
            <p:spPr bwMode="auto">
              <a:xfrm>
                <a:off x="3248" y="3159"/>
                <a:ext cx="9" cy="17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83" name="Line 399"/>
              <p:cNvSpPr>
                <a:spLocks noChangeShapeType="1"/>
              </p:cNvSpPr>
              <p:nvPr/>
            </p:nvSpPr>
            <p:spPr bwMode="auto">
              <a:xfrm>
                <a:off x="3251" y="3168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84" name="Rectangle 400"/>
              <p:cNvSpPr>
                <a:spLocks noChangeArrowheads="1"/>
              </p:cNvSpPr>
              <p:nvPr/>
            </p:nvSpPr>
            <p:spPr bwMode="auto">
              <a:xfrm>
                <a:off x="3230" y="3173"/>
                <a:ext cx="42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85" name="Rectangle 401"/>
              <p:cNvSpPr>
                <a:spLocks noChangeArrowheads="1"/>
              </p:cNvSpPr>
              <p:nvPr/>
            </p:nvSpPr>
            <p:spPr bwMode="auto">
              <a:xfrm>
                <a:off x="3230" y="3156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86" name="Freeform 402"/>
              <p:cNvSpPr>
                <a:spLocks/>
              </p:cNvSpPr>
              <p:nvPr/>
            </p:nvSpPr>
            <p:spPr bwMode="auto">
              <a:xfrm>
                <a:off x="3248" y="3147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87" name="Rectangle 403"/>
              <p:cNvSpPr>
                <a:spLocks noChangeArrowheads="1"/>
              </p:cNvSpPr>
              <p:nvPr/>
            </p:nvSpPr>
            <p:spPr bwMode="auto">
              <a:xfrm>
                <a:off x="3346" y="3217"/>
                <a:ext cx="9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88" name="Line 404"/>
              <p:cNvSpPr>
                <a:spLocks noChangeShapeType="1"/>
              </p:cNvSpPr>
              <p:nvPr/>
            </p:nvSpPr>
            <p:spPr bwMode="auto">
              <a:xfrm>
                <a:off x="3350" y="3222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89" name="Rectangle 405"/>
              <p:cNvSpPr>
                <a:spLocks noChangeArrowheads="1"/>
              </p:cNvSpPr>
              <p:nvPr/>
            </p:nvSpPr>
            <p:spPr bwMode="auto">
              <a:xfrm>
                <a:off x="3329" y="3222"/>
                <a:ext cx="42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</p:grpSp>
        <p:grpSp>
          <p:nvGrpSpPr>
            <p:cNvPr id="5" name="Group 607"/>
            <p:cNvGrpSpPr>
              <a:grpSpLocks/>
            </p:cNvGrpSpPr>
            <p:nvPr/>
          </p:nvGrpSpPr>
          <p:grpSpPr bwMode="auto">
            <a:xfrm>
              <a:off x="1339" y="1569"/>
              <a:ext cx="2636" cy="1876"/>
              <a:chOff x="1339" y="1569"/>
              <a:chExt cx="2636" cy="1876"/>
            </a:xfrm>
            <a:grpFill/>
          </p:grpSpPr>
          <p:sp>
            <p:nvSpPr>
              <p:cNvPr id="93591" name="Rectangle 407"/>
              <p:cNvSpPr>
                <a:spLocks noChangeArrowheads="1"/>
              </p:cNvSpPr>
              <p:nvPr/>
            </p:nvSpPr>
            <p:spPr bwMode="auto">
              <a:xfrm>
                <a:off x="3329" y="3213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92" name="Freeform 408"/>
              <p:cNvSpPr>
                <a:spLocks/>
              </p:cNvSpPr>
              <p:nvPr/>
            </p:nvSpPr>
            <p:spPr bwMode="auto">
              <a:xfrm>
                <a:off x="3346" y="3200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93" name="Rectangle 409"/>
              <p:cNvSpPr>
                <a:spLocks noChangeArrowheads="1"/>
              </p:cNvSpPr>
              <p:nvPr/>
            </p:nvSpPr>
            <p:spPr bwMode="auto">
              <a:xfrm>
                <a:off x="3434" y="3258"/>
                <a:ext cx="9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94" name="Line 410"/>
              <p:cNvSpPr>
                <a:spLocks noChangeShapeType="1"/>
              </p:cNvSpPr>
              <p:nvPr/>
            </p:nvSpPr>
            <p:spPr bwMode="auto">
              <a:xfrm>
                <a:off x="3438" y="3262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95" name="Rectangle 411"/>
              <p:cNvSpPr>
                <a:spLocks noChangeArrowheads="1"/>
              </p:cNvSpPr>
              <p:nvPr/>
            </p:nvSpPr>
            <p:spPr bwMode="auto">
              <a:xfrm>
                <a:off x="3416" y="3262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96" name="Rectangle 412"/>
              <p:cNvSpPr>
                <a:spLocks noChangeArrowheads="1"/>
              </p:cNvSpPr>
              <p:nvPr/>
            </p:nvSpPr>
            <p:spPr bwMode="auto">
              <a:xfrm>
                <a:off x="3416" y="3254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97" name="Freeform 413"/>
              <p:cNvSpPr>
                <a:spLocks/>
              </p:cNvSpPr>
              <p:nvPr/>
            </p:nvSpPr>
            <p:spPr bwMode="auto">
              <a:xfrm>
                <a:off x="3434" y="3241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98" name="Rectangle 414"/>
              <p:cNvSpPr>
                <a:spLocks noChangeArrowheads="1"/>
              </p:cNvSpPr>
              <p:nvPr/>
            </p:nvSpPr>
            <p:spPr bwMode="auto">
              <a:xfrm>
                <a:off x="3501" y="3276"/>
                <a:ext cx="8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99" name="Line 415"/>
              <p:cNvSpPr>
                <a:spLocks noChangeShapeType="1"/>
              </p:cNvSpPr>
              <p:nvPr/>
            </p:nvSpPr>
            <p:spPr bwMode="auto">
              <a:xfrm>
                <a:off x="3504" y="3281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00" name="Rectangle 416"/>
              <p:cNvSpPr>
                <a:spLocks noChangeArrowheads="1"/>
              </p:cNvSpPr>
              <p:nvPr/>
            </p:nvSpPr>
            <p:spPr bwMode="auto">
              <a:xfrm>
                <a:off x="3483" y="3281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01" name="Rectangle 417"/>
              <p:cNvSpPr>
                <a:spLocks noChangeArrowheads="1"/>
              </p:cNvSpPr>
              <p:nvPr/>
            </p:nvSpPr>
            <p:spPr bwMode="auto">
              <a:xfrm>
                <a:off x="3483" y="3273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02" name="Freeform 418"/>
              <p:cNvSpPr>
                <a:spLocks/>
              </p:cNvSpPr>
              <p:nvPr/>
            </p:nvSpPr>
            <p:spPr bwMode="auto">
              <a:xfrm>
                <a:off x="3501" y="3259"/>
                <a:ext cx="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8" y="42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8" y="42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8" h="42">
                    <a:moveTo>
                      <a:pt x="0" y="42"/>
                    </a:moveTo>
                    <a:lnTo>
                      <a:pt x="8" y="42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8" y="42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03" name="Rectangle 419"/>
              <p:cNvSpPr>
                <a:spLocks noChangeArrowheads="1"/>
              </p:cNvSpPr>
              <p:nvPr/>
            </p:nvSpPr>
            <p:spPr bwMode="auto">
              <a:xfrm>
                <a:off x="3731" y="3321"/>
                <a:ext cx="9" cy="5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04" name="Line 420"/>
              <p:cNvSpPr>
                <a:spLocks noChangeShapeType="1"/>
              </p:cNvSpPr>
              <p:nvPr/>
            </p:nvSpPr>
            <p:spPr bwMode="auto">
              <a:xfrm>
                <a:off x="3735" y="3322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05" name="Rectangle 421"/>
              <p:cNvSpPr>
                <a:spLocks noChangeArrowheads="1"/>
              </p:cNvSpPr>
              <p:nvPr/>
            </p:nvSpPr>
            <p:spPr bwMode="auto">
              <a:xfrm>
                <a:off x="3713" y="3322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06" name="Rectangle 422"/>
              <p:cNvSpPr>
                <a:spLocks noChangeArrowheads="1"/>
              </p:cNvSpPr>
              <p:nvPr/>
            </p:nvSpPr>
            <p:spPr bwMode="auto">
              <a:xfrm>
                <a:off x="3713" y="3317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07" name="Freeform 423"/>
              <p:cNvSpPr>
                <a:spLocks/>
              </p:cNvSpPr>
              <p:nvPr/>
            </p:nvSpPr>
            <p:spPr bwMode="auto">
              <a:xfrm>
                <a:off x="3731" y="3302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08" name="Rectangle 424"/>
              <p:cNvSpPr>
                <a:spLocks noChangeArrowheads="1"/>
              </p:cNvSpPr>
              <p:nvPr/>
            </p:nvSpPr>
            <p:spPr bwMode="auto">
              <a:xfrm>
                <a:off x="3761" y="3330"/>
                <a:ext cx="9" cy="5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09" name="Line 425"/>
              <p:cNvSpPr>
                <a:spLocks noChangeShapeType="1"/>
              </p:cNvSpPr>
              <p:nvPr/>
            </p:nvSpPr>
            <p:spPr bwMode="auto">
              <a:xfrm>
                <a:off x="3765" y="3332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10" name="Rectangle 426"/>
              <p:cNvSpPr>
                <a:spLocks noChangeArrowheads="1"/>
              </p:cNvSpPr>
              <p:nvPr/>
            </p:nvSpPr>
            <p:spPr bwMode="auto">
              <a:xfrm>
                <a:off x="3745" y="3331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11" name="Rectangle 427"/>
              <p:cNvSpPr>
                <a:spLocks noChangeArrowheads="1"/>
              </p:cNvSpPr>
              <p:nvPr/>
            </p:nvSpPr>
            <p:spPr bwMode="auto">
              <a:xfrm>
                <a:off x="3745" y="3326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12" name="Freeform 428"/>
              <p:cNvSpPr>
                <a:spLocks/>
              </p:cNvSpPr>
              <p:nvPr/>
            </p:nvSpPr>
            <p:spPr bwMode="auto">
              <a:xfrm>
                <a:off x="3761" y="3311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13" name="Rectangle 429"/>
              <p:cNvSpPr>
                <a:spLocks noChangeArrowheads="1"/>
              </p:cNvSpPr>
              <p:nvPr/>
            </p:nvSpPr>
            <p:spPr bwMode="auto">
              <a:xfrm>
                <a:off x="3824" y="3354"/>
                <a:ext cx="9" cy="5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14" name="Line 430"/>
              <p:cNvSpPr>
                <a:spLocks noChangeShapeType="1"/>
              </p:cNvSpPr>
              <p:nvPr/>
            </p:nvSpPr>
            <p:spPr bwMode="auto">
              <a:xfrm>
                <a:off x="3828" y="3356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15" name="Rectangle 431"/>
              <p:cNvSpPr>
                <a:spLocks noChangeArrowheads="1"/>
              </p:cNvSpPr>
              <p:nvPr/>
            </p:nvSpPr>
            <p:spPr bwMode="auto">
              <a:xfrm>
                <a:off x="3807" y="3355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16" name="Rectangle 432"/>
              <p:cNvSpPr>
                <a:spLocks noChangeArrowheads="1"/>
              </p:cNvSpPr>
              <p:nvPr/>
            </p:nvSpPr>
            <p:spPr bwMode="auto">
              <a:xfrm>
                <a:off x="3807" y="3350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17" name="Freeform 433"/>
              <p:cNvSpPr>
                <a:spLocks/>
              </p:cNvSpPr>
              <p:nvPr/>
            </p:nvSpPr>
            <p:spPr bwMode="auto">
              <a:xfrm>
                <a:off x="3824" y="3336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18" name="Rectangle 434"/>
              <p:cNvSpPr>
                <a:spLocks noChangeArrowheads="1"/>
              </p:cNvSpPr>
              <p:nvPr/>
            </p:nvSpPr>
            <p:spPr bwMode="auto">
              <a:xfrm>
                <a:off x="3859" y="3374"/>
                <a:ext cx="9" cy="7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19" name="Line 435"/>
              <p:cNvSpPr>
                <a:spLocks noChangeShapeType="1"/>
              </p:cNvSpPr>
              <p:nvPr/>
            </p:nvSpPr>
            <p:spPr bwMode="auto">
              <a:xfrm>
                <a:off x="3863" y="3378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20" name="Rectangle 436"/>
              <p:cNvSpPr>
                <a:spLocks noChangeArrowheads="1"/>
              </p:cNvSpPr>
              <p:nvPr/>
            </p:nvSpPr>
            <p:spPr bwMode="auto">
              <a:xfrm>
                <a:off x="3843" y="3378"/>
                <a:ext cx="41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21" name="Rectangle 437"/>
              <p:cNvSpPr>
                <a:spLocks noChangeArrowheads="1"/>
              </p:cNvSpPr>
              <p:nvPr/>
            </p:nvSpPr>
            <p:spPr bwMode="auto">
              <a:xfrm>
                <a:off x="3843" y="3370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22" name="Freeform 438"/>
              <p:cNvSpPr>
                <a:spLocks/>
              </p:cNvSpPr>
              <p:nvPr/>
            </p:nvSpPr>
            <p:spPr bwMode="auto">
              <a:xfrm>
                <a:off x="3859" y="3356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23" name="Rectangle 439"/>
              <p:cNvSpPr>
                <a:spLocks noChangeArrowheads="1"/>
              </p:cNvSpPr>
              <p:nvPr/>
            </p:nvSpPr>
            <p:spPr bwMode="auto">
              <a:xfrm>
                <a:off x="3951" y="3422"/>
                <a:ext cx="9" cy="6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24" name="Line 440"/>
              <p:cNvSpPr>
                <a:spLocks noChangeShapeType="1"/>
              </p:cNvSpPr>
              <p:nvPr/>
            </p:nvSpPr>
            <p:spPr bwMode="auto">
              <a:xfrm>
                <a:off x="3955" y="3424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25" name="Rectangle 441"/>
              <p:cNvSpPr>
                <a:spLocks noChangeArrowheads="1"/>
              </p:cNvSpPr>
              <p:nvPr/>
            </p:nvSpPr>
            <p:spPr bwMode="auto">
              <a:xfrm>
                <a:off x="3933" y="3424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26" name="Rectangle 442"/>
              <p:cNvSpPr>
                <a:spLocks noChangeArrowheads="1"/>
              </p:cNvSpPr>
              <p:nvPr/>
            </p:nvSpPr>
            <p:spPr bwMode="auto">
              <a:xfrm>
                <a:off x="3933" y="3418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27" name="Freeform 443"/>
              <p:cNvSpPr>
                <a:spLocks/>
              </p:cNvSpPr>
              <p:nvPr/>
            </p:nvSpPr>
            <p:spPr bwMode="auto">
              <a:xfrm>
                <a:off x="3951" y="3404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28" name="Freeform 444"/>
              <p:cNvSpPr>
                <a:spLocks/>
              </p:cNvSpPr>
              <p:nvPr/>
            </p:nvSpPr>
            <p:spPr bwMode="auto">
              <a:xfrm>
                <a:off x="1392" y="2124"/>
                <a:ext cx="52" cy="51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0" y="31"/>
                  </a:cxn>
                  <a:cxn ang="0">
                    <a:pos x="52" y="31"/>
                  </a:cxn>
                  <a:cxn ang="0">
                    <a:pos x="52" y="22"/>
                  </a:cxn>
                  <a:cxn ang="0">
                    <a:pos x="25" y="22"/>
                  </a:cxn>
                  <a:cxn ang="0">
                    <a:pos x="25" y="26"/>
                  </a:cxn>
                  <a:cxn ang="0">
                    <a:pos x="30" y="26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22" y="51"/>
                  </a:cxn>
                  <a:cxn ang="0">
                    <a:pos x="30" y="51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22" y="31"/>
                  </a:cxn>
                  <a:cxn ang="0">
                    <a:pos x="52" y="31"/>
                  </a:cxn>
                  <a:cxn ang="0">
                    <a:pos x="52" y="22"/>
                  </a:cxn>
                  <a:cxn ang="0">
                    <a:pos x="0" y="22"/>
                  </a:cxn>
                </a:cxnLst>
                <a:rect l="0" t="0" r="r" b="b"/>
                <a:pathLst>
                  <a:path w="52" h="51">
                    <a:moveTo>
                      <a:pt x="0" y="22"/>
                    </a:moveTo>
                    <a:lnTo>
                      <a:pt x="0" y="31"/>
                    </a:lnTo>
                    <a:lnTo>
                      <a:pt x="52" y="31"/>
                    </a:lnTo>
                    <a:lnTo>
                      <a:pt x="52" y="22"/>
                    </a:lnTo>
                    <a:lnTo>
                      <a:pt x="25" y="22"/>
                    </a:lnTo>
                    <a:lnTo>
                      <a:pt x="25" y="26"/>
                    </a:lnTo>
                    <a:lnTo>
                      <a:pt x="30" y="26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2" y="51"/>
                    </a:lnTo>
                    <a:lnTo>
                      <a:pt x="30" y="51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2" y="31"/>
                    </a:lnTo>
                    <a:lnTo>
                      <a:pt x="52" y="31"/>
                    </a:lnTo>
                    <a:lnTo>
                      <a:pt x="52" y="22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29" name="Freeform 445"/>
              <p:cNvSpPr>
                <a:spLocks/>
              </p:cNvSpPr>
              <p:nvPr/>
            </p:nvSpPr>
            <p:spPr bwMode="auto">
              <a:xfrm>
                <a:off x="1343" y="1759"/>
                <a:ext cx="43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43" y="32"/>
                  </a:cxn>
                  <a:cxn ang="0">
                    <a:pos x="43" y="23"/>
                  </a:cxn>
                  <a:cxn ang="0">
                    <a:pos x="17" y="23"/>
                  </a:cxn>
                  <a:cxn ang="0">
                    <a:pos x="17" y="27"/>
                  </a:cxn>
                  <a:cxn ang="0">
                    <a:pos x="22" y="27"/>
                  </a:cxn>
                  <a:cxn ang="0">
                    <a:pos x="22" y="0"/>
                  </a:cxn>
                  <a:cxn ang="0">
                    <a:pos x="13" y="0"/>
                  </a:cxn>
                  <a:cxn ang="0">
                    <a:pos x="13" y="52"/>
                  </a:cxn>
                  <a:cxn ang="0">
                    <a:pos x="22" y="52"/>
                  </a:cxn>
                  <a:cxn ang="0">
                    <a:pos x="22" y="0"/>
                  </a:cxn>
                  <a:cxn ang="0">
                    <a:pos x="13" y="0"/>
                  </a:cxn>
                  <a:cxn ang="0">
                    <a:pos x="13" y="32"/>
                  </a:cxn>
                  <a:cxn ang="0">
                    <a:pos x="43" y="32"/>
                  </a:cxn>
                  <a:cxn ang="0">
                    <a:pos x="43" y="23"/>
                  </a:cxn>
                  <a:cxn ang="0">
                    <a:pos x="0" y="23"/>
                  </a:cxn>
                </a:cxnLst>
                <a:rect l="0" t="0" r="r" b="b"/>
                <a:pathLst>
                  <a:path w="43" h="52">
                    <a:moveTo>
                      <a:pt x="0" y="23"/>
                    </a:moveTo>
                    <a:lnTo>
                      <a:pt x="0" y="32"/>
                    </a:lnTo>
                    <a:lnTo>
                      <a:pt x="43" y="32"/>
                    </a:lnTo>
                    <a:lnTo>
                      <a:pt x="43" y="23"/>
                    </a:lnTo>
                    <a:lnTo>
                      <a:pt x="17" y="23"/>
                    </a:lnTo>
                    <a:lnTo>
                      <a:pt x="17" y="27"/>
                    </a:lnTo>
                    <a:lnTo>
                      <a:pt x="22" y="27"/>
                    </a:lnTo>
                    <a:lnTo>
                      <a:pt x="22" y="0"/>
                    </a:lnTo>
                    <a:lnTo>
                      <a:pt x="13" y="0"/>
                    </a:lnTo>
                    <a:lnTo>
                      <a:pt x="13" y="52"/>
                    </a:lnTo>
                    <a:lnTo>
                      <a:pt x="22" y="52"/>
                    </a:lnTo>
                    <a:lnTo>
                      <a:pt x="22" y="0"/>
                    </a:lnTo>
                    <a:lnTo>
                      <a:pt x="13" y="0"/>
                    </a:lnTo>
                    <a:lnTo>
                      <a:pt x="13" y="32"/>
                    </a:lnTo>
                    <a:lnTo>
                      <a:pt x="43" y="32"/>
                    </a:lnTo>
                    <a:lnTo>
                      <a:pt x="43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30" name="Freeform 446"/>
              <p:cNvSpPr>
                <a:spLocks/>
              </p:cNvSpPr>
              <p:nvPr/>
            </p:nvSpPr>
            <p:spPr bwMode="auto">
              <a:xfrm>
                <a:off x="1343" y="1721"/>
                <a:ext cx="39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39" y="32"/>
                  </a:cxn>
                  <a:cxn ang="0">
                    <a:pos x="39" y="23"/>
                  </a:cxn>
                  <a:cxn ang="0">
                    <a:pos x="13" y="23"/>
                  </a:cxn>
                  <a:cxn ang="0">
                    <a:pos x="13" y="27"/>
                  </a:cxn>
                  <a:cxn ang="0">
                    <a:pos x="18" y="27"/>
                  </a:cxn>
                  <a:cxn ang="0">
                    <a:pos x="18" y="0"/>
                  </a:cxn>
                  <a:cxn ang="0">
                    <a:pos x="9" y="0"/>
                  </a:cxn>
                  <a:cxn ang="0">
                    <a:pos x="9" y="52"/>
                  </a:cxn>
                  <a:cxn ang="0">
                    <a:pos x="18" y="52"/>
                  </a:cxn>
                  <a:cxn ang="0">
                    <a:pos x="18" y="0"/>
                  </a:cxn>
                  <a:cxn ang="0">
                    <a:pos x="9" y="0"/>
                  </a:cxn>
                  <a:cxn ang="0">
                    <a:pos x="9" y="32"/>
                  </a:cxn>
                  <a:cxn ang="0">
                    <a:pos x="39" y="32"/>
                  </a:cxn>
                  <a:cxn ang="0">
                    <a:pos x="39" y="23"/>
                  </a:cxn>
                  <a:cxn ang="0">
                    <a:pos x="0" y="23"/>
                  </a:cxn>
                </a:cxnLst>
                <a:rect l="0" t="0" r="r" b="b"/>
                <a:pathLst>
                  <a:path w="39" h="52">
                    <a:moveTo>
                      <a:pt x="0" y="23"/>
                    </a:moveTo>
                    <a:lnTo>
                      <a:pt x="0" y="32"/>
                    </a:lnTo>
                    <a:lnTo>
                      <a:pt x="39" y="32"/>
                    </a:lnTo>
                    <a:lnTo>
                      <a:pt x="39" y="23"/>
                    </a:lnTo>
                    <a:lnTo>
                      <a:pt x="13" y="23"/>
                    </a:lnTo>
                    <a:lnTo>
                      <a:pt x="13" y="27"/>
                    </a:lnTo>
                    <a:lnTo>
                      <a:pt x="18" y="27"/>
                    </a:lnTo>
                    <a:lnTo>
                      <a:pt x="18" y="0"/>
                    </a:lnTo>
                    <a:lnTo>
                      <a:pt x="9" y="0"/>
                    </a:lnTo>
                    <a:lnTo>
                      <a:pt x="9" y="52"/>
                    </a:lnTo>
                    <a:lnTo>
                      <a:pt x="18" y="52"/>
                    </a:lnTo>
                    <a:lnTo>
                      <a:pt x="18" y="0"/>
                    </a:lnTo>
                    <a:lnTo>
                      <a:pt x="9" y="0"/>
                    </a:lnTo>
                    <a:lnTo>
                      <a:pt x="9" y="32"/>
                    </a:lnTo>
                    <a:lnTo>
                      <a:pt x="39" y="32"/>
                    </a:lnTo>
                    <a:lnTo>
                      <a:pt x="39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31" name="Freeform 447"/>
              <p:cNvSpPr>
                <a:spLocks/>
              </p:cNvSpPr>
              <p:nvPr/>
            </p:nvSpPr>
            <p:spPr bwMode="auto">
              <a:xfrm>
                <a:off x="1343" y="1681"/>
                <a:ext cx="37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37" y="32"/>
                  </a:cxn>
                  <a:cxn ang="0">
                    <a:pos x="37" y="23"/>
                  </a:cxn>
                  <a:cxn ang="0">
                    <a:pos x="10" y="23"/>
                  </a:cxn>
                  <a:cxn ang="0">
                    <a:pos x="10" y="27"/>
                  </a:cxn>
                  <a:cxn ang="0">
                    <a:pos x="15" y="27"/>
                  </a:cxn>
                  <a:cxn ang="0">
                    <a:pos x="15" y="0"/>
                  </a:cxn>
                  <a:cxn ang="0">
                    <a:pos x="6" y="0"/>
                  </a:cxn>
                  <a:cxn ang="0">
                    <a:pos x="6" y="52"/>
                  </a:cxn>
                  <a:cxn ang="0">
                    <a:pos x="15" y="52"/>
                  </a:cxn>
                  <a:cxn ang="0">
                    <a:pos x="15" y="0"/>
                  </a:cxn>
                  <a:cxn ang="0">
                    <a:pos x="6" y="0"/>
                  </a:cxn>
                  <a:cxn ang="0">
                    <a:pos x="6" y="32"/>
                  </a:cxn>
                  <a:cxn ang="0">
                    <a:pos x="37" y="32"/>
                  </a:cxn>
                  <a:cxn ang="0">
                    <a:pos x="37" y="23"/>
                  </a:cxn>
                  <a:cxn ang="0">
                    <a:pos x="0" y="23"/>
                  </a:cxn>
                </a:cxnLst>
                <a:rect l="0" t="0" r="r" b="b"/>
                <a:pathLst>
                  <a:path w="37" h="52">
                    <a:moveTo>
                      <a:pt x="0" y="23"/>
                    </a:moveTo>
                    <a:lnTo>
                      <a:pt x="0" y="32"/>
                    </a:lnTo>
                    <a:lnTo>
                      <a:pt x="37" y="32"/>
                    </a:lnTo>
                    <a:lnTo>
                      <a:pt x="37" y="23"/>
                    </a:lnTo>
                    <a:lnTo>
                      <a:pt x="10" y="23"/>
                    </a:lnTo>
                    <a:lnTo>
                      <a:pt x="10" y="27"/>
                    </a:lnTo>
                    <a:lnTo>
                      <a:pt x="15" y="27"/>
                    </a:lnTo>
                    <a:lnTo>
                      <a:pt x="15" y="0"/>
                    </a:lnTo>
                    <a:lnTo>
                      <a:pt x="6" y="0"/>
                    </a:lnTo>
                    <a:lnTo>
                      <a:pt x="6" y="52"/>
                    </a:lnTo>
                    <a:lnTo>
                      <a:pt x="15" y="52"/>
                    </a:lnTo>
                    <a:lnTo>
                      <a:pt x="15" y="0"/>
                    </a:lnTo>
                    <a:lnTo>
                      <a:pt x="6" y="0"/>
                    </a:lnTo>
                    <a:lnTo>
                      <a:pt x="6" y="32"/>
                    </a:lnTo>
                    <a:lnTo>
                      <a:pt x="37" y="32"/>
                    </a:lnTo>
                    <a:lnTo>
                      <a:pt x="37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32" name="Freeform 448"/>
              <p:cNvSpPr>
                <a:spLocks/>
              </p:cNvSpPr>
              <p:nvPr/>
            </p:nvSpPr>
            <p:spPr bwMode="auto">
              <a:xfrm>
                <a:off x="1343" y="1633"/>
                <a:ext cx="33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33" y="32"/>
                  </a:cxn>
                  <a:cxn ang="0">
                    <a:pos x="33" y="23"/>
                  </a:cxn>
                  <a:cxn ang="0">
                    <a:pos x="6" y="23"/>
                  </a:cxn>
                  <a:cxn ang="0">
                    <a:pos x="6" y="27"/>
                  </a:cxn>
                  <a:cxn ang="0">
                    <a:pos x="11" y="27"/>
                  </a:cxn>
                  <a:cxn ang="0">
                    <a:pos x="11" y="0"/>
                  </a:cxn>
                  <a:cxn ang="0">
                    <a:pos x="3" y="0"/>
                  </a:cxn>
                  <a:cxn ang="0">
                    <a:pos x="3" y="52"/>
                  </a:cxn>
                  <a:cxn ang="0">
                    <a:pos x="11" y="52"/>
                  </a:cxn>
                  <a:cxn ang="0">
                    <a:pos x="11" y="0"/>
                  </a:cxn>
                  <a:cxn ang="0">
                    <a:pos x="3" y="0"/>
                  </a:cxn>
                  <a:cxn ang="0">
                    <a:pos x="3" y="32"/>
                  </a:cxn>
                  <a:cxn ang="0">
                    <a:pos x="33" y="32"/>
                  </a:cxn>
                  <a:cxn ang="0">
                    <a:pos x="33" y="23"/>
                  </a:cxn>
                  <a:cxn ang="0">
                    <a:pos x="0" y="23"/>
                  </a:cxn>
                </a:cxnLst>
                <a:rect l="0" t="0" r="r" b="b"/>
                <a:pathLst>
                  <a:path w="33" h="52">
                    <a:moveTo>
                      <a:pt x="0" y="23"/>
                    </a:moveTo>
                    <a:lnTo>
                      <a:pt x="0" y="32"/>
                    </a:lnTo>
                    <a:lnTo>
                      <a:pt x="33" y="32"/>
                    </a:lnTo>
                    <a:lnTo>
                      <a:pt x="33" y="23"/>
                    </a:lnTo>
                    <a:lnTo>
                      <a:pt x="6" y="23"/>
                    </a:lnTo>
                    <a:lnTo>
                      <a:pt x="6" y="27"/>
                    </a:lnTo>
                    <a:lnTo>
                      <a:pt x="11" y="27"/>
                    </a:lnTo>
                    <a:lnTo>
                      <a:pt x="11" y="0"/>
                    </a:lnTo>
                    <a:lnTo>
                      <a:pt x="3" y="0"/>
                    </a:lnTo>
                    <a:lnTo>
                      <a:pt x="3" y="52"/>
                    </a:lnTo>
                    <a:lnTo>
                      <a:pt x="11" y="52"/>
                    </a:lnTo>
                    <a:lnTo>
                      <a:pt x="11" y="0"/>
                    </a:lnTo>
                    <a:lnTo>
                      <a:pt x="3" y="0"/>
                    </a:lnTo>
                    <a:lnTo>
                      <a:pt x="3" y="32"/>
                    </a:lnTo>
                    <a:lnTo>
                      <a:pt x="33" y="32"/>
                    </a:lnTo>
                    <a:lnTo>
                      <a:pt x="33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33" name="Freeform 449"/>
              <p:cNvSpPr>
                <a:spLocks/>
              </p:cNvSpPr>
              <p:nvPr/>
            </p:nvSpPr>
            <p:spPr bwMode="auto">
              <a:xfrm>
                <a:off x="1342" y="1587"/>
                <a:ext cx="30" cy="51"/>
              </a:xfrm>
              <a:custGeom>
                <a:avLst/>
                <a:gdLst/>
                <a:ahLst/>
                <a:cxnLst>
                  <a:cxn ang="0">
                    <a:pos x="1" y="22"/>
                  </a:cxn>
                  <a:cxn ang="0">
                    <a:pos x="1" y="31"/>
                  </a:cxn>
                  <a:cxn ang="0">
                    <a:pos x="30" y="31"/>
                  </a:cxn>
                  <a:cxn ang="0">
                    <a:pos x="30" y="22"/>
                  </a:cxn>
                  <a:cxn ang="0">
                    <a:pos x="4" y="22"/>
                  </a:cxn>
                  <a:cxn ang="0">
                    <a:pos x="4" y="26"/>
                  </a:cxn>
                  <a:cxn ang="0">
                    <a:pos x="9" y="26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51"/>
                  </a:cxn>
                  <a:cxn ang="0">
                    <a:pos x="9" y="5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31"/>
                  </a:cxn>
                  <a:cxn ang="0">
                    <a:pos x="30" y="31"/>
                  </a:cxn>
                  <a:cxn ang="0">
                    <a:pos x="30" y="22"/>
                  </a:cxn>
                  <a:cxn ang="0">
                    <a:pos x="1" y="22"/>
                  </a:cxn>
                </a:cxnLst>
                <a:rect l="0" t="0" r="r" b="b"/>
                <a:pathLst>
                  <a:path w="30" h="51">
                    <a:moveTo>
                      <a:pt x="1" y="22"/>
                    </a:moveTo>
                    <a:lnTo>
                      <a:pt x="1" y="31"/>
                    </a:lnTo>
                    <a:lnTo>
                      <a:pt x="30" y="31"/>
                    </a:lnTo>
                    <a:lnTo>
                      <a:pt x="30" y="22"/>
                    </a:lnTo>
                    <a:lnTo>
                      <a:pt x="4" y="22"/>
                    </a:lnTo>
                    <a:lnTo>
                      <a:pt x="4" y="26"/>
                    </a:lnTo>
                    <a:lnTo>
                      <a:pt x="9" y="26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9" y="5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31"/>
                    </a:lnTo>
                    <a:lnTo>
                      <a:pt x="30" y="31"/>
                    </a:lnTo>
                    <a:lnTo>
                      <a:pt x="30" y="22"/>
                    </a:lnTo>
                    <a:lnTo>
                      <a:pt x="1" y="22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34" name="Freeform 450"/>
              <p:cNvSpPr>
                <a:spLocks/>
              </p:cNvSpPr>
              <p:nvPr/>
            </p:nvSpPr>
            <p:spPr bwMode="auto">
              <a:xfrm>
                <a:off x="1341" y="1574"/>
                <a:ext cx="30" cy="52"/>
              </a:xfrm>
              <a:custGeom>
                <a:avLst/>
                <a:gdLst/>
                <a:ahLst/>
                <a:cxnLst>
                  <a:cxn ang="0">
                    <a:pos x="2" y="23"/>
                  </a:cxn>
                  <a:cxn ang="0">
                    <a:pos x="2" y="32"/>
                  </a:cxn>
                  <a:cxn ang="0">
                    <a:pos x="30" y="32"/>
                  </a:cxn>
                  <a:cxn ang="0">
                    <a:pos x="30" y="23"/>
                  </a:cxn>
                  <a:cxn ang="0">
                    <a:pos x="3" y="23"/>
                  </a:cxn>
                  <a:cxn ang="0">
                    <a:pos x="3" y="27"/>
                  </a:cxn>
                  <a:cxn ang="0">
                    <a:pos x="8" y="27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52"/>
                  </a:cxn>
                  <a:cxn ang="0">
                    <a:pos x="8" y="52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32"/>
                  </a:cxn>
                  <a:cxn ang="0">
                    <a:pos x="30" y="32"/>
                  </a:cxn>
                  <a:cxn ang="0">
                    <a:pos x="30" y="23"/>
                  </a:cxn>
                  <a:cxn ang="0">
                    <a:pos x="2" y="23"/>
                  </a:cxn>
                </a:cxnLst>
                <a:rect l="0" t="0" r="r" b="b"/>
                <a:pathLst>
                  <a:path w="30" h="52">
                    <a:moveTo>
                      <a:pt x="2" y="23"/>
                    </a:moveTo>
                    <a:lnTo>
                      <a:pt x="2" y="32"/>
                    </a:lnTo>
                    <a:lnTo>
                      <a:pt x="30" y="32"/>
                    </a:lnTo>
                    <a:lnTo>
                      <a:pt x="30" y="23"/>
                    </a:lnTo>
                    <a:lnTo>
                      <a:pt x="3" y="23"/>
                    </a:lnTo>
                    <a:lnTo>
                      <a:pt x="3" y="27"/>
                    </a:lnTo>
                    <a:lnTo>
                      <a:pt x="8" y="27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52"/>
                    </a:lnTo>
                    <a:lnTo>
                      <a:pt x="8" y="52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32"/>
                    </a:lnTo>
                    <a:lnTo>
                      <a:pt x="30" y="32"/>
                    </a:lnTo>
                    <a:lnTo>
                      <a:pt x="30" y="23"/>
                    </a:lnTo>
                    <a:lnTo>
                      <a:pt x="2" y="23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35" name="Freeform 451"/>
              <p:cNvSpPr>
                <a:spLocks/>
              </p:cNvSpPr>
              <p:nvPr/>
            </p:nvSpPr>
            <p:spPr bwMode="auto">
              <a:xfrm>
                <a:off x="1339" y="1569"/>
                <a:ext cx="31" cy="52"/>
              </a:xfrm>
              <a:custGeom>
                <a:avLst/>
                <a:gdLst/>
                <a:ahLst/>
                <a:cxnLst>
                  <a:cxn ang="0">
                    <a:pos x="4" y="23"/>
                  </a:cxn>
                  <a:cxn ang="0">
                    <a:pos x="4" y="32"/>
                  </a:cxn>
                  <a:cxn ang="0">
                    <a:pos x="31" y="32"/>
                  </a:cxn>
                  <a:cxn ang="0">
                    <a:pos x="31" y="23"/>
                  </a:cxn>
                  <a:cxn ang="0">
                    <a:pos x="4" y="23"/>
                  </a:cxn>
                  <a:cxn ang="0">
                    <a:pos x="4" y="27"/>
                  </a:cxn>
                  <a:cxn ang="0">
                    <a:pos x="9" y="27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52"/>
                  </a:cxn>
                  <a:cxn ang="0">
                    <a:pos x="9" y="5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32"/>
                  </a:cxn>
                  <a:cxn ang="0">
                    <a:pos x="31" y="32"/>
                  </a:cxn>
                  <a:cxn ang="0">
                    <a:pos x="31" y="23"/>
                  </a:cxn>
                  <a:cxn ang="0">
                    <a:pos x="4" y="23"/>
                  </a:cxn>
                </a:cxnLst>
                <a:rect l="0" t="0" r="r" b="b"/>
                <a:pathLst>
                  <a:path w="31" h="52">
                    <a:moveTo>
                      <a:pt x="4" y="23"/>
                    </a:moveTo>
                    <a:lnTo>
                      <a:pt x="4" y="32"/>
                    </a:lnTo>
                    <a:lnTo>
                      <a:pt x="31" y="32"/>
                    </a:lnTo>
                    <a:lnTo>
                      <a:pt x="31" y="23"/>
                    </a:lnTo>
                    <a:lnTo>
                      <a:pt x="4" y="23"/>
                    </a:lnTo>
                    <a:lnTo>
                      <a:pt x="4" y="27"/>
                    </a:lnTo>
                    <a:lnTo>
                      <a:pt x="9" y="27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52"/>
                    </a:lnTo>
                    <a:lnTo>
                      <a:pt x="9" y="5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32"/>
                    </a:lnTo>
                    <a:lnTo>
                      <a:pt x="31" y="32"/>
                    </a:lnTo>
                    <a:lnTo>
                      <a:pt x="31" y="23"/>
                    </a:lnTo>
                    <a:lnTo>
                      <a:pt x="4" y="23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36" name="Freeform 452"/>
              <p:cNvSpPr>
                <a:spLocks/>
              </p:cNvSpPr>
              <p:nvPr/>
            </p:nvSpPr>
            <p:spPr bwMode="auto">
              <a:xfrm>
                <a:off x="1341" y="1583"/>
                <a:ext cx="30" cy="52"/>
              </a:xfrm>
              <a:custGeom>
                <a:avLst/>
                <a:gdLst/>
                <a:ahLst/>
                <a:cxnLst>
                  <a:cxn ang="0">
                    <a:pos x="2" y="23"/>
                  </a:cxn>
                  <a:cxn ang="0">
                    <a:pos x="2" y="32"/>
                  </a:cxn>
                  <a:cxn ang="0">
                    <a:pos x="30" y="32"/>
                  </a:cxn>
                  <a:cxn ang="0">
                    <a:pos x="30" y="23"/>
                  </a:cxn>
                  <a:cxn ang="0">
                    <a:pos x="3" y="23"/>
                  </a:cxn>
                  <a:cxn ang="0">
                    <a:pos x="3" y="26"/>
                  </a:cxn>
                  <a:cxn ang="0">
                    <a:pos x="8" y="26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52"/>
                  </a:cxn>
                  <a:cxn ang="0">
                    <a:pos x="8" y="52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32"/>
                  </a:cxn>
                  <a:cxn ang="0">
                    <a:pos x="30" y="32"/>
                  </a:cxn>
                  <a:cxn ang="0">
                    <a:pos x="30" y="23"/>
                  </a:cxn>
                  <a:cxn ang="0">
                    <a:pos x="2" y="23"/>
                  </a:cxn>
                </a:cxnLst>
                <a:rect l="0" t="0" r="r" b="b"/>
                <a:pathLst>
                  <a:path w="30" h="52">
                    <a:moveTo>
                      <a:pt x="2" y="23"/>
                    </a:moveTo>
                    <a:lnTo>
                      <a:pt x="2" y="32"/>
                    </a:lnTo>
                    <a:lnTo>
                      <a:pt x="30" y="32"/>
                    </a:lnTo>
                    <a:lnTo>
                      <a:pt x="30" y="23"/>
                    </a:lnTo>
                    <a:lnTo>
                      <a:pt x="3" y="23"/>
                    </a:lnTo>
                    <a:lnTo>
                      <a:pt x="3" y="26"/>
                    </a:lnTo>
                    <a:lnTo>
                      <a:pt x="8" y="26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52"/>
                    </a:lnTo>
                    <a:lnTo>
                      <a:pt x="8" y="52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32"/>
                    </a:lnTo>
                    <a:lnTo>
                      <a:pt x="30" y="32"/>
                    </a:lnTo>
                    <a:lnTo>
                      <a:pt x="30" y="23"/>
                    </a:lnTo>
                    <a:lnTo>
                      <a:pt x="2" y="23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37" name="Freeform 453"/>
              <p:cNvSpPr>
                <a:spLocks/>
              </p:cNvSpPr>
              <p:nvPr/>
            </p:nvSpPr>
            <p:spPr bwMode="auto">
              <a:xfrm>
                <a:off x="1343" y="1601"/>
                <a:ext cx="30" cy="51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0" y="31"/>
                  </a:cxn>
                  <a:cxn ang="0">
                    <a:pos x="30" y="31"/>
                  </a:cxn>
                  <a:cxn ang="0">
                    <a:pos x="30" y="22"/>
                  </a:cxn>
                  <a:cxn ang="0">
                    <a:pos x="4" y="22"/>
                  </a:cxn>
                  <a:cxn ang="0">
                    <a:pos x="4" y="26"/>
                  </a:cxn>
                  <a:cxn ang="0">
                    <a:pos x="9" y="26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51"/>
                  </a:cxn>
                  <a:cxn ang="0">
                    <a:pos x="9" y="5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31"/>
                  </a:cxn>
                  <a:cxn ang="0">
                    <a:pos x="30" y="31"/>
                  </a:cxn>
                  <a:cxn ang="0">
                    <a:pos x="30" y="22"/>
                  </a:cxn>
                  <a:cxn ang="0">
                    <a:pos x="0" y="22"/>
                  </a:cxn>
                </a:cxnLst>
                <a:rect l="0" t="0" r="r" b="b"/>
                <a:pathLst>
                  <a:path w="30" h="51">
                    <a:moveTo>
                      <a:pt x="0" y="22"/>
                    </a:moveTo>
                    <a:lnTo>
                      <a:pt x="0" y="31"/>
                    </a:lnTo>
                    <a:lnTo>
                      <a:pt x="30" y="31"/>
                    </a:lnTo>
                    <a:lnTo>
                      <a:pt x="30" y="22"/>
                    </a:lnTo>
                    <a:lnTo>
                      <a:pt x="4" y="22"/>
                    </a:lnTo>
                    <a:lnTo>
                      <a:pt x="4" y="26"/>
                    </a:lnTo>
                    <a:lnTo>
                      <a:pt x="9" y="26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9" y="5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31"/>
                    </a:lnTo>
                    <a:lnTo>
                      <a:pt x="30" y="31"/>
                    </a:lnTo>
                    <a:lnTo>
                      <a:pt x="30" y="22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38" name="Freeform 454"/>
              <p:cNvSpPr>
                <a:spLocks/>
              </p:cNvSpPr>
              <p:nvPr/>
            </p:nvSpPr>
            <p:spPr bwMode="auto">
              <a:xfrm>
                <a:off x="1343" y="1654"/>
                <a:ext cx="34" cy="51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0" y="31"/>
                  </a:cxn>
                  <a:cxn ang="0">
                    <a:pos x="34" y="31"/>
                  </a:cxn>
                  <a:cxn ang="0">
                    <a:pos x="34" y="22"/>
                  </a:cxn>
                  <a:cxn ang="0">
                    <a:pos x="8" y="22"/>
                  </a:cxn>
                  <a:cxn ang="0">
                    <a:pos x="8" y="26"/>
                  </a:cxn>
                  <a:cxn ang="0">
                    <a:pos x="13" y="26"/>
                  </a:cxn>
                  <a:cxn ang="0">
                    <a:pos x="13" y="0"/>
                  </a:cxn>
                  <a:cxn ang="0">
                    <a:pos x="4" y="0"/>
                  </a:cxn>
                  <a:cxn ang="0">
                    <a:pos x="4" y="51"/>
                  </a:cxn>
                  <a:cxn ang="0">
                    <a:pos x="13" y="51"/>
                  </a:cxn>
                  <a:cxn ang="0">
                    <a:pos x="13" y="0"/>
                  </a:cxn>
                  <a:cxn ang="0">
                    <a:pos x="4" y="0"/>
                  </a:cxn>
                  <a:cxn ang="0">
                    <a:pos x="4" y="31"/>
                  </a:cxn>
                  <a:cxn ang="0">
                    <a:pos x="34" y="31"/>
                  </a:cxn>
                  <a:cxn ang="0">
                    <a:pos x="34" y="22"/>
                  </a:cxn>
                  <a:cxn ang="0">
                    <a:pos x="0" y="22"/>
                  </a:cxn>
                </a:cxnLst>
                <a:rect l="0" t="0" r="r" b="b"/>
                <a:pathLst>
                  <a:path w="34" h="51">
                    <a:moveTo>
                      <a:pt x="0" y="22"/>
                    </a:moveTo>
                    <a:lnTo>
                      <a:pt x="0" y="31"/>
                    </a:lnTo>
                    <a:lnTo>
                      <a:pt x="34" y="31"/>
                    </a:lnTo>
                    <a:lnTo>
                      <a:pt x="34" y="22"/>
                    </a:lnTo>
                    <a:lnTo>
                      <a:pt x="8" y="22"/>
                    </a:lnTo>
                    <a:lnTo>
                      <a:pt x="8" y="26"/>
                    </a:lnTo>
                    <a:lnTo>
                      <a:pt x="13" y="26"/>
                    </a:lnTo>
                    <a:lnTo>
                      <a:pt x="13" y="0"/>
                    </a:lnTo>
                    <a:lnTo>
                      <a:pt x="4" y="0"/>
                    </a:lnTo>
                    <a:lnTo>
                      <a:pt x="4" y="51"/>
                    </a:lnTo>
                    <a:lnTo>
                      <a:pt x="13" y="51"/>
                    </a:lnTo>
                    <a:lnTo>
                      <a:pt x="13" y="0"/>
                    </a:lnTo>
                    <a:lnTo>
                      <a:pt x="4" y="0"/>
                    </a:lnTo>
                    <a:lnTo>
                      <a:pt x="4" y="31"/>
                    </a:lnTo>
                    <a:lnTo>
                      <a:pt x="34" y="31"/>
                    </a:lnTo>
                    <a:lnTo>
                      <a:pt x="34" y="22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39" name="Freeform 455"/>
              <p:cNvSpPr>
                <a:spLocks/>
              </p:cNvSpPr>
              <p:nvPr/>
            </p:nvSpPr>
            <p:spPr bwMode="auto">
              <a:xfrm>
                <a:off x="1343" y="1696"/>
                <a:ext cx="38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38" y="32"/>
                  </a:cxn>
                  <a:cxn ang="0">
                    <a:pos x="38" y="23"/>
                  </a:cxn>
                  <a:cxn ang="0">
                    <a:pos x="11" y="23"/>
                  </a:cxn>
                  <a:cxn ang="0">
                    <a:pos x="11" y="27"/>
                  </a:cxn>
                  <a:cxn ang="0">
                    <a:pos x="17" y="27"/>
                  </a:cxn>
                  <a:cxn ang="0">
                    <a:pos x="17" y="0"/>
                  </a:cxn>
                  <a:cxn ang="0">
                    <a:pos x="8" y="0"/>
                  </a:cxn>
                  <a:cxn ang="0">
                    <a:pos x="8" y="52"/>
                  </a:cxn>
                  <a:cxn ang="0">
                    <a:pos x="17" y="52"/>
                  </a:cxn>
                  <a:cxn ang="0">
                    <a:pos x="17" y="0"/>
                  </a:cxn>
                  <a:cxn ang="0">
                    <a:pos x="8" y="0"/>
                  </a:cxn>
                  <a:cxn ang="0">
                    <a:pos x="8" y="32"/>
                  </a:cxn>
                  <a:cxn ang="0">
                    <a:pos x="38" y="32"/>
                  </a:cxn>
                  <a:cxn ang="0">
                    <a:pos x="38" y="23"/>
                  </a:cxn>
                  <a:cxn ang="0">
                    <a:pos x="0" y="23"/>
                  </a:cxn>
                </a:cxnLst>
                <a:rect l="0" t="0" r="r" b="b"/>
                <a:pathLst>
                  <a:path w="38" h="52">
                    <a:moveTo>
                      <a:pt x="0" y="23"/>
                    </a:moveTo>
                    <a:lnTo>
                      <a:pt x="0" y="32"/>
                    </a:lnTo>
                    <a:lnTo>
                      <a:pt x="38" y="32"/>
                    </a:lnTo>
                    <a:lnTo>
                      <a:pt x="38" y="23"/>
                    </a:lnTo>
                    <a:lnTo>
                      <a:pt x="11" y="23"/>
                    </a:lnTo>
                    <a:lnTo>
                      <a:pt x="11" y="27"/>
                    </a:lnTo>
                    <a:lnTo>
                      <a:pt x="17" y="27"/>
                    </a:lnTo>
                    <a:lnTo>
                      <a:pt x="17" y="0"/>
                    </a:lnTo>
                    <a:lnTo>
                      <a:pt x="8" y="0"/>
                    </a:lnTo>
                    <a:lnTo>
                      <a:pt x="8" y="52"/>
                    </a:lnTo>
                    <a:lnTo>
                      <a:pt x="17" y="52"/>
                    </a:lnTo>
                    <a:lnTo>
                      <a:pt x="17" y="0"/>
                    </a:lnTo>
                    <a:lnTo>
                      <a:pt x="8" y="0"/>
                    </a:lnTo>
                    <a:lnTo>
                      <a:pt x="8" y="32"/>
                    </a:lnTo>
                    <a:lnTo>
                      <a:pt x="38" y="32"/>
                    </a:lnTo>
                    <a:lnTo>
                      <a:pt x="38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40" name="Freeform 456"/>
              <p:cNvSpPr>
                <a:spLocks/>
              </p:cNvSpPr>
              <p:nvPr/>
            </p:nvSpPr>
            <p:spPr bwMode="auto">
              <a:xfrm>
                <a:off x="1343" y="1739"/>
                <a:ext cx="40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1"/>
                  </a:cxn>
                  <a:cxn ang="0">
                    <a:pos x="40" y="31"/>
                  </a:cxn>
                  <a:cxn ang="0">
                    <a:pos x="40" y="23"/>
                  </a:cxn>
                  <a:cxn ang="0">
                    <a:pos x="14" y="23"/>
                  </a:cxn>
                  <a:cxn ang="0">
                    <a:pos x="14" y="26"/>
                  </a:cxn>
                  <a:cxn ang="0">
                    <a:pos x="19" y="26"/>
                  </a:cxn>
                  <a:cxn ang="0">
                    <a:pos x="19" y="0"/>
                  </a:cxn>
                  <a:cxn ang="0">
                    <a:pos x="10" y="0"/>
                  </a:cxn>
                  <a:cxn ang="0">
                    <a:pos x="10" y="52"/>
                  </a:cxn>
                  <a:cxn ang="0">
                    <a:pos x="19" y="52"/>
                  </a:cxn>
                  <a:cxn ang="0">
                    <a:pos x="19" y="0"/>
                  </a:cxn>
                  <a:cxn ang="0">
                    <a:pos x="10" y="0"/>
                  </a:cxn>
                  <a:cxn ang="0">
                    <a:pos x="10" y="31"/>
                  </a:cxn>
                  <a:cxn ang="0">
                    <a:pos x="40" y="31"/>
                  </a:cxn>
                  <a:cxn ang="0">
                    <a:pos x="40" y="23"/>
                  </a:cxn>
                  <a:cxn ang="0">
                    <a:pos x="0" y="23"/>
                  </a:cxn>
                </a:cxnLst>
                <a:rect l="0" t="0" r="r" b="b"/>
                <a:pathLst>
                  <a:path w="40" h="52">
                    <a:moveTo>
                      <a:pt x="0" y="23"/>
                    </a:moveTo>
                    <a:lnTo>
                      <a:pt x="0" y="31"/>
                    </a:lnTo>
                    <a:lnTo>
                      <a:pt x="40" y="31"/>
                    </a:lnTo>
                    <a:lnTo>
                      <a:pt x="40" y="23"/>
                    </a:lnTo>
                    <a:lnTo>
                      <a:pt x="14" y="23"/>
                    </a:lnTo>
                    <a:lnTo>
                      <a:pt x="14" y="26"/>
                    </a:lnTo>
                    <a:lnTo>
                      <a:pt x="19" y="26"/>
                    </a:lnTo>
                    <a:lnTo>
                      <a:pt x="19" y="0"/>
                    </a:lnTo>
                    <a:lnTo>
                      <a:pt x="10" y="0"/>
                    </a:lnTo>
                    <a:lnTo>
                      <a:pt x="10" y="52"/>
                    </a:lnTo>
                    <a:lnTo>
                      <a:pt x="19" y="52"/>
                    </a:lnTo>
                    <a:lnTo>
                      <a:pt x="19" y="0"/>
                    </a:lnTo>
                    <a:lnTo>
                      <a:pt x="10" y="0"/>
                    </a:lnTo>
                    <a:lnTo>
                      <a:pt x="10" y="31"/>
                    </a:lnTo>
                    <a:lnTo>
                      <a:pt x="40" y="31"/>
                    </a:lnTo>
                    <a:lnTo>
                      <a:pt x="40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41" name="Freeform 457"/>
              <p:cNvSpPr>
                <a:spLocks/>
              </p:cNvSpPr>
              <p:nvPr/>
            </p:nvSpPr>
            <p:spPr bwMode="auto">
              <a:xfrm>
                <a:off x="1343" y="1775"/>
                <a:ext cx="44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44" y="32"/>
                  </a:cxn>
                  <a:cxn ang="0">
                    <a:pos x="44" y="23"/>
                  </a:cxn>
                  <a:cxn ang="0">
                    <a:pos x="18" y="23"/>
                  </a:cxn>
                  <a:cxn ang="0">
                    <a:pos x="18" y="27"/>
                  </a:cxn>
                  <a:cxn ang="0">
                    <a:pos x="23" y="27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14" y="52"/>
                  </a:cxn>
                  <a:cxn ang="0">
                    <a:pos x="23" y="52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44" y="32"/>
                  </a:cxn>
                  <a:cxn ang="0">
                    <a:pos x="44" y="23"/>
                  </a:cxn>
                  <a:cxn ang="0">
                    <a:pos x="0" y="23"/>
                  </a:cxn>
                </a:cxnLst>
                <a:rect l="0" t="0" r="r" b="b"/>
                <a:pathLst>
                  <a:path w="44" h="52">
                    <a:moveTo>
                      <a:pt x="0" y="23"/>
                    </a:moveTo>
                    <a:lnTo>
                      <a:pt x="0" y="32"/>
                    </a:lnTo>
                    <a:lnTo>
                      <a:pt x="44" y="32"/>
                    </a:lnTo>
                    <a:lnTo>
                      <a:pt x="44" y="23"/>
                    </a:lnTo>
                    <a:lnTo>
                      <a:pt x="18" y="23"/>
                    </a:lnTo>
                    <a:lnTo>
                      <a:pt x="18" y="27"/>
                    </a:lnTo>
                    <a:lnTo>
                      <a:pt x="23" y="27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14" y="52"/>
                    </a:lnTo>
                    <a:lnTo>
                      <a:pt x="23" y="52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44" y="32"/>
                    </a:lnTo>
                    <a:lnTo>
                      <a:pt x="44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42" name="Freeform 458"/>
              <p:cNvSpPr>
                <a:spLocks/>
              </p:cNvSpPr>
              <p:nvPr/>
            </p:nvSpPr>
            <p:spPr bwMode="auto">
              <a:xfrm>
                <a:off x="1343" y="1818"/>
                <a:ext cx="48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48" y="32"/>
                  </a:cxn>
                  <a:cxn ang="0">
                    <a:pos x="48" y="23"/>
                  </a:cxn>
                  <a:cxn ang="0">
                    <a:pos x="22" y="23"/>
                  </a:cxn>
                  <a:cxn ang="0">
                    <a:pos x="22" y="27"/>
                  </a:cxn>
                  <a:cxn ang="0">
                    <a:pos x="27" y="27"/>
                  </a:cxn>
                  <a:cxn ang="0">
                    <a:pos x="27" y="0"/>
                  </a:cxn>
                  <a:cxn ang="0">
                    <a:pos x="18" y="0"/>
                  </a:cxn>
                  <a:cxn ang="0">
                    <a:pos x="18" y="52"/>
                  </a:cxn>
                  <a:cxn ang="0">
                    <a:pos x="27" y="52"/>
                  </a:cxn>
                  <a:cxn ang="0">
                    <a:pos x="27" y="0"/>
                  </a:cxn>
                  <a:cxn ang="0">
                    <a:pos x="18" y="0"/>
                  </a:cxn>
                  <a:cxn ang="0">
                    <a:pos x="18" y="32"/>
                  </a:cxn>
                  <a:cxn ang="0">
                    <a:pos x="48" y="32"/>
                  </a:cxn>
                  <a:cxn ang="0">
                    <a:pos x="48" y="23"/>
                  </a:cxn>
                  <a:cxn ang="0">
                    <a:pos x="0" y="23"/>
                  </a:cxn>
                </a:cxnLst>
                <a:rect l="0" t="0" r="r" b="b"/>
                <a:pathLst>
                  <a:path w="48" h="52">
                    <a:moveTo>
                      <a:pt x="0" y="23"/>
                    </a:moveTo>
                    <a:lnTo>
                      <a:pt x="0" y="32"/>
                    </a:lnTo>
                    <a:lnTo>
                      <a:pt x="48" y="32"/>
                    </a:lnTo>
                    <a:lnTo>
                      <a:pt x="48" y="23"/>
                    </a:lnTo>
                    <a:lnTo>
                      <a:pt x="22" y="23"/>
                    </a:lnTo>
                    <a:lnTo>
                      <a:pt x="22" y="27"/>
                    </a:lnTo>
                    <a:lnTo>
                      <a:pt x="27" y="27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52"/>
                    </a:lnTo>
                    <a:lnTo>
                      <a:pt x="27" y="52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32"/>
                    </a:lnTo>
                    <a:lnTo>
                      <a:pt x="48" y="32"/>
                    </a:lnTo>
                    <a:lnTo>
                      <a:pt x="48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43" name="Freeform 459"/>
              <p:cNvSpPr>
                <a:spLocks/>
              </p:cNvSpPr>
              <p:nvPr/>
            </p:nvSpPr>
            <p:spPr bwMode="auto">
              <a:xfrm>
                <a:off x="1343" y="1848"/>
                <a:ext cx="52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22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22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0" y="23"/>
                  </a:cxn>
                </a:cxnLst>
                <a:rect l="0" t="0" r="r" b="b"/>
                <a:pathLst>
                  <a:path w="52" h="52">
                    <a:moveTo>
                      <a:pt x="0" y="23"/>
                    </a:moveTo>
                    <a:lnTo>
                      <a:pt x="0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2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2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44" name="Freeform 460"/>
              <p:cNvSpPr>
                <a:spLocks/>
              </p:cNvSpPr>
              <p:nvPr/>
            </p:nvSpPr>
            <p:spPr bwMode="auto">
              <a:xfrm>
                <a:off x="1346" y="1875"/>
                <a:ext cx="51" cy="51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0" y="31"/>
                  </a:cxn>
                  <a:cxn ang="0">
                    <a:pos x="51" y="31"/>
                  </a:cxn>
                  <a:cxn ang="0">
                    <a:pos x="51" y="22"/>
                  </a:cxn>
                  <a:cxn ang="0">
                    <a:pos x="25" y="22"/>
                  </a:cxn>
                  <a:cxn ang="0">
                    <a:pos x="25" y="26"/>
                  </a:cxn>
                  <a:cxn ang="0">
                    <a:pos x="30" y="26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1"/>
                  </a:cxn>
                  <a:cxn ang="0">
                    <a:pos x="30" y="51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1"/>
                  </a:cxn>
                  <a:cxn ang="0">
                    <a:pos x="51" y="31"/>
                  </a:cxn>
                  <a:cxn ang="0">
                    <a:pos x="51" y="22"/>
                  </a:cxn>
                  <a:cxn ang="0">
                    <a:pos x="0" y="22"/>
                  </a:cxn>
                </a:cxnLst>
                <a:rect l="0" t="0" r="r" b="b"/>
                <a:pathLst>
                  <a:path w="51" h="51">
                    <a:moveTo>
                      <a:pt x="0" y="22"/>
                    </a:moveTo>
                    <a:lnTo>
                      <a:pt x="0" y="31"/>
                    </a:lnTo>
                    <a:lnTo>
                      <a:pt x="51" y="31"/>
                    </a:lnTo>
                    <a:lnTo>
                      <a:pt x="51" y="22"/>
                    </a:lnTo>
                    <a:lnTo>
                      <a:pt x="25" y="22"/>
                    </a:lnTo>
                    <a:lnTo>
                      <a:pt x="25" y="26"/>
                    </a:lnTo>
                    <a:lnTo>
                      <a:pt x="30" y="26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1"/>
                    </a:lnTo>
                    <a:lnTo>
                      <a:pt x="30" y="51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1"/>
                    </a:lnTo>
                    <a:lnTo>
                      <a:pt x="51" y="31"/>
                    </a:lnTo>
                    <a:lnTo>
                      <a:pt x="51" y="22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45" name="Freeform 461"/>
              <p:cNvSpPr>
                <a:spLocks/>
              </p:cNvSpPr>
              <p:nvPr/>
            </p:nvSpPr>
            <p:spPr bwMode="auto">
              <a:xfrm>
                <a:off x="1349" y="1908"/>
                <a:ext cx="52" cy="51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0" y="31"/>
                  </a:cxn>
                  <a:cxn ang="0">
                    <a:pos x="52" y="31"/>
                  </a:cxn>
                  <a:cxn ang="0">
                    <a:pos x="52" y="22"/>
                  </a:cxn>
                  <a:cxn ang="0">
                    <a:pos x="26" y="22"/>
                  </a:cxn>
                  <a:cxn ang="0">
                    <a:pos x="26" y="26"/>
                  </a:cxn>
                  <a:cxn ang="0">
                    <a:pos x="31" y="26"/>
                  </a:cxn>
                  <a:cxn ang="0">
                    <a:pos x="31" y="0"/>
                  </a:cxn>
                  <a:cxn ang="0">
                    <a:pos x="22" y="0"/>
                  </a:cxn>
                  <a:cxn ang="0">
                    <a:pos x="22" y="51"/>
                  </a:cxn>
                  <a:cxn ang="0">
                    <a:pos x="31" y="51"/>
                  </a:cxn>
                  <a:cxn ang="0">
                    <a:pos x="31" y="0"/>
                  </a:cxn>
                  <a:cxn ang="0">
                    <a:pos x="22" y="0"/>
                  </a:cxn>
                  <a:cxn ang="0">
                    <a:pos x="22" y="31"/>
                  </a:cxn>
                  <a:cxn ang="0">
                    <a:pos x="52" y="31"/>
                  </a:cxn>
                  <a:cxn ang="0">
                    <a:pos x="52" y="22"/>
                  </a:cxn>
                  <a:cxn ang="0">
                    <a:pos x="0" y="22"/>
                  </a:cxn>
                </a:cxnLst>
                <a:rect l="0" t="0" r="r" b="b"/>
                <a:pathLst>
                  <a:path w="52" h="51">
                    <a:moveTo>
                      <a:pt x="0" y="22"/>
                    </a:moveTo>
                    <a:lnTo>
                      <a:pt x="0" y="31"/>
                    </a:lnTo>
                    <a:lnTo>
                      <a:pt x="52" y="31"/>
                    </a:lnTo>
                    <a:lnTo>
                      <a:pt x="52" y="22"/>
                    </a:lnTo>
                    <a:lnTo>
                      <a:pt x="26" y="22"/>
                    </a:lnTo>
                    <a:lnTo>
                      <a:pt x="26" y="26"/>
                    </a:lnTo>
                    <a:lnTo>
                      <a:pt x="31" y="26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22" y="51"/>
                    </a:lnTo>
                    <a:lnTo>
                      <a:pt x="31" y="51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22" y="31"/>
                    </a:lnTo>
                    <a:lnTo>
                      <a:pt x="52" y="31"/>
                    </a:lnTo>
                    <a:lnTo>
                      <a:pt x="52" y="22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46" name="Freeform 462"/>
              <p:cNvSpPr>
                <a:spLocks/>
              </p:cNvSpPr>
              <p:nvPr/>
            </p:nvSpPr>
            <p:spPr bwMode="auto">
              <a:xfrm>
                <a:off x="1353" y="1930"/>
                <a:ext cx="52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22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22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0" y="23"/>
                  </a:cxn>
                </a:cxnLst>
                <a:rect l="0" t="0" r="r" b="b"/>
                <a:pathLst>
                  <a:path w="52" h="52">
                    <a:moveTo>
                      <a:pt x="0" y="23"/>
                    </a:moveTo>
                    <a:lnTo>
                      <a:pt x="0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2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2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47" name="Freeform 463"/>
              <p:cNvSpPr>
                <a:spLocks/>
              </p:cNvSpPr>
              <p:nvPr/>
            </p:nvSpPr>
            <p:spPr bwMode="auto">
              <a:xfrm>
                <a:off x="1371" y="2041"/>
                <a:ext cx="51" cy="51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0" y="31"/>
                  </a:cxn>
                  <a:cxn ang="0">
                    <a:pos x="51" y="31"/>
                  </a:cxn>
                  <a:cxn ang="0">
                    <a:pos x="51" y="22"/>
                  </a:cxn>
                  <a:cxn ang="0">
                    <a:pos x="25" y="22"/>
                  </a:cxn>
                  <a:cxn ang="0">
                    <a:pos x="25" y="26"/>
                  </a:cxn>
                  <a:cxn ang="0">
                    <a:pos x="30" y="26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1"/>
                  </a:cxn>
                  <a:cxn ang="0">
                    <a:pos x="30" y="51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1"/>
                  </a:cxn>
                  <a:cxn ang="0">
                    <a:pos x="51" y="31"/>
                  </a:cxn>
                  <a:cxn ang="0">
                    <a:pos x="51" y="22"/>
                  </a:cxn>
                  <a:cxn ang="0">
                    <a:pos x="0" y="22"/>
                  </a:cxn>
                </a:cxnLst>
                <a:rect l="0" t="0" r="r" b="b"/>
                <a:pathLst>
                  <a:path w="51" h="51">
                    <a:moveTo>
                      <a:pt x="0" y="22"/>
                    </a:moveTo>
                    <a:lnTo>
                      <a:pt x="0" y="31"/>
                    </a:lnTo>
                    <a:lnTo>
                      <a:pt x="51" y="31"/>
                    </a:lnTo>
                    <a:lnTo>
                      <a:pt x="51" y="22"/>
                    </a:lnTo>
                    <a:lnTo>
                      <a:pt x="25" y="22"/>
                    </a:lnTo>
                    <a:lnTo>
                      <a:pt x="25" y="26"/>
                    </a:lnTo>
                    <a:lnTo>
                      <a:pt x="30" y="26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1"/>
                    </a:lnTo>
                    <a:lnTo>
                      <a:pt x="30" y="51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1"/>
                    </a:lnTo>
                    <a:lnTo>
                      <a:pt x="51" y="31"/>
                    </a:lnTo>
                    <a:lnTo>
                      <a:pt x="51" y="22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48" name="Freeform 464"/>
              <p:cNvSpPr>
                <a:spLocks/>
              </p:cNvSpPr>
              <p:nvPr/>
            </p:nvSpPr>
            <p:spPr bwMode="auto">
              <a:xfrm>
                <a:off x="1393" y="2134"/>
                <a:ext cx="52" cy="51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1"/>
                  </a:cxn>
                  <a:cxn ang="0">
                    <a:pos x="52" y="31"/>
                  </a:cxn>
                  <a:cxn ang="0">
                    <a:pos x="52" y="23"/>
                  </a:cxn>
                  <a:cxn ang="0">
                    <a:pos x="26" y="23"/>
                  </a:cxn>
                  <a:cxn ang="0">
                    <a:pos x="26" y="26"/>
                  </a:cxn>
                  <a:cxn ang="0">
                    <a:pos x="31" y="26"/>
                  </a:cxn>
                  <a:cxn ang="0">
                    <a:pos x="31" y="0"/>
                  </a:cxn>
                  <a:cxn ang="0">
                    <a:pos x="22" y="0"/>
                  </a:cxn>
                  <a:cxn ang="0">
                    <a:pos x="22" y="51"/>
                  </a:cxn>
                  <a:cxn ang="0">
                    <a:pos x="31" y="51"/>
                  </a:cxn>
                  <a:cxn ang="0">
                    <a:pos x="31" y="0"/>
                  </a:cxn>
                  <a:cxn ang="0">
                    <a:pos x="22" y="0"/>
                  </a:cxn>
                  <a:cxn ang="0">
                    <a:pos x="22" y="31"/>
                  </a:cxn>
                  <a:cxn ang="0">
                    <a:pos x="52" y="31"/>
                  </a:cxn>
                  <a:cxn ang="0">
                    <a:pos x="52" y="23"/>
                  </a:cxn>
                  <a:cxn ang="0">
                    <a:pos x="0" y="23"/>
                  </a:cxn>
                </a:cxnLst>
                <a:rect l="0" t="0" r="r" b="b"/>
                <a:pathLst>
                  <a:path w="52" h="51">
                    <a:moveTo>
                      <a:pt x="0" y="23"/>
                    </a:moveTo>
                    <a:lnTo>
                      <a:pt x="0" y="31"/>
                    </a:lnTo>
                    <a:lnTo>
                      <a:pt x="52" y="31"/>
                    </a:lnTo>
                    <a:lnTo>
                      <a:pt x="52" y="23"/>
                    </a:lnTo>
                    <a:lnTo>
                      <a:pt x="26" y="23"/>
                    </a:lnTo>
                    <a:lnTo>
                      <a:pt x="26" y="26"/>
                    </a:lnTo>
                    <a:lnTo>
                      <a:pt x="31" y="26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22" y="51"/>
                    </a:lnTo>
                    <a:lnTo>
                      <a:pt x="31" y="51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22" y="31"/>
                    </a:lnTo>
                    <a:lnTo>
                      <a:pt x="52" y="31"/>
                    </a:lnTo>
                    <a:lnTo>
                      <a:pt x="52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49" name="Freeform 465"/>
              <p:cNvSpPr>
                <a:spLocks/>
              </p:cNvSpPr>
              <p:nvPr/>
            </p:nvSpPr>
            <p:spPr bwMode="auto">
              <a:xfrm>
                <a:off x="1397" y="2145"/>
                <a:ext cx="52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22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22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0" y="23"/>
                  </a:cxn>
                </a:cxnLst>
                <a:rect l="0" t="0" r="r" b="b"/>
                <a:pathLst>
                  <a:path w="52" h="52">
                    <a:moveTo>
                      <a:pt x="0" y="23"/>
                    </a:moveTo>
                    <a:lnTo>
                      <a:pt x="0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2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2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50" name="Freeform 466"/>
              <p:cNvSpPr>
                <a:spLocks/>
              </p:cNvSpPr>
              <p:nvPr/>
            </p:nvSpPr>
            <p:spPr bwMode="auto">
              <a:xfrm>
                <a:off x="1406" y="2174"/>
                <a:ext cx="52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0" y="23"/>
                  </a:cxn>
                </a:cxnLst>
                <a:rect l="0" t="0" r="r" b="b"/>
                <a:pathLst>
                  <a:path w="52" h="52">
                    <a:moveTo>
                      <a:pt x="0" y="23"/>
                    </a:moveTo>
                    <a:lnTo>
                      <a:pt x="0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51" name="Freeform 467"/>
              <p:cNvSpPr>
                <a:spLocks/>
              </p:cNvSpPr>
              <p:nvPr/>
            </p:nvSpPr>
            <p:spPr bwMode="auto">
              <a:xfrm>
                <a:off x="1435" y="2255"/>
                <a:ext cx="52" cy="51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0" y="31"/>
                  </a:cxn>
                  <a:cxn ang="0">
                    <a:pos x="52" y="31"/>
                  </a:cxn>
                  <a:cxn ang="0">
                    <a:pos x="52" y="22"/>
                  </a:cxn>
                  <a:cxn ang="0">
                    <a:pos x="25" y="22"/>
                  </a:cxn>
                  <a:cxn ang="0">
                    <a:pos x="25" y="26"/>
                  </a:cxn>
                  <a:cxn ang="0">
                    <a:pos x="30" y="26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1"/>
                  </a:cxn>
                  <a:cxn ang="0">
                    <a:pos x="30" y="51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1"/>
                  </a:cxn>
                  <a:cxn ang="0">
                    <a:pos x="52" y="31"/>
                  </a:cxn>
                  <a:cxn ang="0">
                    <a:pos x="52" y="22"/>
                  </a:cxn>
                  <a:cxn ang="0">
                    <a:pos x="0" y="22"/>
                  </a:cxn>
                </a:cxnLst>
                <a:rect l="0" t="0" r="r" b="b"/>
                <a:pathLst>
                  <a:path w="52" h="51">
                    <a:moveTo>
                      <a:pt x="0" y="22"/>
                    </a:moveTo>
                    <a:lnTo>
                      <a:pt x="0" y="31"/>
                    </a:lnTo>
                    <a:lnTo>
                      <a:pt x="52" y="31"/>
                    </a:lnTo>
                    <a:lnTo>
                      <a:pt x="52" y="22"/>
                    </a:lnTo>
                    <a:lnTo>
                      <a:pt x="25" y="22"/>
                    </a:lnTo>
                    <a:lnTo>
                      <a:pt x="25" y="26"/>
                    </a:lnTo>
                    <a:lnTo>
                      <a:pt x="30" y="26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1"/>
                    </a:lnTo>
                    <a:lnTo>
                      <a:pt x="30" y="51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1"/>
                    </a:lnTo>
                    <a:lnTo>
                      <a:pt x="52" y="31"/>
                    </a:lnTo>
                    <a:lnTo>
                      <a:pt x="52" y="22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52" name="Freeform 468"/>
              <p:cNvSpPr>
                <a:spLocks/>
              </p:cNvSpPr>
              <p:nvPr/>
            </p:nvSpPr>
            <p:spPr bwMode="auto">
              <a:xfrm>
                <a:off x="1463" y="2317"/>
                <a:ext cx="51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0" y="23"/>
                  </a:cxn>
                </a:cxnLst>
                <a:rect l="0" t="0" r="r" b="b"/>
                <a:pathLst>
                  <a:path w="51" h="52">
                    <a:moveTo>
                      <a:pt x="0" y="23"/>
                    </a:moveTo>
                    <a:lnTo>
                      <a:pt x="0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53" name="Freeform 469"/>
              <p:cNvSpPr>
                <a:spLocks/>
              </p:cNvSpPr>
              <p:nvPr/>
            </p:nvSpPr>
            <p:spPr bwMode="auto">
              <a:xfrm>
                <a:off x="1498" y="2375"/>
                <a:ext cx="51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0" y="23"/>
                  </a:cxn>
                </a:cxnLst>
                <a:rect l="0" t="0" r="r" b="b"/>
                <a:pathLst>
                  <a:path w="51" h="52">
                    <a:moveTo>
                      <a:pt x="0" y="23"/>
                    </a:moveTo>
                    <a:lnTo>
                      <a:pt x="0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54" name="Freeform 470"/>
              <p:cNvSpPr>
                <a:spLocks/>
              </p:cNvSpPr>
              <p:nvPr/>
            </p:nvSpPr>
            <p:spPr bwMode="auto">
              <a:xfrm>
                <a:off x="1614" y="2511"/>
                <a:ext cx="51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0" y="23"/>
                  </a:cxn>
                </a:cxnLst>
                <a:rect l="0" t="0" r="r" b="b"/>
                <a:pathLst>
                  <a:path w="51" h="52">
                    <a:moveTo>
                      <a:pt x="0" y="23"/>
                    </a:moveTo>
                    <a:lnTo>
                      <a:pt x="0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55" name="Freeform 471"/>
              <p:cNvSpPr>
                <a:spLocks/>
              </p:cNvSpPr>
              <p:nvPr/>
            </p:nvSpPr>
            <p:spPr bwMode="auto">
              <a:xfrm>
                <a:off x="1951" y="2746"/>
                <a:ext cx="51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0" y="23"/>
                  </a:cxn>
                </a:cxnLst>
                <a:rect l="0" t="0" r="r" b="b"/>
                <a:pathLst>
                  <a:path w="51" h="52">
                    <a:moveTo>
                      <a:pt x="0" y="23"/>
                    </a:moveTo>
                    <a:lnTo>
                      <a:pt x="0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56" name="Freeform 472"/>
              <p:cNvSpPr>
                <a:spLocks/>
              </p:cNvSpPr>
              <p:nvPr/>
            </p:nvSpPr>
            <p:spPr bwMode="auto">
              <a:xfrm>
                <a:off x="2394" y="2931"/>
                <a:ext cx="51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0" y="23"/>
                  </a:cxn>
                </a:cxnLst>
                <a:rect l="0" t="0" r="r" b="b"/>
                <a:pathLst>
                  <a:path w="51" h="52">
                    <a:moveTo>
                      <a:pt x="0" y="23"/>
                    </a:moveTo>
                    <a:lnTo>
                      <a:pt x="0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57" name="Freeform 473"/>
              <p:cNvSpPr>
                <a:spLocks/>
              </p:cNvSpPr>
              <p:nvPr/>
            </p:nvSpPr>
            <p:spPr bwMode="auto">
              <a:xfrm>
                <a:off x="3438" y="3302"/>
                <a:ext cx="51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0" y="23"/>
                  </a:cxn>
                </a:cxnLst>
                <a:rect l="0" t="0" r="r" b="b"/>
                <a:pathLst>
                  <a:path w="51" h="52">
                    <a:moveTo>
                      <a:pt x="0" y="23"/>
                    </a:moveTo>
                    <a:lnTo>
                      <a:pt x="0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58" name="Freeform 474"/>
              <p:cNvSpPr>
                <a:spLocks/>
              </p:cNvSpPr>
              <p:nvPr/>
            </p:nvSpPr>
            <p:spPr bwMode="auto">
              <a:xfrm>
                <a:off x="3828" y="3380"/>
                <a:ext cx="51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0" y="23"/>
                  </a:cxn>
                </a:cxnLst>
                <a:rect l="0" t="0" r="r" b="b"/>
                <a:pathLst>
                  <a:path w="51" h="52">
                    <a:moveTo>
                      <a:pt x="0" y="23"/>
                    </a:moveTo>
                    <a:lnTo>
                      <a:pt x="0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59" name="Rectangle 475"/>
              <p:cNvSpPr>
                <a:spLocks noChangeArrowheads="1"/>
              </p:cNvSpPr>
              <p:nvPr/>
            </p:nvSpPr>
            <p:spPr bwMode="auto">
              <a:xfrm>
                <a:off x="1414" y="2146"/>
                <a:ext cx="8" cy="8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60" name="Line 476"/>
              <p:cNvSpPr>
                <a:spLocks noChangeShapeType="1"/>
              </p:cNvSpPr>
              <p:nvPr/>
            </p:nvSpPr>
            <p:spPr bwMode="auto">
              <a:xfrm>
                <a:off x="1417" y="2150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61" name="Rectangle 477"/>
              <p:cNvSpPr>
                <a:spLocks noChangeArrowheads="1"/>
              </p:cNvSpPr>
              <p:nvPr/>
            </p:nvSpPr>
            <p:spPr bwMode="auto">
              <a:xfrm>
                <a:off x="1397" y="2150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62" name="Rectangle 478"/>
              <p:cNvSpPr>
                <a:spLocks noChangeArrowheads="1"/>
              </p:cNvSpPr>
              <p:nvPr/>
            </p:nvSpPr>
            <p:spPr bwMode="auto">
              <a:xfrm>
                <a:off x="1397" y="2143"/>
                <a:ext cx="42" cy="8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63" name="Freeform 479"/>
              <p:cNvSpPr>
                <a:spLocks/>
              </p:cNvSpPr>
              <p:nvPr/>
            </p:nvSpPr>
            <p:spPr bwMode="auto">
              <a:xfrm>
                <a:off x="1414" y="2130"/>
                <a:ext cx="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8" y="42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8" y="42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8" h="42">
                    <a:moveTo>
                      <a:pt x="0" y="42"/>
                    </a:moveTo>
                    <a:lnTo>
                      <a:pt x="8" y="42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8" y="42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64" name="Rectangle 480"/>
              <p:cNvSpPr>
                <a:spLocks noChangeArrowheads="1"/>
              </p:cNvSpPr>
              <p:nvPr/>
            </p:nvSpPr>
            <p:spPr bwMode="auto">
              <a:xfrm>
                <a:off x="1356" y="1783"/>
                <a:ext cx="9" cy="5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65" name="Line 481"/>
              <p:cNvSpPr>
                <a:spLocks noChangeShapeType="1"/>
              </p:cNvSpPr>
              <p:nvPr/>
            </p:nvSpPr>
            <p:spPr bwMode="auto">
              <a:xfrm>
                <a:off x="1360" y="1786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66" name="Rectangle 482"/>
              <p:cNvSpPr>
                <a:spLocks noChangeArrowheads="1"/>
              </p:cNvSpPr>
              <p:nvPr/>
            </p:nvSpPr>
            <p:spPr bwMode="auto">
              <a:xfrm>
                <a:off x="1343" y="1784"/>
                <a:ext cx="38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67" name="Rectangle 483"/>
              <p:cNvSpPr>
                <a:spLocks noChangeArrowheads="1"/>
              </p:cNvSpPr>
              <p:nvPr/>
            </p:nvSpPr>
            <p:spPr bwMode="auto">
              <a:xfrm>
                <a:off x="1343" y="1779"/>
                <a:ext cx="38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68" name="Freeform 484"/>
              <p:cNvSpPr>
                <a:spLocks/>
              </p:cNvSpPr>
              <p:nvPr/>
            </p:nvSpPr>
            <p:spPr bwMode="auto">
              <a:xfrm>
                <a:off x="1356" y="1764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69" name="Rectangle 485"/>
              <p:cNvSpPr>
                <a:spLocks noChangeArrowheads="1"/>
              </p:cNvSpPr>
              <p:nvPr/>
            </p:nvSpPr>
            <p:spPr bwMode="auto">
              <a:xfrm>
                <a:off x="1352" y="1743"/>
                <a:ext cx="9" cy="10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70" name="Line 486"/>
              <p:cNvSpPr>
                <a:spLocks noChangeShapeType="1"/>
              </p:cNvSpPr>
              <p:nvPr/>
            </p:nvSpPr>
            <p:spPr bwMode="auto">
              <a:xfrm>
                <a:off x="1356" y="1748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71" name="Rectangle 487"/>
              <p:cNvSpPr>
                <a:spLocks noChangeArrowheads="1"/>
              </p:cNvSpPr>
              <p:nvPr/>
            </p:nvSpPr>
            <p:spPr bwMode="auto">
              <a:xfrm>
                <a:off x="1343" y="1749"/>
                <a:ext cx="34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72" name="Rectangle 488"/>
              <p:cNvSpPr>
                <a:spLocks noChangeArrowheads="1"/>
              </p:cNvSpPr>
              <p:nvPr/>
            </p:nvSpPr>
            <p:spPr bwMode="auto">
              <a:xfrm>
                <a:off x="1343" y="1739"/>
                <a:ext cx="34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73" name="Freeform 489"/>
              <p:cNvSpPr>
                <a:spLocks/>
              </p:cNvSpPr>
              <p:nvPr/>
            </p:nvSpPr>
            <p:spPr bwMode="auto">
              <a:xfrm>
                <a:off x="1352" y="1728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74" name="Rectangle 490"/>
              <p:cNvSpPr>
                <a:spLocks noChangeArrowheads="1"/>
              </p:cNvSpPr>
              <p:nvPr/>
            </p:nvSpPr>
            <p:spPr bwMode="auto">
              <a:xfrm>
                <a:off x="1349" y="1700"/>
                <a:ext cx="9" cy="18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75" name="Line 491"/>
              <p:cNvSpPr>
                <a:spLocks noChangeShapeType="1"/>
              </p:cNvSpPr>
              <p:nvPr/>
            </p:nvSpPr>
            <p:spPr bwMode="auto">
              <a:xfrm>
                <a:off x="1353" y="1708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76" name="Rectangle 492"/>
              <p:cNvSpPr>
                <a:spLocks noChangeArrowheads="1"/>
              </p:cNvSpPr>
              <p:nvPr/>
            </p:nvSpPr>
            <p:spPr bwMode="auto">
              <a:xfrm>
                <a:off x="1343" y="1714"/>
                <a:ext cx="30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77" name="Rectangle 493"/>
              <p:cNvSpPr>
                <a:spLocks noChangeArrowheads="1"/>
              </p:cNvSpPr>
              <p:nvPr/>
            </p:nvSpPr>
            <p:spPr bwMode="auto">
              <a:xfrm>
                <a:off x="1343" y="1696"/>
                <a:ext cx="30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78" name="Freeform 494"/>
              <p:cNvSpPr>
                <a:spLocks/>
              </p:cNvSpPr>
              <p:nvPr/>
            </p:nvSpPr>
            <p:spPr bwMode="auto">
              <a:xfrm>
                <a:off x="1349" y="1687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79" name="Rectangle 495"/>
              <p:cNvSpPr>
                <a:spLocks noChangeArrowheads="1"/>
              </p:cNvSpPr>
              <p:nvPr/>
            </p:nvSpPr>
            <p:spPr bwMode="auto">
              <a:xfrm>
                <a:off x="1346" y="1656"/>
                <a:ext cx="8" cy="10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80" name="Line 496"/>
              <p:cNvSpPr>
                <a:spLocks noChangeShapeType="1"/>
              </p:cNvSpPr>
              <p:nvPr/>
            </p:nvSpPr>
            <p:spPr bwMode="auto">
              <a:xfrm>
                <a:off x="1349" y="1660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81" name="Rectangle 497"/>
              <p:cNvSpPr>
                <a:spLocks noChangeArrowheads="1"/>
              </p:cNvSpPr>
              <p:nvPr/>
            </p:nvSpPr>
            <p:spPr bwMode="auto">
              <a:xfrm>
                <a:off x="1343" y="1662"/>
                <a:ext cx="28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82" name="Rectangle 498"/>
              <p:cNvSpPr>
                <a:spLocks noChangeArrowheads="1"/>
              </p:cNvSpPr>
              <p:nvPr/>
            </p:nvSpPr>
            <p:spPr bwMode="auto">
              <a:xfrm>
                <a:off x="1343" y="1651"/>
                <a:ext cx="28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83" name="Freeform 499"/>
              <p:cNvSpPr>
                <a:spLocks/>
              </p:cNvSpPr>
              <p:nvPr/>
            </p:nvSpPr>
            <p:spPr bwMode="auto">
              <a:xfrm>
                <a:off x="1346" y="1640"/>
                <a:ext cx="8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8" y="41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8" y="41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8" h="41">
                    <a:moveTo>
                      <a:pt x="0" y="41"/>
                    </a:moveTo>
                    <a:lnTo>
                      <a:pt x="8" y="41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8" y="41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84" name="Rectangle 500"/>
              <p:cNvSpPr>
                <a:spLocks noChangeArrowheads="1"/>
              </p:cNvSpPr>
              <p:nvPr/>
            </p:nvSpPr>
            <p:spPr bwMode="auto">
              <a:xfrm>
                <a:off x="1342" y="1609"/>
                <a:ext cx="9" cy="7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85" name="Line 501"/>
              <p:cNvSpPr>
                <a:spLocks noChangeShapeType="1"/>
              </p:cNvSpPr>
              <p:nvPr/>
            </p:nvSpPr>
            <p:spPr bwMode="auto">
              <a:xfrm>
                <a:off x="1346" y="1613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86" name="Rectangle 502"/>
              <p:cNvSpPr>
                <a:spLocks noChangeArrowheads="1"/>
              </p:cNvSpPr>
              <p:nvPr/>
            </p:nvSpPr>
            <p:spPr bwMode="auto">
              <a:xfrm>
                <a:off x="1343" y="1612"/>
                <a:ext cx="24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87" name="Rectangle 503"/>
              <p:cNvSpPr>
                <a:spLocks noChangeArrowheads="1"/>
              </p:cNvSpPr>
              <p:nvPr/>
            </p:nvSpPr>
            <p:spPr bwMode="auto">
              <a:xfrm>
                <a:off x="1343" y="1606"/>
                <a:ext cx="24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88" name="Freeform 504"/>
              <p:cNvSpPr>
                <a:spLocks/>
              </p:cNvSpPr>
              <p:nvPr/>
            </p:nvSpPr>
            <p:spPr bwMode="auto">
              <a:xfrm>
                <a:off x="1342" y="1592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89" name="Rectangle 505"/>
              <p:cNvSpPr>
                <a:spLocks noChangeArrowheads="1"/>
              </p:cNvSpPr>
              <p:nvPr/>
            </p:nvSpPr>
            <p:spPr bwMode="auto">
              <a:xfrm>
                <a:off x="1341" y="1597"/>
                <a:ext cx="8" cy="7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90" name="Line 506"/>
              <p:cNvSpPr>
                <a:spLocks noChangeShapeType="1"/>
              </p:cNvSpPr>
              <p:nvPr/>
            </p:nvSpPr>
            <p:spPr bwMode="auto">
              <a:xfrm>
                <a:off x="1344" y="1601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91" name="Rectangle 507"/>
              <p:cNvSpPr>
                <a:spLocks noChangeArrowheads="1"/>
              </p:cNvSpPr>
              <p:nvPr/>
            </p:nvSpPr>
            <p:spPr bwMode="auto">
              <a:xfrm>
                <a:off x="1343" y="1601"/>
                <a:ext cx="22" cy="8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92" name="Rectangle 508"/>
              <p:cNvSpPr>
                <a:spLocks noChangeArrowheads="1"/>
              </p:cNvSpPr>
              <p:nvPr/>
            </p:nvSpPr>
            <p:spPr bwMode="auto">
              <a:xfrm>
                <a:off x="1343" y="1593"/>
                <a:ext cx="22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93" name="Freeform 509"/>
              <p:cNvSpPr>
                <a:spLocks/>
              </p:cNvSpPr>
              <p:nvPr/>
            </p:nvSpPr>
            <p:spPr bwMode="auto">
              <a:xfrm>
                <a:off x="1341" y="1579"/>
                <a:ext cx="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8" y="42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8" y="42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8" h="42">
                    <a:moveTo>
                      <a:pt x="0" y="42"/>
                    </a:moveTo>
                    <a:lnTo>
                      <a:pt x="8" y="42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8" y="42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94" name="Rectangle 510"/>
              <p:cNvSpPr>
                <a:spLocks noChangeArrowheads="1"/>
              </p:cNvSpPr>
              <p:nvPr/>
            </p:nvSpPr>
            <p:spPr bwMode="auto">
              <a:xfrm>
                <a:off x="1341" y="1592"/>
                <a:ext cx="8" cy="7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95" name="Line 511"/>
              <p:cNvSpPr>
                <a:spLocks noChangeShapeType="1"/>
              </p:cNvSpPr>
              <p:nvPr/>
            </p:nvSpPr>
            <p:spPr bwMode="auto">
              <a:xfrm>
                <a:off x="1344" y="1596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96" name="Rectangle 512"/>
              <p:cNvSpPr>
                <a:spLocks noChangeArrowheads="1"/>
              </p:cNvSpPr>
              <p:nvPr/>
            </p:nvSpPr>
            <p:spPr bwMode="auto">
              <a:xfrm>
                <a:off x="1343" y="1596"/>
                <a:ext cx="22" cy="8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97" name="Rectangle 513"/>
              <p:cNvSpPr>
                <a:spLocks noChangeArrowheads="1"/>
              </p:cNvSpPr>
              <p:nvPr/>
            </p:nvSpPr>
            <p:spPr bwMode="auto">
              <a:xfrm>
                <a:off x="1343" y="1588"/>
                <a:ext cx="22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98" name="Freeform 514"/>
              <p:cNvSpPr>
                <a:spLocks/>
              </p:cNvSpPr>
              <p:nvPr/>
            </p:nvSpPr>
            <p:spPr bwMode="auto">
              <a:xfrm>
                <a:off x="1341" y="1576"/>
                <a:ext cx="8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8" y="41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8" y="41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8" h="41">
                    <a:moveTo>
                      <a:pt x="0" y="41"/>
                    </a:moveTo>
                    <a:lnTo>
                      <a:pt x="8" y="41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8" y="41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99" name="Rectangle 515"/>
              <p:cNvSpPr>
                <a:spLocks noChangeArrowheads="1"/>
              </p:cNvSpPr>
              <p:nvPr/>
            </p:nvSpPr>
            <p:spPr bwMode="auto">
              <a:xfrm>
                <a:off x="1342" y="1606"/>
                <a:ext cx="9" cy="7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00" name="Line 516"/>
              <p:cNvSpPr>
                <a:spLocks noChangeShapeType="1"/>
              </p:cNvSpPr>
              <p:nvPr/>
            </p:nvSpPr>
            <p:spPr bwMode="auto">
              <a:xfrm>
                <a:off x="1346" y="1609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01" name="Rectangle 517"/>
              <p:cNvSpPr>
                <a:spLocks noChangeArrowheads="1"/>
              </p:cNvSpPr>
              <p:nvPr/>
            </p:nvSpPr>
            <p:spPr bwMode="auto">
              <a:xfrm>
                <a:off x="1343" y="1609"/>
                <a:ext cx="23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02" name="Rectangle 518"/>
              <p:cNvSpPr>
                <a:spLocks noChangeArrowheads="1"/>
              </p:cNvSpPr>
              <p:nvPr/>
            </p:nvSpPr>
            <p:spPr bwMode="auto">
              <a:xfrm>
                <a:off x="1343" y="1602"/>
                <a:ext cx="23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03" name="Freeform 519"/>
              <p:cNvSpPr>
                <a:spLocks/>
              </p:cNvSpPr>
              <p:nvPr/>
            </p:nvSpPr>
            <p:spPr bwMode="auto">
              <a:xfrm>
                <a:off x="1342" y="1589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04" name="Rectangle 520"/>
              <p:cNvSpPr>
                <a:spLocks noChangeArrowheads="1"/>
              </p:cNvSpPr>
              <p:nvPr/>
            </p:nvSpPr>
            <p:spPr bwMode="auto">
              <a:xfrm>
                <a:off x="1343" y="1621"/>
                <a:ext cx="9" cy="11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05" name="Line 521"/>
              <p:cNvSpPr>
                <a:spLocks noChangeShapeType="1"/>
              </p:cNvSpPr>
              <p:nvPr/>
            </p:nvSpPr>
            <p:spPr bwMode="auto">
              <a:xfrm>
                <a:off x="1347" y="1627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06" name="Rectangle 522"/>
              <p:cNvSpPr>
                <a:spLocks noChangeArrowheads="1"/>
              </p:cNvSpPr>
              <p:nvPr/>
            </p:nvSpPr>
            <p:spPr bwMode="auto">
              <a:xfrm>
                <a:off x="1343" y="1628"/>
                <a:ext cx="25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07" name="Rectangle 523"/>
              <p:cNvSpPr>
                <a:spLocks noChangeArrowheads="1"/>
              </p:cNvSpPr>
              <p:nvPr/>
            </p:nvSpPr>
            <p:spPr bwMode="auto">
              <a:xfrm>
                <a:off x="1343" y="1618"/>
                <a:ext cx="25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08" name="Freeform 524"/>
              <p:cNvSpPr>
                <a:spLocks/>
              </p:cNvSpPr>
              <p:nvPr/>
            </p:nvSpPr>
            <p:spPr bwMode="auto">
              <a:xfrm>
                <a:off x="1343" y="1607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09" name="Rectangle 525"/>
              <p:cNvSpPr>
                <a:spLocks noChangeArrowheads="1"/>
              </p:cNvSpPr>
              <p:nvPr/>
            </p:nvSpPr>
            <p:spPr bwMode="auto">
              <a:xfrm>
                <a:off x="1347" y="1672"/>
                <a:ext cx="9" cy="15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10" name="Line 526"/>
              <p:cNvSpPr>
                <a:spLocks noChangeShapeType="1"/>
              </p:cNvSpPr>
              <p:nvPr/>
            </p:nvSpPr>
            <p:spPr bwMode="auto">
              <a:xfrm>
                <a:off x="1351" y="1680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11" name="Rectangle 527"/>
              <p:cNvSpPr>
                <a:spLocks noChangeArrowheads="1"/>
              </p:cNvSpPr>
              <p:nvPr/>
            </p:nvSpPr>
            <p:spPr bwMode="auto">
              <a:xfrm>
                <a:off x="1343" y="1684"/>
                <a:ext cx="29" cy="8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12" name="Rectangle 528"/>
              <p:cNvSpPr>
                <a:spLocks noChangeArrowheads="1"/>
              </p:cNvSpPr>
              <p:nvPr/>
            </p:nvSpPr>
            <p:spPr bwMode="auto">
              <a:xfrm>
                <a:off x="1343" y="1669"/>
                <a:ext cx="29" cy="8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13" name="Freeform 529"/>
              <p:cNvSpPr>
                <a:spLocks/>
              </p:cNvSpPr>
              <p:nvPr/>
            </p:nvSpPr>
            <p:spPr bwMode="auto">
              <a:xfrm>
                <a:off x="1347" y="1659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14" name="Rectangle 530"/>
              <p:cNvSpPr>
                <a:spLocks noChangeArrowheads="1"/>
              </p:cNvSpPr>
              <p:nvPr/>
            </p:nvSpPr>
            <p:spPr bwMode="auto">
              <a:xfrm>
                <a:off x="1351" y="1716"/>
                <a:ext cx="9" cy="14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15" name="Line 531"/>
              <p:cNvSpPr>
                <a:spLocks noChangeShapeType="1"/>
              </p:cNvSpPr>
              <p:nvPr/>
            </p:nvSpPr>
            <p:spPr bwMode="auto">
              <a:xfrm>
                <a:off x="1354" y="1723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16" name="Rectangle 532"/>
              <p:cNvSpPr>
                <a:spLocks noChangeArrowheads="1"/>
              </p:cNvSpPr>
              <p:nvPr/>
            </p:nvSpPr>
            <p:spPr bwMode="auto">
              <a:xfrm>
                <a:off x="1343" y="1726"/>
                <a:ext cx="32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17" name="Rectangle 533"/>
              <p:cNvSpPr>
                <a:spLocks noChangeArrowheads="1"/>
              </p:cNvSpPr>
              <p:nvPr/>
            </p:nvSpPr>
            <p:spPr bwMode="auto">
              <a:xfrm>
                <a:off x="1343" y="1713"/>
                <a:ext cx="32" cy="8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18" name="Freeform 534"/>
              <p:cNvSpPr>
                <a:spLocks/>
              </p:cNvSpPr>
              <p:nvPr/>
            </p:nvSpPr>
            <p:spPr bwMode="auto">
              <a:xfrm>
                <a:off x="1351" y="1703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19" name="Rectangle 535"/>
              <p:cNvSpPr>
                <a:spLocks noChangeArrowheads="1"/>
              </p:cNvSpPr>
              <p:nvPr/>
            </p:nvSpPr>
            <p:spPr bwMode="auto">
              <a:xfrm>
                <a:off x="1354" y="1760"/>
                <a:ext cx="9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20" name="Line 536"/>
              <p:cNvSpPr>
                <a:spLocks noChangeShapeType="1"/>
              </p:cNvSpPr>
              <p:nvPr/>
            </p:nvSpPr>
            <p:spPr bwMode="auto">
              <a:xfrm>
                <a:off x="1358" y="1765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21" name="Rectangle 537"/>
              <p:cNvSpPr>
                <a:spLocks noChangeArrowheads="1"/>
              </p:cNvSpPr>
              <p:nvPr/>
            </p:nvSpPr>
            <p:spPr bwMode="auto">
              <a:xfrm>
                <a:off x="1343" y="1765"/>
                <a:ext cx="35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22" name="Rectangle 538"/>
              <p:cNvSpPr>
                <a:spLocks noChangeArrowheads="1"/>
              </p:cNvSpPr>
              <p:nvPr/>
            </p:nvSpPr>
            <p:spPr bwMode="auto">
              <a:xfrm>
                <a:off x="1343" y="1758"/>
                <a:ext cx="35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23" name="Freeform 539"/>
              <p:cNvSpPr>
                <a:spLocks/>
              </p:cNvSpPr>
              <p:nvPr/>
            </p:nvSpPr>
            <p:spPr bwMode="auto">
              <a:xfrm>
                <a:off x="1354" y="1744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24" name="Rectangle 540"/>
              <p:cNvSpPr>
                <a:spLocks noChangeArrowheads="1"/>
              </p:cNvSpPr>
              <p:nvPr/>
            </p:nvSpPr>
            <p:spPr bwMode="auto">
              <a:xfrm>
                <a:off x="1358" y="1794"/>
                <a:ext cx="9" cy="14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25" name="Line 541"/>
              <p:cNvSpPr>
                <a:spLocks noChangeShapeType="1"/>
              </p:cNvSpPr>
              <p:nvPr/>
            </p:nvSpPr>
            <p:spPr bwMode="auto">
              <a:xfrm>
                <a:off x="1362" y="1802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26" name="Rectangle 542"/>
              <p:cNvSpPr>
                <a:spLocks noChangeArrowheads="1"/>
              </p:cNvSpPr>
              <p:nvPr/>
            </p:nvSpPr>
            <p:spPr bwMode="auto">
              <a:xfrm>
                <a:off x="1343" y="1804"/>
                <a:ext cx="39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27" name="Rectangle 543"/>
              <p:cNvSpPr>
                <a:spLocks noChangeArrowheads="1"/>
              </p:cNvSpPr>
              <p:nvPr/>
            </p:nvSpPr>
            <p:spPr bwMode="auto">
              <a:xfrm>
                <a:off x="1343" y="1791"/>
                <a:ext cx="39" cy="8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28" name="Freeform 544"/>
              <p:cNvSpPr>
                <a:spLocks/>
              </p:cNvSpPr>
              <p:nvPr/>
            </p:nvSpPr>
            <p:spPr bwMode="auto">
              <a:xfrm>
                <a:off x="1358" y="1781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29" name="Rectangle 545"/>
              <p:cNvSpPr>
                <a:spLocks noChangeArrowheads="1"/>
              </p:cNvSpPr>
              <p:nvPr/>
            </p:nvSpPr>
            <p:spPr bwMode="auto">
              <a:xfrm>
                <a:off x="1362" y="1842"/>
                <a:ext cx="9" cy="5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30" name="Line 546"/>
              <p:cNvSpPr>
                <a:spLocks noChangeShapeType="1"/>
              </p:cNvSpPr>
              <p:nvPr/>
            </p:nvSpPr>
            <p:spPr bwMode="auto">
              <a:xfrm>
                <a:off x="1366" y="1845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31" name="Rectangle 547"/>
              <p:cNvSpPr>
                <a:spLocks noChangeArrowheads="1"/>
              </p:cNvSpPr>
              <p:nvPr/>
            </p:nvSpPr>
            <p:spPr bwMode="auto">
              <a:xfrm>
                <a:off x="1344" y="1843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32" name="Rectangle 548"/>
              <p:cNvSpPr>
                <a:spLocks noChangeArrowheads="1"/>
              </p:cNvSpPr>
              <p:nvPr/>
            </p:nvSpPr>
            <p:spPr bwMode="auto">
              <a:xfrm>
                <a:off x="1344" y="1838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33" name="Freeform 549"/>
              <p:cNvSpPr>
                <a:spLocks/>
              </p:cNvSpPr>
              <p:nvPr/>
            </p:nvSpPr>
            <p:spPr bwMode="auto">
              <a:xfrm>
                <a:off x="1362" y="1825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34" name="Rectangle 550"/>
              <p:cNvSpPr>
                <a:spLocks noChangeArrowheads="1"/>
              </p:cNvSpPr>
              <p:nvPr/>
            </p:nvSpPr>
            <p:spPr bwMode="auto">
              <a:xfrm>
                <a:off x="1365" y="1871"/>
                <a:ext cx="8" cy="8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35" name="Line 551"/>
              <p:cNvSpPr>
                <a:spLocks noChangeShapeType="1"/>
              </p:cNvSpPr>
              <p:nvPr/>
            </p:nvSpPr>
            <p:spPr bwMode="auto">
              <a:xfrm>
                <a:off x="1368" y="1875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36" name="Rectangle 552"/>
              <p:cNvSpPr>
                <a:spLocks noChangeArrowheads="1"/>
              </p:cNvSpPr>
              <p:nvPr/>
            </p:nvSpPr>
            <p:spPr bwMode="auto">
              <a:xfrm>
                <a:off x="1348" y="1875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37" name="Rectangle 553"/>
              <p:cNvSpPr>
                <a:spLocks noChangeArrowheads="1"/>
              </p:cNvSpPr>
              <p:nvPr/>
            </p:nvSpPr>
            <p:spPr bwMode="auto">
              <a:xfrm>
                <a:off x="1348" y="1867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38" name="Freeform 554"/>
              <p:cNvSpPr>
                <a:spLocks/>
              </p:cNvSpPr>
              <p:nvPr/>
            </p:nvSpPr>
            <p:spPr bwMode="auto">
              <a:xfrm>
                <a:off x="1365" y="1855"/>
                <a:ext cx="8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8" y="41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8" y="41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8" h="41">
                    <a:moveTo>
                      <a:pt x="0" y="41"/>
                    </a:moveTo>
                    <a:lnTo>
                      <a:pt x="8" y="41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8" y="41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39" name="Rectangle 555"/>
              <p:cNvSpPr>
                <a:spLocks noChangeArrowheads="1"/>
              </p:cNvSpPr>
              <p:nvPr/>
            </p:nvSpPr>
            <p:spPr bwMode="auto">
              <a:xfrm>
                <a:off x="1368" y="1897"/>
                <a:ext cx="9" cy="5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40" name="Line 556"/>
              <p:cNvSpPr>
                <a:spLocks noChangeShapeType="1"/>
              </p:cNvSpPr>
              <p:nvPr/>
            </p:nvSpPr>
            <p:spPr bwMode="auto">
              <a:xfrm>
                <a:off x="1372" y="1901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41" name="Rectangle 557"/>
              <p:cNvSpPr>
                <a:spLocks noChangeArrowheads="1"/>
              </p:cNvSpPr>
              <p:nvPr/>
            </p:nvSpPr>
            <p:spPr bwMode="auto">
              <a:xfrm>
                <a:off x="1351" y="1899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42" name="Rectangle 558"/>
              <p:cNvSpPr>
                <a:spLocks noChangeArrowheads="1"/>
              </p:cNvSpPr>
              <p:nvPr/>
            </p:nvSpPr>
            <p:spPr bwMode="auto">
              <a:xfrm>
                <a:off x="1351" y="1895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43" name="Freeform 559"/>
              <p:cNvSpPr>
                <a:spLocks/>
              </p:cNvSpPr>
              <p:nvPr/>
            </p:nvSpPr>
            <p:spPr bwMode="auto">
              <a:xfrm>
                <a:off x="1368" y="1880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44" name="Rectangle 560"/>
              <p:cNvSpPr>
                <a:spLocks noChangeArrowheads="1"/>
              </p:cNvSpPr>
              <p:nvPr/>
            </p:nvSpPr>
            <p:spPr bwMode="auto">
              <a:xfrm>
                <a:off x="1372" y="1929"/>
                <a:ext cx="9" cy="11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45" name="Line 561"/>
              <p:cNvSpPr>
                <a:spLocks noChangeShapeType="1"/>
              </p:cNvSpPr>
              <p:nvPr/>
            </p:nvSpPr>
            <p:spPr bwMode="auto">
              <a:xfrm>
                <a:off x="1376" y="1934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46" name="Rectangle 562"/>
              <p:cNvSpPr>
                <a:spLocks noChangeArrowheads="1"/>
              </p:cNvSpPr>
              <p:nvPr/>
            </p:nvSpPr>
            <p:spPr bwMode="auto">
              <a:xfrm>
                <a:off x="1354" y="1936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47" name="Rectangle 563"/>
              <p:cNvSpPr>
                <a:spLocks noChangeArrowheads="1"/>
              </p:cNvSpPr>
              <p:nvPr/>
            </p:nvSpPr>
            <p:spPr bwMode="auto">
              <a:xfrm>
                <a:off x="1354" y="1925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48" name="Freeform 564"/>
              <p:cNvSpPr>
                <a:spLocks/>
              </p:cNvSpPr>
              <p:nvPr/>
            </p:nvSpPr>
            <p:spPr bwMode="auto">
              <a:xfrm>
                <a:off x="1372" y="1914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49" name="Rectangle 565"/>
              <p:cNvSpPr>
                <a:spLocks noChangeArrowheads="1"/>
              </p:cNvSpPr>
              <p:nvPr/>
            </p:nvSpPr>
            <p:spPr bwMode="auto">
              <a:xfrm>
                <a:off x="1376" y="1953"/>
                <a:ext cx="9" cy="7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50" name="Line 566"/>
              <p:cNvSpPr>
                <a:spLocks noChangeShapeType="1"/>
              </p:cNvSpPr>
              <p:nvPr/>
            </p:nvSpPr>
            <p:spPr bwMode="auto">
              <a:xfrm>
                <a:off x="1380" y="1957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51" name="Rectangle 567"/>
              <p:cNvSpPr>
                <a:spLocks noChangeArrowheads="1"/>
              </p:cNvSpPr>
              <p:nvPr/>
            </p:nvSpPr>
            <p:spPr bwMode="auto">
              <a:xfrm>
                <a:off x="1358" y="1957"/>
                <a:ext cx="42" cy="8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52" name="Rectangle 568"/>
              <p:cNvSpPr>
                <a:spLocks noChangeArrowheads="1"/>
              </p:cNvSpPr>
              <p:nvPr/>
            </p:nvSpPr>
            <p:spPr bwMode="auto">
              <a:xfrm>
                <a:off x="1358" y="1949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53" name="Freeform 569"/>
              <p:cNvSpPr>
                <a:spLocks/>
              </p:cNvSpPr>
              <p:nvPr/>
            </p:nvSpPr>
            <p:spPr bwMode="auto">
              <a:xfrm>
                <a:off x="1376" y="1936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54" name="Rectangle 570"/>
              <p:cNvSpPr>
                <a:spLocks noChangeArrowheads="1"/>
              </p:cNvSpPr>
              <p:nvPr/>
            </p:nvSpPr>
            <p:spPr bwMode="auto">
              <a:xfrm>
                <a:off x="1393" y="2063"/>
                <a:ext cx="9" cy="8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55" name="Line 571"/>
              <p:cNvSpPr>
                <a:spLocks noChangeShapeType="1"/>
              </p:cNvSpPr>
              <p:nvPr/>
            </p:nvSpPr>
            <p:spPr bwMode="auto">
              <a:xfrm>
                <a:off x="1397" y="2067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56" name="Rectangle 572"/>
              <p:cNvSpPr>
                <a:spLocks noChangeArrowheads="1"/>
              </p:cNvSpPr>
              <p:nvPr/>
            </p:nvSpPr>
            <p:spPr bwMode="auto">
              <a:xfrm>
                <a:off x="1376" y="2067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57" name="Rectangle 573"/>
              <p:cNvSpPr>
                <a:spLocks noChangeArrowheads="1"/>
              </p:cNvSpPr>
              <p:nvPr/>
            </p:nvSpPr>
            <p:spPr bwMode="auto">
              <a:xfrm>
                <a:off x="1376" y="2060"/>
                <a:ext cx="41" cy="8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58" name="Freeform 574"/>
              <p:cNvSpPr>
                <a:spLocks/>
              </p:cNvSpPr>
              <p:nvPr/>
            </p:nvSpPr>
            <p:spPr bwMode="auto">
              <a:xfrm>
                <a:off x="1393" y="2047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59" name="Rectangle 575"/>
              <p:cNvSpPr>
                <a:spLocks noChangeArrowheads="1"/>
              </p:cNvSpPr>
              <p:nvPr/>
            </p:nvSpPr>
            <p:spPr bwMode="auto">
              <a:xfrm>
                <a:off x="1416" y="2157"/>
                <a:ext cx="9" cy="7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60" name="Line 576"/>
              <p:cNvSpPr>
                <a:spLocks noChangeShapeType="1"/>
              </p:cNvSpPr>
              <p:nvPr/>
            </p:nvSpPr>
            <p:spPr bwMode="auto">
              <a:xfrm>
                <a:off x="1420" y="2160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61" name="Rectangle 577"/>
              <p:cNvSpPr>
                <a:spLocks noChangeArrowheads="1"/>
              </p:cNvSpPr>
              <p:nvPr/>
            </p:nvSpPr>
            <p:spPr bwMode="auto">
              <a:xfrm>
                <a:off x="1399" y="2160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62" name="Rectangle 578"/>
              <p:cNvSpPr>
                <a:spLocks noChangeArrowheads="1"/>
              </p:cNvSpPr>
              <p:nvPr/>
            </p:nvSpPr>
            <p:spPr bwMode="auto">
              <a:xfrm>
                <a:off x="1399" y="2153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63" name="Freeform 579"/>
              <p:cNvSpPr>
                <a:spLocks/>
              </p:cNvSpPr>
              <p:nvPr/>
            </p:nvSpPr>
            <p:spPr bwMode="auto">
              <a:xfrm>
                <a:off x="1416" y="2139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64" name="Rectangle 580"/>
              <p:cNvSpPr>
                <a:spLocks noChangeArrowheads="1"/>
              </p:cNvSpPr>
              <p:nvPr/>
            </p:nvSpPr>
            <p:spPr bwMode="auto">
              <a:xfrm>
                <a:off x="1420" y="2167"/>
                <a:ext cx="9" cy="10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65" name="Line 581"/>
              <p:cNvSpPr>
                <a:spLocks noChangeShapeType="1"/>
              </p:cNvSpPr>
              <p:nvPr/>
            </p:nvSpPr>
            <p:spPr bwMode="auto">
              <a:xfrm>
                <a:off x="1424" y="2172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66" name="Rectangle 582"/>
              <p:cNvSpPr>
                <a:spLocks noChangeArrowheads="1"/>
              </p:cNvSpPr>
              <p:nvPr/>
            </p:nvSpPr>
            <p:spPr bwMode="auto">
              <a:xfrm>
                <a:off x="1402" y="2173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67" name="Rectangle 583"/>
              <p:cNvSpPr>
                <a:spLocks noChangeArrowheads="1"/>
              </p:cNvSpPr>
              <p:nvPr/>
            </p:nvSpPr>
            <p:spPr bwMode="auto">
              <a:xfrm>
                <a:off x="1402" y="2164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68" name="Freeform 584"/>
              <p:cNvSpPr>
                <a:spLocks/>
              </p:cNvSpPr>
              <p:nvPr/>
            </p:nvSpPr>
            <p:spPr bwMode="auto">
              <a:xfrm>
                <a:off x="1420" y="2151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69" name="Rectangle 585"/>
              <p:cNvSpPr>
                <a:spLocks noChangeArrowheads="1"/>
              </p:cNvSpPr>
              <p:nvPr/>
            </p:nvSpPr>
            <p:spPr bwMode="auto">
              <a:xfrm>
                <a:off x="1429" y="2198"/>
                <a:ext cx="9" cy="8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70" name="Line 586"/>
              <p:cNvSpPr>
                <a:spLocks noChangeShapeType="1"/>
              </p:cNvSpPr>
              <p:nvPr/>
            </p:nvSpPr>
            <p:spPr bwMode="auto">
              <a:xfrm>
                <a:off x="1432" y="2201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71" name="Rectangle 587"/>
              <p:cNvSpPr>
                <a:spLocks noChangeArrowheads="1"/>
              </p:cNvSpPr>
              <p:nvPr/>
            </p:nvSpPr>
            <p:spPr bwMode="auto">
              <a:xfrm>
                <a:off x="1411" y="2202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72" name="Rectangle 588"/>
              <p:cNvSpPr>
                <a:spLocks noChangeArrowheads="1"/>
              </p:cNvSpPr>
              <p:nvPr/>
            </p:nvSpPr>
            <p:spPr bwMode="auto">
              <a:xfrm>
                <a:off x="1411" y="2193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73" name="Freeform 589"/>
              <p:cNvSpPr>
                <a:spLocks/>
              </p:cNvSpPr>
              <p:nvPr/>
            </p:nvSpPr>
            <p:spPr bwMode="auto">
              <a:xfrm>
                <a:off x="1429" y="2180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74" name="Rectangle 590"/>
              <p:cNvSpPr>
                <a:spLocks noChangeArrowheads="1"/>
              </p:cNvSpPr>
              <p:nvPr/>
            </p:nvSpPr>
            <p:spPr bwMode="auto">
              <a:xfrm>
                <a:off x="1456" y="2276"/>
                <a:ext cx="9" cy="10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75" name="Line 591"/>
              <p:cNvSpPr>
                <a:spLocks noChangeShapeType="1"/>
              </p:cNvSpPr>
              <p:nvPr/>
            </p:nvSpPr>
            <p:spPr bwMode="auto">
              <a:xfrm>
                <a:off x="1460" y="2281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76" name="Rectangle 592"/>
              <p:cNvSpPr>
                <a:spLocks noChangeArrowheads="1"/>
              </p:cNvSpPr>
              <p:nvPr/>
            </p:nvSpPr>
            <p:spPr bwMode="auto">
              <a:xfrm>
                <a:off x="1440" y="2282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77" name="Rectangle 593"/>
              <p:cNvSpPr>
                <a:spLocks noChangeArrowheads="1"/>
              </p:cNvSpPr>
              <p:nvPr/>
            </p:nvSpPr>
            <p:spPr bwMode="auto">
              <a:xfrm>
                <a:off x="1440" y="2272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78" name="Freeform 594"/>
              <p:cNvSpPr>
                <a:spLocks/>
              </p:cNvSpPr>
              <p:nvPr/>
            </p:nvSpPr>
            <p:spPr bwMode="auto">
              <a:xfrm>
                <a:off x="1456" y="2260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79" name="Rectangle 595"/>
              <p:cNvSpPr>
                <a:spLocks noChangeArrowheads="1"/>
              </p:cNvSpPr>
              <p:nvPr/>
            </p:nvSpPr>
            <p:spPr bwMode="auto">
              <a:xfrm>
                <a:off x="1485" y="2340"/>
                <a:ext cx="9" cy="6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80" name="Line 596"/>
              <p:cNvSpPr>
                <a:spLocks noChangeShapeType="1"/>
              </p:cNvSpPr>
              <p:nvPr/>
            </p:nvSpPr>
            <p:spPr bwMode="auto">
              <a:xfrm>
                <a:off x="1489" y="2344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81" name="Rectangle 597"/>
              <p:cNvSpPr>
                <a:spLocks noChangeArrowheads="1"/>
              </p:cNvSpPr>
              <p:nvPr/>
            </p:nvSpPr>
            <p:spPr bwMode="auto">
              <a:xfrm>
                <a:off x="1468" y="2343"/>
                <a:ext cx="41" cy="8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82" name="Rectangle 598"/>
              <p:cNvSpPr>
                <a:spLocks noChangeArrowheads="1"/>
              </p:cNvSpPr>
              <p:nvPr/>
            </p:nvSpPr>
            <p:spPr bwMode="auto">
              <a:xfrm>
                <a:off x="1468" y="2336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83" name="Freeform 599"/>
              <p:cNvSpPr>
                <a:spLocks/>
              </p:cNvSpPr>
              <p:nvPr/>
            </p:nvSpPr>
            <p:spPr bwMode="auto">
              <a:xfrm>
                <a:off x="1485" y="2323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84" name="Rectangle 600"/>
              <p:cNvSpPr>
                <a:spLocks noChangeArrowheads="1"/>
              </p:cNvSpPr>
              <p:nvPr/>
            </p:nvSpPr>
            <p:spPr bwMode="auto">
              <a:xfrm>
                <a:off x="1521" y="2398"/>
                <a:ext cx="8" cy="6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85" name="Line 601"/>
              <p:cNvSpPr>
                <a:spLocks noChangeShapeType="1"/>
              </p:cNvSpPr>
              <p:nvPr/>
            </p:nvSpPr>
            <p:spPr bwMode="auto">
              <a:xfrm>
                <a:off x="1524" y="2402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86" name="Rectangle 602"/>
              <p:cNvSpPr>
                <a:spLocks noChangeArrowheads="1"/>
              </p:cNvSpPr>
              <p:nvPr/>
            </p:nvSpPr>
            <p:spPr bwMode="auto">
              <a:xfrm>
                <a:off x="1503" y="2400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87" name="Rectangle 603"/>
              <p:cNvSpPr>
                <a:spLocks noChangeArrowheads="1"/>
              </p:cNvSpPr>
              <p:nvPr/>
            </p:nvSpPr>
            <p:spPr bwMode="auto">
              <a:xfrm>
                <a:off x="1503" y="2394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88" name="Freeform 604"/>
              <p:cNvSpPr>
                <a:spLocks/>
              </p:cNvSpPr>
              <p:nvPr/>
            </p:nvSpPr>
            <p:spPr bwMode="auto">
              <a:xfrm>
                <a:off x="1521" y="2380"/>
                <a:ext cx="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8" y="42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8" y="42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8" h="42">
                    <a:moveTo>
                      <a:pt x="0" y="42"/>
                    </a:moveTo>
                    <a:lnTo>
                      <a:pt x="8" y="42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8" y="42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89" name="Rectangle 605"/>
              <p:cNvSpPr>
                <a:spLocks noChangeArrowheads="1"/>
              </p:cNvSpPr>
              <p:nvPr/>
            </p:nvSpPr>
            <p:spPr bwMode="auto">
              <a:xfrm>
                <a:off x="1635" y="2535"/>
                <a:ext cx="9" cy="5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90" name="Line 606"/>
              <p:cNvSpPr>
                <a:spLocks noChangeShapeType="1"/>
              </p:cNvSpPr>
              <p:nvPr/>
            </p:nvSpPr>
            <p:spPr bwMode="auto">
              <a:xfrm>
                <a:off x="1639" y="2538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</p:grpSp>
        <p:sp>
          <p:nvSpPr>
            <p:cNvPr id="93792" name="Rectangle 608"/>
            <p:cNvSpPr>
              <a:spLocks noChangeArrowheads="1"/>
            </p:cNvSpPr>
            <p:nvPr/>
          </p:nvSpPr>
          <p:spPr bwMode="auto">
            <a:xfrm>
              <a:off x="1619" y="2536"/>
              <a:ext cx="41" cy="9"/>
            </a:xfrm>
            <a:prstGeom prst="rect">
              <a:avLst/>
            </a:prstGeom>
            <a:grpFill/>
            <a:ln w="0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793" name="Rectangle 609"/>
            <p:cNvSpPr>
              <a:spLocks noChangeArrowheads="1"/>
            </p:cNvSpPr>
            <p:nvPr/>
          </p:nvSpPr>
          <p:spPr bwMode="auto">
            <a:xfrm>
              <a:off x="1619" y="2531"/>
              <a:ext cx="41" cy="9"/>
            </a:xfrm>
            <a:prstGeom prst="rect">
              <a:avLst/>
            </a:prstGeom>
            <a:grpFill/>
            <a:ln w="0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794" name="Freeform 610"/>
            <p:cNvSpPr>
              <a:spLocks/>
            </p:cNvSpPr>
            <p:nvPr/>
          </p:nvSpPr>
          <p:spPr bwMode="auto">
            <a:xfrm>
              <a:off x="1635" y="2516"/>
              <a:ext cx="9" cy="42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9" y="42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42"/>
                </a:cxn>
                <a:cxn ang="0">
                  <a:pos x="9" y="42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42"/>
                </a:cxn>
              </a:cxnLst>
              <a:rect l="0" t="0" r="r" b="b"/>
              <a:pathLst>
                <a:path w="9" h="42">
                  <a:moveTo>
                    <a:pt x="0" y="42"/>
                  </a:moveTo>
                  <a:lnTo>
                    <a:pt x="9" y="42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42"/>
                  </a:lnTo>
                  <a:lnTo>
                    <a:pt x="9" y="42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795" name="Rectangle 611"/>
            <p:cNvSpPr>
              <a:spLocks noChangeArrowheads="1"/>
            </p:cNvSpPr>
            <p:nvPr/>
          </p:nvSpPr>
          <p:spPr bwMode="auto">
            <a:xfrm>
              <a:off x="1973" y="2770"/>
              <a:ext cx="9" cy="5"/>
            </a:xfrm>
            <a:prstGeom prst="rect">
              <a:avLst/>
            </a:prstGeom>
            <a:grpFill/>
            <a:ln w="0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796" name="Line 612"/>
            <p:cNvSpPr>
              <a:spLocks noChangeShapeType="1"/>
            </p:cNvSpPr>
            <p:nvPr/>
          </p:nvSpPr>
          <p:spPr bwMode="auto">
            <a:xfrm>
              <a:off x="1977" y="2773"/>
              <a:ext cx="1" cy="1"/>
            </a:xfrm>
            <a:prstGeom prst="line">
              <a:avLst/>
            </a:prstGeom>
            <a:grpFill/>
            <a:ln w="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797" name="Rectangle 613"/>
            <p:cNvSpPr>
              <a:spLocks noChangeArrowheads="1"/>
            </p:cNvSpPr>
            <p:nvPr/>
          </p:nvSpPr>
          <p:spPr bwMode="auto">
            <a:xfrm>
              <a:off x="1956" y="2771"/>
              <a:ext cx="41" cy="9"/>
            </a:xfrm>
            <a:prstGeom prst="rect">
              <a:avLst/>
            </a:prstGeom>
            <a:grpFill/>
            <a:ln w="0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798" name="Rectangle 614"/>
            <p:cNvSpPr>
              <a:spLocks noChangeArrowheads="1"/>
            </p:cNvSpPr>
            <p:nvPr/>
          </p:nvSpPr>
          <p:spPr bwMode="auto">
            <a:xfrm>
              <a:off x="1956" y="2766"/>
              <a:ext cx="41" cy="9"/>
            </a:xfrm>
            <a:prstGeom prst="rect">
              <a:avLst/>
            </a:prstGeom>
            <a:grpFill/>
            <a:ln w="0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799" name="Freeform 615"/>
            <p:cNvSpPr>
              <a:spLocks/>
            </p:cNvSpPr>
            <p:nvPr/>
          </p:nvSpPr>
          <p:spPr bwMode="auto">
            <a:xfrm>
              <a:off x="1973" y="2753"/>
              <a:ext cx="9" cy="41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9" y="41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41"/>
                </a:cxn>
                <a:cxn ang="0">
                  <a:pos x="9" y="41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41"/>
                </a:cxn>
              </a:cxnLst>
              <a:rect l="0" t="0" r="r" b="b"/>
              <a:pathLst>
                <a:path w="9" h="41">
                  <a:moveTo>
                    <a:pt x="0" y="41"/>
                  </a:moveTo>
                  <a:lnTo>
                    <a:pt x="9" y="41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41"/>
                  </a:lnTo>
                  <a:lnTo>
                    <a:pt x="9" y="41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41"/>
                  </a:lnTo>
                  <a:close/>
                </a:path>
              </a:pathLst>
            </a:custGeom>
            <a:grp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00" name="Rectangle 616"/>
            <p:cNvSpPr>
              <a:spLocks noChangeArrowheads="1"/>
            </p:cNvSpPr>
            <p:nvPr/>
          </p:nvSpPr>
          <p:spPr bwMode="auto">
            <a:xfrm>
              <a:off x="2416" y="2954"/>
              <a:ext cx="9" cy="6"/>
            </a:xfrm>
            <a:prstGeom prst="rect">
              <a:avLst/>
            </a:prstGeom>
            <a:grpFill/>
            <a:ln w="0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01" name="Line 617"/>
            <p:cNvSpPr>
              <a:spLocks noChangeShapeType="1"/>
            </p:cNvSpPr>
            <p:nvPr/>
          </p:nvSpPr>
          <p:spPr bwMode="auto">
            <a:xfrm>
              <a:off x="2420" y="2958"/>
              <a:ext cx="1" cy="1"/>
            </a:xfrm>
            <a:prstGeom prst="line">
              <a:avLst/>
            </a:prstGeom>
            <a:grpFill/>
            <a:ln w="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02" name="Rectangle 618"/>
            <p:cNvSpPr>
              <a:spLocks noChangeArrowheads="1"/>
            </p:cNvSpPr>
            <p:nvPr/>
          </p:nvSpPr>
          <p:spPr bwMode="auto">
            <a:xfrm>
              <a:off x="2400" y="2956"/>
              <a:ext cx="41" cy="9"/>
            </a:xfrm>
            <a:prstGeom prst="rect">
              <a:avLst/>
            </a:prstGeom>
            <a:grpFill/>
            <a:ln w="0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03" name="Rectangle 619"/>
            <p:cNvSpPr>
              <a:spLocks noChangeArrowheads="1"/>
            </p:cNvSpPr>
            <p:nvPr/>
          </p:nvSpPr>
          <p:spPr bwMode="auto">
            <a:xfrm>
              <a:off x="2400" y="2951"/>
              <a:ext cx="41" cy="9"/>
            </a:xfrm>
            <a:prstGeom prst="rect">
              <a:avLst/>
            </a:prstGeom>
            <a:grpFill/>
            <a:ln w="0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04" name="Freeform 620"/>
            <p:cNvSpPr>
              <a:spLocks/>
            </p:cNvSpPr>
            <p:nvPr/>
          </p:nvSpPr>
          <p:spPr bwMode="auto">
            <a:xfrm>
              <a:off x="2416" y="2936"/>
              <a:ext cx="9" cy="42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9" y="42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42"/>
                </a:cxn>
                <a:cxn ang="0">
                  <a:pos x="9" y="42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42"/>
                </a:cxn>
              </a:cxnLst>
              <a:rect l="0" t="0" r="r" b="b"/>
              <a:pathLst>
                <a:path w="9" h="42">
                  <a:moveTo>
                    <a:pt x="0" y="42"/>
                  </a:moveTo>
                  <a:lnTo>
                    <a:pt x="9" y="42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42"/>
                  </a:lnTo>
                  <a:lnTo>
                    <a:pt x="9" y="42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05" name="Rectangle 621"/>
            <p:cNvSpPr>
              <a:spLocks noChangeArrowheads="1"/>
            </p:cNvSpPr>
            <p:nvPr/>
          </p:nvSpPr>
          <p:spPr bwMode="auto">
            <a:xfrm>
              <a:off x="3460" y="3327"/>
              <a:ext cx="9" cy="4"/>
            </a:xfrm>
            <a:prstGeom prst="rect">
              <a:avLst/>
            </a:prstGeom>
            <a:grpFill/>
            <a:ln w="0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06" name="Line 622"/>
            <p:cNvSpPr>
              <a:spLocks noChangeShapeType="1"/>
            </p:cNvSpPr>
            <p:nvPr/>
          </p:nvSpPr>
          <p:spPr bwMode="auto">
            <a:xfrm>
              <a:off x="3464" y="3329"/>
              <a:ext cx="1" cy="1"/>
            </a:xfrm>
            <a:prstGeom prst="line">
              <a:avLst/>
            </a:prstGeom>
            <a:grpFill/>
            <a:ln w="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07" name="Rectangle 623"/>
            <p:cNvSpPr>
              <a:spLocks noChangeArrowheads="1"/>
            </p:cNvSpPr>
            <p:nvPr/>
          </p:nvSpPr>
          <p:spPr bwMode="auto">
            <a:xfrm>
              <a:off x="3443" y="3327"/>
              <a:ext cx="41" cy="9"/>
            </a:xfrm>
            <a:prstGeom prst="rect">
              <a:avLst/>
            </a:prstGeom>
            <a:grpFill/>
            <a:ln w="0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08" name="Rectangle 624"/>
            <p:cNvSpPr>
              <a:spLocks noChangeArrowheads="1"/>
            </p:cNvSpPr>
            <p:nvPr/>
          </p:nvSpPr>
          <p:spPr bwMode="auto">
            <a:xfrm>
              <a:off x="3443" y="3324"/>
              <a:ext cx="41" cy="8"/>
            </a:xfrm>
            <a:prstGeom prst="rect">
              <a:avLst/>
            </a:prstGeom>
            <a:grpFill/>
            <a:ln w="0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09" name="Freeform 625"/>
            <p:cNvSpPr>
              <a:spLocks/>
            </p:cNvSpPr>
            <p:nvPr/>
          </p:nvSpPr>
          <p:spPr bwMode="auto">
            <a:xfrm>
              <a:off x="3460" y="3308"/>
              <a:ext cx="9" cy="42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9" y="42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42"/>
                </a:cxn>
                <a:cxn ang="0">
                  <a:pos x="9" y="42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42"/>
                </a:cxn>
              </a:cxnLst>
              <a:rect l="0" t="0" r="r" b="b"/>
              <a:pathLst>
                <a:path w="9" h="42">
                  <a:moveTo>
                    <a:pt x="0" y="42"/>
                  </a:moveTo>
                  <a:lnTo>
                    <a:pt x="9" y="42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42"/>
                  </a:lnTo>
                  <a:lnTo>
                    <a:pt x="9" y="42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10" name="Rectangle 626"/>
            <p:cNvSpPr>
              <a:spLocks noChangeArrowheads="1"/>
            </p:cNvSpPr>
            <p:nvPr/>
          </p:nvSpPr>
          <p:spPr bwMode="auto">
            <a:xfrm>
              <a:off x="3849" y="3404"/>
              <a:ext cx="9" cy="6"/>
            </a:xfrm>
            <a:prstGeom prst="rect">
              <a:avLst/>
            </a:prstGeom>
            <a:grpFill/>
            <a:ln w="0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11" name="Line 627"/>
            <p:cNvSpPr>
              <a:spLocks noChangeShapeType="1"/>
            </p:cNvSpPr>
            <p:nvPr/>
          </p:nvSpPr>
          <p:spPr bwMode="auto">
            <a:xfrm>
              <a:off x="3853" y="3407"/>
              <a:ext cx="1" cy="1"/>
            </a:xfrm>
            <a:prstGeom prst="line">
              <a:avLst/>
            </a:prstGeom>
            <a:grpFill/>
            <a:ln w="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12" name="Rectangle 628"/>
            <p:cNvSpPr>
              <a:spLocks noChangeArrowheads="1"/>
            </p:cNvSpPr>
            <p:nvPr/>
          </p:nvSpPr>
          <p:spPr bwMode="auto">
            <a:xfrm>
              <a:off x="3833" y="3407"/>
              <a:ext cx="41" cy="8"/>
            </a:xfrm>
            <a:prstGeom prst="rect">
              <a:avLst/>
            </a:prstGeom>
            <a:grpFill/>
            <a:ln w="0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13" name="Rectangle 629"/>
            <p:cNvSpPr>
              <a:spLocks noChangeArrowheads="1"/>
            </p:cNvSpPr>
            <p:nvPr/>
          </p:nvSpPr>
          <p:spPr bwMode="auto">
            <a:xfrm>
              <a:off x="3833" y="3400"/>
              <a:ext cx="41" cy="9"/>
            </a:xfrm>
            <a:prstGeom prst="rect">
              <a:avLst/>
            </a:prstGeom>
            <a:grpFill/>
            <a:ln w="0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14" name="Freeform 630"/>
            <p:cNvSpPr>
              <a:spLocks/>
            </p:cNvSpPr>
            <p:nvPr/>
          </p:nvSpPr>
          <p:spPr bwMode="auto">
            <a:xfrm>
              <a:off x="3849" y="3386"/>
              <a:ext cx="9" cy="42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9" y="42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42"/>
                </a:cxn>
                <a:cxn ang="0">
                  <a:pos x="9" y="42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42"/>
                </a:cxn>
              </a:cxnLst>
              <a:rect l="0" t="0" r="r" b="b"/>
              <a:pathLst>
                <a:path w="9" h="42">
                  <a:moveTo>
                    <a:pt x="0" y="42"/>
                  </a:moveTo>
                  <a:lnTo>
                    <a:pt x="9" y="42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42"/>
                  </a:lnTo>
                  <a:lnTo>
                    <a:pt x="9" y="42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15" name="Freeform 631"/>
            <p:cNvSpPr>
              <a:spLocks/>
            </p:cNvSpPr>
            <p:nvPr/>
          </p:nvSpPr>
          <p:spPr bwMode="auto">
            <a:xfrm>
              <a:off x="4250" y="1449"/>
              <a:ext cx="78" cy="77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0" y="44"/>
                </a:cxn>
                <a:cxn ang="0">
                  <a:pos x="78" y="44"/>
                </a:cxn>
                <a:cxn ang="0">
                  <a:pos x="78" y="35"/>
                </a:cxn>
                <a:cxn ang="0">
                  <a:pos x="39" y="35"/>
                </a:cxn>
                <a:cxn ang="0">
                  <a:pos x="39" y="39"/>
                </a:cxn>
                <a:cxn ang="0">
                  <a:pos x="44" y="39"/>
                </a:cxn>
                <a:cxn ang="0">
                  <a:pos x="44" y="0"/>
                </a:cxn>
                <a:cxn ang="0">
                  <a:pos x="36" y="0"/>
                </a:cxn>
                <a:cxn ang="0">
                  <a:pos x="36" y="77"/>
                </a:cxn>
                <a:cxn ang="0">
                  <a:pos x="44" y="77"/>
                </a:cxn>
                <a:cxn ang="0">
                  <a:pos x="44" y="0"/>
                </a:cxn>
                <a:cxn ang="0">
                  <a:pos x="36" y="0"/>
                </a:cxn>
                <a:cxn ang="0">
                  <a:pos x="36" y="44"/>
                </a:cxn>
                <a:cxn ang="0">
                  <a:pos x="78" y="44"/>
                </a:cxn>
                <a:cxn ang="0">
                  <a:pos x="78" y="35"/>
                </a:cxn>
                <a:cxn ang="0">
                  <a:pos x="0" y="35"/>
                </a:cxn>
              </a:cxnLst>
              <a:rect l="0" t="0" r="r" b="b"/>
              <a:pathLst>
                <a:path w="78" h="77">
                  <a:moveTo>
                    <a:pt x="0" y="35"/>
                  </a:moveTo>
                  <a:lnTo>
                    <a:pt x="0" y="44"/>
                  </a:lnTo>
                  <a:lnTo>
                    <a:pt x="78" y="44"/>
                  </a:lnTo>
                  <a:lnTo>
                    <a:pt x="78" y="35"/>
                  </a:lnTo>
                  <a:lnTo>
                    <a:pt x="39" y="35"/>
                  </a:lnTo>
                  <a:lnTo>
                    <a:pt x="39" y="39"/>
                  </a:lnTo>
                  <a:lnTo>
                    <a:pt x="44" y="39"/>
                  </a:lnTo>
                  <a:lnTo>
                    <a:pt x="44" y="0"/>
                  </a:lnTo>
                  <a:lnTo>
                    <a:pt x="36" y="0"/>
                  </a:lnTo>
                  <a:lnTo>
                    <a:pt x="36" y="77"/>
                  </a:lnTo>
                  <a:lnTo>
                    <a:pt x="44" y="77"/>
                  </a:lnTo>
                  <a:lnTo>
                    <a:pt x="44" y="0"/>
                  </a:lnTo>
                  <a:lnTo>
                    <a:pt x="36" y="0"/>
                  </a:lnTo>
                  <a:lnTo>
                    <a:pt x="36" y="44"/>
                  </a:lnTo>
                  <a:lnTo>
                    <a:pt x="78" y="44"/>
                  </a:lnTo>
                  <a:lnTo>
                    <a:pt x="78" y="35"/>
                  </a:lnTo>
                  <a:lnTo>
                    <a:pt x="0" y="35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16" name="Freeform 632"/>
            <p:cNvSpPr>
              <a:spLocks/>
            </p:cNvSpPr>
            <p:nvPr/>
          </p:nvSpPr>
          <p:spPr bwMode="auto">
            <a:xfrm>
              <a:off x="3711" y="1430"/>
              <a:ext cx="60" cy="93"/>
            </a:xfrm>
            <a:custGeom>
              <a:avLst/>
              <a:gdLst/>
              <a:ahLst/>
              <a:cxnLst>
                <a:cxn ang="0">
                  <a:pos x="55" y="14"/>
                </a:cxn>
                <a:cxn ang="0">
                  <a:pos x="51" y="3"/>
                </a:cxn>
                <a:cxn ang="0">
                  <a:pos x="36" y="0"/>
                </a:cxn>
                <a:cxn ang="0">
                  <a:pos x="35" y="0"/>
                </a:cxn>
                <a:cxn ang="0">
                  <a:pos x="29" y="0"/>
                </a:cxn>
                <a:cxn ang="0">
                  <a:pos x="13" y="3"/>
                </a:cxn>
                <a:cxn ang="0">
                  <a:pos x="11" y="6"/>
                </a:cxn>
                <a:cxn ang="0">
                  <a:pos x="3" y="17"/>
                </a:cxn>
                <a:cxn ang="0">
                  <a:pos x="0" y="40"/>
                </a:cxn>
                <a:cxn ang="0">
                  <a:pos x="0" y="40"/>
                </a:cxn>
                <a:cxn ang="0">
                  <a:pos x="0" y="58"/>
                </a:cxn>
                <a:cxn ang="0">
                  <a:pos x="3" y="78"/>
                </a:cxn>
                <a:cxn ang="0">
                  <a:pos x="12" y="88"/>
                </a:cxn>
                <a:cxn ang="0">
                  <a:pos x="26" y="91"/>
                </a:cxn>
                <a:cxn ang="0">
                  <a:pos x="27" y="93"/>
                </a:cxn>
                <a:cxn ang="0">
                  <a:pos x="30" y="93"/>
                </a:cxn>
                <a:cxn ang="0">
                  <a:pos x="45" y="88"/>
                </a:cxn>
                <a:cxn ang="0">
                  <a:pos x="55" y="80"/>
                </a:cxn>
                <a:cxn ang="0">
                  <a:pos x="59" y="65"/>
                </a:cxn>
                <a:cxn ang="0">
                  <a:pos x="60" y="64"/>
                </a:cxn>
                <a:cxn ang="0">
                  <a:pos x="60" y="61"/>
                </a:cxn>
                <a:cxn ang="0">
                  <a:pos x="55" y="46"/>
                </a:cxn>
                <a:cxn ang="0">
                  <a:pos x="46" y="36"/>
                </a:cxn>
                <a:cxn ang="0">
                  <a:pos x="32" y="32"/>
                </a:cxn>
                <a:cxn ang="0">
                  <a:pos x="31" y="32"/>
                </a:cxn>
                <a:cxn ang="0">
                  <a:pos x="29" y="32"/>
                </a:cxn>
                <a:cxn ang="0">
                  <a:pos x="13" y="36"/>
                </a:cxn>
                <a:cxn ang="0">
                  <a:pos x="12" y="37"/>
                </a:cxn>
                <a:cxn ang="0">
                  <a:pos x="3" y="45"/>
                </a:cxn>
                <a:cxn ang="0">
                  <a:pos x="0" y="59"/>
                </a:cxn>
                <a:cxn ang="0">
                  <a:pos x="11" y="49"/>
                </a:cxn>
                <a:cxn ang="0">
                  <a:pos x="11" y="51"/>
                </a:cxn>
                <a:cxn ang="0">
                  <a:pos x="15" y="40"/>
                </a:cxn>
                <a:cxn ang="0">
                  <a:pos x="29" y="40"/>
                </a:cxn>
                <a:cxn ang="0">
                  <a:pos x="27" y="41"/>
                </a:cxn>
                <a:cxn ang="0">
                  <a:pos x="31" y="36"/>
                </a:cxn>
                <a:cxn ang="0">
                  <a:pos x="42" y="44"/>
                </a:cxn>
                <a:cxn ang="0">
                  <a:pos x="41" y="44"/>
                </a:cxn>
                <a:cxn ang="0">
                  <a:pos x="51" y="47"/>
                </a:cxn>
                <a:cxn ang="0">
                  <a:pos x="51" y="61"/>
                </a:cxn>
                <a:cxn ang="0">
                  <a:pos x="51" y="60"/>
                </a:cxn>
                <a:cxn ang="0">
                  <a:pos x="55" y="64"/>
                </a:cxn>
                <a:cxn ang="0">
                  <a:pos x="47" y="75"/>
                </a:cxn>
                <a:cxn ang="0">
                  <a:pos x="49" y="74"/>
                </a:cxn>
                <a:cxn ang="0">
                  <a:pos x="44" y="84"/>
                </a:cxn>
                <a:cxn ang="0">
                  <a:pos x="30" y="84"/>
                </a:cxn>
                <a:cxn ang="0">
                  <a:pos x="31" y="84"/>
                </a:cxn>
                <a:cxn ang="0">
                  <a:pos x="27" y="88"/>
                </a:cxn>
                <a:cxn ang="0">
                  <a:pos x="16" y="80"/>
                </a:cxn>
                <a:cxn ang="0">
                  <a:pos x="19" y="81"/>
                </a:cxn>
                <a:cxn ang="0">
                  <a:pos x="7" y="76"/>
                </a:cxn>
                <a:cxn ang="0">
                  <a:pos x="7" y="60"/>
                </a:cxn>
                <a:cxn ang="0">
                  <a:pos x="8" y="60"/>
                </a:cxn>
                <a:cxn ang="0">
                  <a:pos x="3" y="40"/>
                </a:cxn>
                <a:cxn ang="0">
                  <a:pos x="11" y="21"/>
                </a:cxn>
                <a:cxn ang="0">
                  <a:pos x="11" y="22"/>
                </a:cxn>
                <a:cxn ang="0">
                  <a:pos x="15" y="7"/>
                </a:cxn>
                <a:cxn ang="0">
                  <a:pos x="29" y="7"/>
                </a:cxn>
                <a:cxn ang="0">
                  <a:pos x="27" y="8"/>
                </a:cxn>
                <a:cxn ang="0">
                  <a:pos x="35" y="3"/>
                </a:cxn>
                <a:cxn ang="0">
                  <a:pos x="46" y="11"/>
                </a:cxn>
                <a:cxn ang="0">
                  <a:pos x="44" y="10"/>
                </a:cxn>
              </a:cxnLst>
              <a:rect l="0" t="0" r="r" b="b"/>
              <a:pathLst>
                <a:path w="60" h="93">
                  <a:moveTo>
                    <a:pt x="47" y="17"/>
                  </a:moveTo>
                  <a:lnTo>
                    <a:pt x="55" y="14"/>
                  </a:lnTo>
                  <a:lnTo>
                    <a:pt x="51" y="6"/>
                  </a:lnTo>
                  <a:lnTo>
                    <a:pt x="51" y="3"/>
                  </a:lnTo>
                  <a:lnTo>
                    <a:pt x="49" y="3"/>
                  </a:lnTo>
                  <a:lnTo>
                    <a:pt x="36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27" y="0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1" y="6"/>
                  </a:lnTo>
                  <a:lnTo>
                    <a:pt x="3" y="19"/>
                  </a:lnTo>
                  <a:lnTo>
                    <a:pt x="3" y="17"/>
                  </a:lnTo>
                  <a:lnTo>
                    <a:pt x="3" y="20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60"/>
                  </a:lnTo>
                  <a:lnTo>
                    <a:pt x="0" y="58"/>
                  </a:lnTo>
                  <a:lnTo>
                    <a:pt x="0" y="61"/>
                  </a:lnTo>
                  <a:lnTo>
                    <a:pt x="3" y="78"/>
                  </a:lnTo>
                  <a:lnTo>
                    <a:pt x="3" y="79"/>
                  </a:lnTo>
                  <a:lnTo>
                    <a:pt x="12" y="88"/>
                  </a:lnTo>
                  <a:lnTo>
                    <a:pt x="13" y="88"/>
                  </a:lnTo>
                  <a:lnTo>
                    <a:pt x="26" y="91"/>
                  </a:lnTo>
                  <a:lnTo>
                    <a:pt x="29" y="93"/>
                  </a:lnTo>
                  <a:lnTo>
                    <a:pt x="27" y="93"/>
                  </a:lnTo>
                  <a:lnTo>
                    <a:pt x="31" y="93"/>
                  </a:lnTo>
                  <a:lnTo>
                    <a:pt x="30" y="93"/>
                  </a:lnTo>
                  <a:lnTo>
                    <a:pt x="32" y="91"/>
                  </a:lnTo>
                  <a:lnTo>
                    <a:pt x="45" y="88"/>
                  </a:lnTo>
                  <a:lnTo>
                    <a:pt x="47" y="88"/>
                  </a:lnTo>
                  <a:lnTo>
                    <a:pt x="55" y="80"/>
                  </a:lnTo>
                  <a:lnTo>
                    <a:pt x="55" y="78"/>
                  </a:lnTo>
                  <a:lnTo>
                    <a:pt x="59" y="65"/>
                  </a:lnTo>
                  <a:lnTo>
                    <a:pt x="60" y="63"/>
                  </a:lnTo>
                  <a:lnTo>
                    <a:pt x="60" y="64"/>
                  </a:lnTo>
                  <a:lnTo>
                    <a:pt x="60" y="60"/>
                  </a:lnTo>
                  <a:lnTo>
                    <a:pt x="60" y="61"/>
                  </a:lnTo>
                  <a:lnTo>
                    <a:pt x="59" y="59"/>
                  </a:lnTo>
                  <a:lnTo>
                    <a:pt x="55" y="46"/>
                  </a:lnTo>
                  <a:lnTo>
                    <a:pt x="55" y="45"/>
                  </a:lnTo>
                  <a:lnTo>
                    <a:pt x="46" y="36"/>
                  </a:lnTo>
                  <a:lnTo>
                    <a:pt x="45" y="36"/>
                  </a:lnTo>
                  <a:lnTo>
                    <a:pt x="32" y="32"/>
                  </a:lnTo>
                  <a:lnTo>
                    <a:pt x="30" y="32"/>
                  </a:lnTo>
                  <a:lnTo>
                    <a:pt x="31" y="32"/>
                  </a:lnTo>
                  <a:lnTo>
                    <a:pt x="27" y="32"/>
                  </a:lnTo>
                  <a:lnTo>
                    <a:pt x="29" y="32"/>
                  </a:lnTo>
                  <a:lnTo>
                    <a:pt x="26" y="32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7"/>
                  </a:lnTo>
                  <a:lnTo>
                    <a:pt x="5" y="45"/>
                  </a:lnTo>
                  <a:lnTo>
                    <a:pt x="3" y="45"/>
                  </a:lnTo>
                  <a:lnTo>
                    <a:pt x="3" y="46"/>
                  </a:lnTo>
                  <a:lnTo>
                    <a:pt x="0" y="59"/>
                  </a:lnTo>
                  <a:lnTo>
                    <a:pt x="7" y="61"/>
                  </a:lnTo>
                  <a:lnTo>
                    <a:pt x="11" y="49"/>
                  </a:lnTo>
                  <a:lnTo>
                    <a:pt x="7" y="47"/>
                  </a:lnTo>
                  <a:lnTo>
                    <a:pt x="11" y="51"/>
                  </a:lnTo>
                  <a:lnTo>
                    <a:pt x="19" y="44"/>
                  </a:lnTo>
                  <a:lnTo>
                    <a:pt x="15" y="40"/>
                  </a:lnTo>
                  <a:lnTo>
                    <a:pt x="16" y="44"/>
                  </a:lnTo>
                  <a:lnTo>
                    <a:pt x="29" y="40"/>
                  </a:lnTo>
                  <a:lnTo>
                    <a:pt x="27" y="36"/>
                  </a:lnTo>
                  <a:lnTo>
                    <a:pt x="27" y="41"/>
                  </a:lnTo>
                  <a:lnTo>
                    <a:pt x="31" y="41"/>
                  </a:lnTo>
                  <a:lnTo>
                    <a:pt x="31" y="36"/>
                  </a:lnTo>
                  <a:lnTo>
                    <a:pt x="30" y="40"/>
                  </a:lnTo>
                  <a:lnTo>
                    <a:pt x="42" y="44"/>
                  </a:lnTo>
                  <a:lnTo>
                    <a:pt x="44" y="40"/>
                  </a:lnTo>
                  <a:lnTo>
                    <a:pt x="41" y="44"/>
                  </a:lnTo>
                  <a:lnTo>
                    <a:pt x="49" y="51"/>
                  </a:lnTo>
                  <a:lnTo>
                    <a:pt x="51" y="47"/>
                  </a:lnTo>
                  <a:lnTo>
                    <a:pt x="47" y="49"/>
                  </a:lnTo>
                  <a:lnTo>
                    <a:pt x="51" y="61"/>
                  </a:lnTo>
                  <a:lnTo>
                    <a:pt x="55" y="60"/>
                  </a:lnTo>
                  <a:lnTo>
                    <a:pt x="51" y="60"/>
                  </a:lnTo>
                  <a:lnTo>
                    <a:pt x="51" y="64"/>
                  </a:lnTo>
                  <a:lnTo>
                    <a:pt x="55" y="64"/>
                  </a:lnTo>
                  <a:lnTo>
                    <a:pt x="51" y="63"/>
                  </a:lnTo>
                  <a:lnTo>
                    <a:pt x="47" y="75"/>
                  </a:lnTo>
                  <a:lnTo>
                    <a:pt x="51" y="76"/>
                  </a:lnTo>
                  <a:lnTo>
                    <a:pt x="49" y="74"/>
                  </a:lnTo>
                  <a:lnTo>
                    <a:pt x="41" y="81"/>
                  </a:lnTo>
                  <a:lnTo>
                    <a:pt x="44" y="84"/>
                  </a:lnTo>
                  <a:lnTo>
                    <a:pt x="42" y="80"/>
                  </a:lnTo>
                  <a:lnTo>
                    <a:pt x="30" y="84"/>
                  </a:lnTo>
                  <a:lnTo>
                    <a:pt x="31" y="88"/>
                  </a:lnTo>
                  <a:lnTo>
                    <a:pt x="31" y="84"/>
                  </a:lnTo>
                  <a:lnTo>
                    <a:pt x="27" y="84"/>
                  </a:lnTo>
                  <a:lnTo>
                    <a:pt x="27" y="88"/>
                  </a:lnTo>
                  <a:lnTo>
                    <a:pt x="29" y="84"/>
                  </a:lnTo>
                  <a:lnTo>
                    <a:pt x="16" y="80"/>
                  </a:lnTo>
                  <a:lnTo>
                    <a:pt x="15" y="84"/>
                  </a:lnTo>
                  <a:lnTo>
                    <a:pt x="19" y="81"/>
                  </a:lnTo>
                  <a:lnTo>
                    <a:pt x="11" y="74"/>
                  </a:lnTo>
                  <a:lnTo>
                    <a:pt x="7" y="76"/>
                  </a:lnTo>
                  <a:lnTo>
                    <a:pt x="11" y="76"/>
                  </a:lnTo>
                  <a:lnTo>
                    <a:pt x="7" y="60"/>
                  </a:lnTo>
                  <a:lnTo>
                    <a:pt x="3" y="60"/>
                  </a:lnTo>
                  <a:lnTo>
                    <a:pt x="8" y="60"/>
                  </a:lnTo>
                  <a:lnTo>
                    <a:pt x="8" y="40"/>
                  </a:lnTo>
                  <a:lnTo>
                    <a:pt x="3" y="40"/>
                  </a:lnTo>
                  <a:lnTo>
                    <a:pt x="7" y="41"/>
                  </a:lnTo>
                  <a:lnTo>
                    <a:pt x="11" y="21"/>
                  </a:lnTo>
                  <a:lnTo>
                    <a:pt x="7" y="20"/>
                  </a:lnTo>
                  <a:lnTo>
                    <a:pt x="11" y="22"/>
                  </a:lnTo>
                  <a:lnTo>
                    <a:pt x="19" y="10"/>
                  </a:lnTo>
                  <a:lnTo>
                    <a:pt x="15" y="7"/>
                  </a:lnTo>
                  <a:lnTo>
                    <a:pt x="16" y="11"/>
                  </a:lnTo>
                  <a:lnTo>
                    <a:pt x="29" y="7"/>
                  </a:lnTo>
                  <a:lnTo>
                    <a:pt x="27" y="3"/>
                  </a:lnTo>
                  <a:lnTo>
                    <a:pt x="27" y="8"/>
                  </a:lnTo>
                  <a:lnTo>
                    <a:pt x="35" y="8"/>
                  </a:lnTo>
                  <a:lnTo>
                    <a:pt x="35" y="3"/>
                  </a:lnTo>
                  <a:lnTo>
                    <a:pt x="34" y="7"/>
                  </a:lnTo>
                  <a:lnTo>
                    <a:pt x="46" y="11"/>
                  </a:lnTo>
                  <a:lnTo>
                    <a:pt x="47" y="7"/>
                  </a:lnTo>
                  <a:lnTo>
                    <a:pt x="44" y="10"/>
                  </a:lnTo>
                  <a:lnTo>
                    <a:pt x="47" y="17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17" name="Freeform 633"/>
            <p:cNvSpPr>
              <a:spLocks/>
            </p:cNvSpPr>
            <p:nvPr/>
          </p:nvSpPr>
          <p:spPr bwMode="auto">
            <a:xfrm>
              <a:off x="3787" y="1428"/>
              <a:ext cx="66" cy="93"/>
            </a:xfrm>
            <a:custGeom>
              <a:avLst/>
              <a:gdLst/>
              <a:ahLst/>
              <a:cxnLst>
                <a:cxn ang="0">
                  <a:pos x="12" y="9"/>
                </a:cxn>
                <a:cxn ang="0">
                  <a:pos x="57" y="4"/>
                </a:cxn>
                <a:cxn ang="0">
                  <a:pos x="31" y="34"/>
                </a:cxn>
                <a:cxn ang="0">
                  <a:pos x="46" y="42"/>
                </a:cxn>
                <a:cxn ang="0">
                  <a:pos x="44" y="41"/>
                </a:cxn>
                <a:cxn ang="0">
                  <a:pos x="53" y="41"/>
                </a:cxn>
                <a:cxn ang="0">
                  <a:pos x="54" y="48"/>
                </a:cxn>
                <a:cxn ang="0">
                  <a:pos x="53" y="46"/>
                </a:cxn>
                <a:cxn ang="0">
                  <a:pos x="61" y="57"/>
                </a:cxn>
                <a:cxn ang="0">
                  <a:pos x="57" y="65"/>
                </a:cxn>
                <a:cxn ang="0">
                  <a:pos x="57" y="63"/>
                </a:cxn>
                <a:cxn ang="0">
                  <a:pos x="57" y="77"/>
                </a:cxn>
                <a:cxn ang="0">
                  <a:pos x="47" y="82"/>
                </a:cxn>
                <a:cxn ang="0">
                  <a:pos x="48" y="81"/>
                </a:cxn>
                <a:cxn ang="0">
                  <a:pos x="37" y="88"/>
                </a:cxn>
                <a:cxn ang="0">
                  <a:pos x="24" y="85"/>
                </a:cxn>
                <a:cxn ang="0">
                  <a:pos x="26" y="85"/>
                </a:cxn>
                <a:cxn ang="0">
                  <a:pos x="12" y="85"/>
                </a:cxn>
                <a:cxn ang="0">
                  <a:pos x="12" y="78"/>
                </a:cxn>
                <a:cxn ang="0">
                  <a:pos x="12" y="80"/>
                </a:cxn>
                <a:cxn ang="0">
                  <a:pos x="0" y="76"/>
                </a:cxn>
                <a:cxn ang="0">
                  <a:pos x="9" y="88"/>
                </a:cxn>
                <a:cxn ang="0">
                  <a:pos x="23" y="92"/>
                </a:cxn>
                <a:cxn ang="0">
                  <a:pos x="24" y="93"/>
                </a:cxn>
                <a:cxn ang="0">
                  <a:pos x="36" y="93"/>
                </a:cxn>
                <a:cxn ang="0">
                  <a:pos x="51" y="88"/>
                </a:cxn>
                <a:cxn ang="0">
                  <a:pos x="61" y="81"/>
                </a:cxn>
                <a:cxn ang="0">
                  <a:pos x="65" y="66"/>
                </a:cxn>
                <a:cxn ang="0">
                  <a:pos x="66" y="65"/>
                </a:cxn>
                <a:cxn ang="0">
                  <a:pos x="66" y="58"/>
                </a:cxn>
                <a:cxn ang="0">
                  <a:pos x="61" y="43"/>
                </a:cxn>
                <a:cxn ang="0">
                  <a:pos x="56" y="37"/>
                </a:cxn>
                <a:cxn ang="0">
                  <a:pos x="33" y="33"/>
                </a:cxn>
                <a:cxn ang="0">
                  <a:pos x="37" y="39"/>
                </a:cxn>
                <a:cxn ang="0">
                  <a:pos x="66" y="0"/>
                </a:cxn>
                <a:cxn ang="0">
                  <a:pos x="12" y="0"/>
                </a:cxn>
              </a:cxnLst>
              <a:rect l="0" t="0" r="r" b="b"/>
              <a:pathLst>
                <a:path w="66" h="93">
                  <a:moveTo>
                    <a:pt x="12" y="0"/>
                  </a:moveTo>
                  <a:lnTo>
                    <a:pt x="12" y="9"/>
                  </a:lnTo>
                  <a:lnTo>
                    <a:pt x="57" y="9"/>
                  </a:lnTo>
                  <a:lnTo>
                    <a:pt x="57" y="4"/>
                  </a:lnTo>
                  <a:lnTo>
                    <a:pt x="54" y="2"/>
                  </a:lnTo>
                  <a:lnTo>
                    <a:pt x="31" y="34"/>
                  </a:lnTo>
                  <a:lnTo>
                    <a:pt x="26" y="42"/>
                  </a:lnTo>
                  <a:lnTo>
                    <a:pt x="46" y="42"/>
                  </a:lnTo>
                  <a:lnTo>
                    <a:pt x="46" y="37"/>
                  </a:lnTo>
                  <a:lnTo>
                    <a:pt x="44" y="41"/>
                  </a:lnTo>
                  <a:lnTo>
                    <a:pt x="52" y="44"/>
                  </a:lnTo>
                  <a:lnTo>
                    <a:pt x="53" y="41"/>
                  </a:lnTo>
                  <a:lnTo>
                    <a:pt x="51" y="44"/>
                  </a:lnTo>
                  <a:lnTo>
                    <a:pt x="54" y="48"/>
                  </a:lnTo>
                  <a:lnTo>
                    <a:pt x="57" y="44"/>
                  </a:lnTo>
                  <a:lnTo>
                    <a:pt x="53" y="46"/>
                  </a:lnTo>
                  <a:lnTo>
                    <a:pt x="57" y="58"/>
                  </a:lnTo>
                  <a:lnTo>
                    <a:pt x="61" y="57"/>
                  </a:lnTo>
                  <a:lnTo>
                    <a:pt x="57" y="57"/>
                  </a:lnTo>
                  <a:lnTo>
                    <a:pt x="57" y="65"/>
                  </a:lnTo>
                  <a:lnTo>
                    <a:pt x="61" y="65"/>
                  </a:lnTo>
                  <a:lnTo>
                    <a:pt x="57" y="63"/>
                  </a:lnTo>
                  <a:lnTo>
                    <a:pt x="53" y="76"/>
                  </a:lnTo>
                  <a:lnTo>
                    <a:pt x="57" y="77"/>
                  </a:lnTo>
                  <a:lnTo>
                    <a:pt x="54" y="75"/>
                  </a:lnTo>
                  <a:lnTo>
                    <a:pt x="47" y="82"/>
                  </a:lnTo>
                  <a:lnTo>
                    <a:pt x="49" y="85"/>
                  </a:lnTo>
                  <a:lnTo>
                    <a:pt x="48" y="81"/>
                  </a:lnTo>
                  <a:lnTo>
                    <a:pt x="36" y="85"/>
                  </a:lnTo>
                  <a:lnTo>
                    <a:pt x="37" y="88"/>
                  </a:lnTo>
                  <a:lnTo>
                    <a:pt x="37" y="85"/>
                  </a:lnTo>
                  <a:lnTo>
                    <a:pt x="24" y="85"/>
                  </a:lnTo>
                  <a:lnTo>
                    <a:pt x="24" y="88"/>
                  </a:lnTo>
                  <a:lnTo>
                    <a:pt x="26" y="85"/>
                  </a:lnTo>
                  <a:lnTo>
                    <a:pt x="13" y="81"/>
                  </a:lnTo>
                  <a:lnTo>
                    <a:pt x="12" y="85"/>
                  </a:lnTo>
                  <a:lnTo>
                    <a:pt x="15" y="82"/>
                  </a:lnTo>
                  <a:lnTo>
                    <a:pt x="12" y="78"/>
                  </a:lnTo>
                  <a:lnTo>
                    <a:pt x="8" y="81"/>
                  </a:lnTo>
                  <a:lnTo>
                    <a:pt x="12" y="80"/>
                  </a:lnTo>
                  <a:lnTo>
                    <a:pt x="8" y="72"/>
                  </a:lnTo>
                  <a:lnTo>
                    <a:pt x="0" y="76"/>
                  </a:lnTo>
                  <a:lnTo>
                    <a:pt x="4" y="83"/>
                  </a:lnTo>
                  <a:lnTo>
                    <a:pt x="9" y="88"/>
                  </a:lnTo>
                  <a:lnTo>
                    <a:pt x="10" y="88"/>
                  </a:lnTo>
                  <a:lnTo>
                    <a:pt x="23" y="92"/>
                  </a:lnTo>
                  <a:lnTo>
                    <a:pt x="26" y="93"/>
                  </a:lnTo>
                  <a:lnTo>
                    <a:pt x="24" y="93"/>
                  </a:lnTo>
                  <a:lnTo>
                    <a:pt x="37" y="93"/>
                  </a:lnTo>
                  <a:lnTo>
                    <a:pt x="36" y="93"/>
                  </a:lnTo>
                  <a:lnTo>
                    <a:pt x="38" y="92"/>
                  </a:lnTo>
                  <a:lnTo>
                    <a:pt x="51" y="88"/>
                  </a:lnTo>
                  <a:lnTo>
                    <a:pt x="53" y="88"/>
                  </a:lnTo>
                  <a:lnTo>
                    <a:pt x="61" y="81"/>
                  </a:lnTo>
                  <a:lnTo>
                    <a:pt x="61" y="78"/>
                  </a:lnTo>
                  <a:lnTo>
                    <a:pt x="65" y="66"/>
                  </a:lnTo>
                  <a:lnTo>
                    <a:pt x="66" y="63"/>
                  </a:lnTo>
                  <a:lnTo>
                    <a:pt x="66" y="65"/>
                  </a:lnTo>
                  <a:lnTo>
                    <a:pt x="66" y="57"/>
                  </a:lnTo>
                  <a:lnTo>
                    <a:pt x="66" y="58"/>
                  </a:lnTo>
                  <a:lnTo>
                    <a:pt x="65" y="56"/>
                  </a:lnTo>
                  <a:lnTo>
                    <a:pt x="61" y="43"/>
                  </a:lnTo>
                  <a:lnTo>
                    <a:pt x="61" y="42"/>
                  </a:lnTo>
                  <a:lnTo>
                    <a:pt x="56" y="37"/>
                  </a:lnTo>
                  <a:lnTo>
                    <a:pt x="48" y="33"/>
                  </a:lnTo>
                  <a:lnTo>
                    <a:pt x="33" y="33"/>
                  </a:lnTo>
                  <a:lnTo>
                    <a:pt x="33" y="37"/>
                  </a:lnTo>
                  <a:lnTo>
                    <a:pt x="37" y="39"/>
                  </a:lnTo>
                  <a:lnTo>
                    <a:pt x="61" y="7"/>
                  </a:lnTo>
                  <a:lnTo>
                    <a:pt x="66" y="0"/>
                  </a:lnTo>
                  <a:lnTo>
                    <a:pt x="57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18" name="Freeform 634"/>
            <p:cNvSpPr>
              <a:spLocks/>
            </p:cNvSpPr>
            <p:nvPr/>
          </p:nvSpPr>
          <p:spPr bwMode="auto">
            <a:xfrm>
              <a:off x="3883" y="1430"/>
              <a:ext cx="28" cy="8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" y="22"/>
                </a:cxn>
                <a:cxn ang="0">
                  <a:pos x="11" y="19"/>
                </a:cxn>
                <a:cxn ang="0">
                  <a:pos x="14" y="17"/>
                </a:cxn>
                <a:cxn ang="0">
                  <a:pos x="14" y="19"/>
                </a:cxn>
                <a:cxn ang="0">
                  <a:pos x="26" y="6"/>
                </a:cxn>
                <a:cxn ang="0">
                  <a:pos x="23" y="2"/>
                </a:cxn>
                <a:cxn ang="0">
                  <a:pos x="19" y="2"/>
                </a:cxn>
                <a:cxn ang="0">
                  <a:pos x="19" y="88"/>
                </a:cxn>
                <a:cxn ang="0">
                  <a:pos x="28" y="88"/>
                </a:cxn>
                <a:cxn ang="0">
                  <a:pos x="28" y="2"/>
                </a:cxn>
                <a:cxn ang="0">
                  <a:pos x="20" y="0"/>
                </a:cxn>
                <a:cxn ang="0">
                  <a:pos x="8" y="12"/>
                </a:cxn>
                <a:cxn ang="0">
                  <a:pos x="10" y="15"/>
                </a:cxn>
                <a:cxn ang="0">
                  <a:pos x="9" y="11"/>
                </a:cxn>
                <a:cxn ang="0">
                  <a:pos x="0" y="15"/>
                </a:cxn>
              </a:cxnLst>
              <a:rect l="0" t="0" r="r" b="b"/>
              <a:pathLst>
                <a:path w="28" h="88">
                  <a:moveTo>
                    <a:pt x="0" y="15"/>
                  </a:moveTo>
                  <a:lnTo>
                    <a:pt x="2" y="22"/>
                  </a:lnTo>
                  <a:lnTo>
                    <a:pt x="11" y="19"/>
                  </a:lnTo>
                  <a:lnTo>
                    <a:pt x="14" y="17"/>
                  </a:lnTo>
                  <a:lnTo>
                    <a:pt x="14" y="19"/>
                  </a:lnTo>
                  <a:lnTo>
                    <a:pt x="26" y="6"/>
                  </a:lnTo>
                  <a:lnTo>
                    <a:pt x="23" y="2"/>
                  </a:lnTo>
                  <a:lnTo>
                    <a:pt x="19" y="2"/>
                  </a:lnTo>
                  <a:lnTo>
                    <a:pt x="19" y="88"/>
                  </a:lnTo>
                  <a:lnTo>
                    <a:pt x="28" y="88"/>
                  </a:lnTo>
                  <a:lnTo>
                    <a:pt x="28" y="2"/>
                  </a:lnTo>
                  <a:lnTo>
                    <a:pt x="20" y="0"/>
                  </a:lnTo>
                  <a:lnTo>
                    <a:pt x="8" y="12"/>
                  </a:lnTo>
                  <a:lnTo>
                    <a:pt x="10" y="15"/>
                  </a:lnTo>
                  <a:lnTo>
                    <a:pt x="9" y="11"/>
                  </a:lnTo>
                  <a:lnTo>
                    <a:pt x="0" y="15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19" name="Rectangle 635"/>
            <p:cNvSpPr>
              <a:spLocks noChangeArrowheads="1"/>
            </p:cNvSpPr>
            <p:nvPr/>
          </p:nvSpPr>
          <p:spPr bwMode="auto">
            <a:xfrm>
              <a:off x="4020" y="1461"/>
              <a:ext cx="9" cy="57"/>
            </a:xfrm>
            <a:prstGeom prst="rect">
              <a:avLst/>
            </a:prstGeom>
            <a:grp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20" name="Freeform 636"/>
            <p:cNvSpPr>
              <a:spLocks/>
            </p:cNvSpPr>
            <p:nvPr/>
          </p:nvSpPr>
          <p:spPr bwMode="auto">
            <a:xfrm>
              <a:off x="4021" y="1457"/>
              <a:ext cx="52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7" y="24"/>
                </a:cxn>
                <a:cxn ang="0">
                  <a:pos x="19" y="12"/>
                </a:cxn>
                <a:cxn ang="0">
                  <a:pos x="15" y="8"/>
                </a:cxn>
                <a:cxn ang="0">
                  <a:pos x="18" y="12"/>
                </a:cxn>
                <a:cxn ang="0">
                  <a:pos x="26" y="8"/>
                </a:cxn>
                <a:cxn ang="0">
                  <a:pos x="23" y="4"/>
                </a:cxn>
                <a:cxn ang="0">
                  <a:pos x="23" y="9"/>
                </a:cxn>
                <a:cxn ang="0">
                  <a:pos x="36" y="9"/>
                </a:cxn>
                <a:cxn ang="0">
                  <a:pos x="36" y="4"/>
                </a:cxn>
                <a:cxn ang="0">
                  <a:pos x="34" y="8"/>
                </a:cxn>
                <a:cxn ang="0">
                  <a:pos x="42" y="12"/>
                </a:cxn>
                <a:cxn ang="0">
                  <a:pos x="43" y="8"/>
                </a:cxn>
                <a:cxn ang="0">
                  <a:pos x="39" y="9"/>
                </a:cxn>
                <a:cxn ang="0">
                  <a:pos x="43" y="22"/>
                </a:cxn>
                <a:cxn ang="0">
                  <a:pos x="47" y="20"/>
                </a:cxn>
                <a:cxn ang="0">
                  <a:pos x="43" y="20"/>
                </a:cxn>
                <a:cxn ang="0">
                  <a:pos x="43" y="61"/>
                </a:cxn>
                <a:cxn ang="0">
                  <a:pos x="52" y="61"/>
                </a:cxn>
                <a:cxn ang="0">
                  <a:pos x="52" y="20"/>
                </a:cxn>
                <a:cxn ang="0">
                  <a:pos x="52" y="22"/>
                </a:cxn>
                <a:cxn ang="0">
                  <a:pos x="51" y="19"/>
                </a:cxn>
                <a:cxn ang="0">
                  <a:pos x="47" y="7"/>
                </a:cxn>
                <a:cxn ang="0">
                  <a:pos x="47" y="5"/>
                </a:cxn>
                <a:cxn ang="0">
                  <a:pos x="46" y="4"/>
                </a:cxn>
                <a:cxn ang="0">
                  <a:pos x="38" y="0"/>
                </a:cxn>
                <a:cxn ang="0">
                  <a:pos x="22" y="0"/>
                </a:cxn>
                <a:cxn ang="0">
                  <a:pos x="14" y="4"/>
                </a:cxn>
                <a:cxn ang="0">
                  <a:pos x="13" y="5"/>
                </a:cxn>
                <a:cxn ang="0">
                  <a:pos x="0" y="18"/>
                </a:cxn>
              </a:cxnLst>
              <a:rect l="0" t="0" r="r" b="b"/>
              <a:pathLst>
                <a:path w="52" h="61">
                  <a:moveTo>
                    <a:pt x="0" y="18"/>
                  </a:moveTo>
                  <a:lnTo>
                    <a:pt x="7" y="24"/>
                  </a:lnTo>
                  <a:lnTo>
                    <a:pt x="19" y="12"/>
                  </a:lnTo>
                  <a:lnTo>
                    <a:pt x="15" y="8"/>
                  </a:lnTo>
                  <a:lnTo>
                    <a:pt x="18" y="12"/>
                  </a:lnTo>
                  <a:lnTo>
                    <a:pt x="26" y="8"/>
                  </a:lnTo>
                  <a:lnTo>
                    <a:pt x="23" y="4"/>
                  </a:lnTo>
                  <a:lnTo>
                    <a:pt x="23" y="9"/>
                  </a:lnTo>
                  <a:lnTo>
                    <a:pt x="36" y="9"/>
                  </a:lnTo>
                  <a:lnTo>
                    <a:pt x="36" y="4"/>
                  </a:lnTo>
                  <a:lnTo>
                    <a:pt x="34" y="8"/>
                  </a:lnTo>
                  <a:lnTo>
                    <a:pt x="42" y="12"/>
                  </a:lnTo>
                  <a:lnTo>
                    <a:pt x="43" y="8"/>
                  </a:lnTo>
                  <a:lnTo>
                    <a:pt x="39" y="9"/>
                  </a:lnTo>
                  <a:lnTo>
                    <a:pt x="43" y="22"/>
                  </a:lnTo>
                  <a:lnTo>
                    <a:pt x="47" y="20"/>
                  </a:lnTo>
                  <a:lnTo>
                    <a:pt x="43" y="20"/>
                  </a:lnTo>
                  <a:lnTo>
                    <a:pt x="43" y="61"/>
                  </a:lnTo>
                  <a:lnTo>
                    <a:pt x="52" y="61"/>
                  </a:lnTo>
                  <a:lnTo>
                    <a:pt x="52" y="20"/>
                  </a:lnTo>
                  <a:lnTo>
                    <a:pt x="52" y="22"/>
                  </a:lnTo>
                  <a:lnTo>
                    <a:pt x="51" y="19"/>
                  </a:lnTo>
                  <a:lnTo>
                    <a:pt x="47" y="7"/>
                  </a:lnTo>
                  <a:lnTo>
                    <a:pt x="47" y="5"/>
                  </a:lnTo>
                  <a:lnTo>
                    <a:pt x="46" y="4"/>
                  </a:lnTo>
                  <a:lnTo>
                    <a:pt x="38" y="0"/>
                  </a:lnTo>
                  <a:lnTo>
                    <a:pt x="22" y="0"/>
                  </a:lnTo>
                  <a:lnTo>
                    <a:pt x="14" y="4"/>
                  </a:lnTo>
                  <a:lnTo>
                    <a:pt x="13" y="5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21" name="Rectangle 637"/>
            <p:cNvSpPr>
              <a:spLocks noChangeArrowheads="1"/>
            </p:cNvSpPr>
            <p:nvPr/>
          </p:nvSpPr>
          <p:spPr bwMode="auto">
            <a:xfrm>
              <a:off x="4097" y="1461"/>
              <a:ext cx="9" cy="57"/>
            </a:xfrm>
            <a:prstGeom prst="rect">
              <a:avLst/>
            </a:prstGeom>
            <a:grp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22" name="Freeform 638"/>
            <p:cNvSpPr>
              <a:spLocks/>
            </p:cNvSpPr>
            <p:nvPr/>
          </p:nvSpPr>
          <p:spPr bwMode="auto">
            <a:xfrm>
              <a:off x="4098" y="1457"/>
              <a:ext cx="52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24"/>
                </a:cxn>
                <a:cxn ang="0">
                  <a:pos x="19" y="12"/>
                </a:cxn>
                <a:cxn ang="0">
                  <a:pos x="15" y="8"/>
                </a:cxn>
                <a:cxn ang="0">
                  <a:pos x="18" y="12"/>
                </a:cxn>
                <a:cxn ang="0">
                  <a:pos x="25" y="8"/>
                </a:cxn>
                <a:cxn ang="0">
                  <a:pos x="23" y="4"/>
                </a:cxn>
                <a:cxn ang="0">
                  <a:pos x="23" y="9"/>
                </a:cxn>
                <a:cxn ang="0">
                  <a:pos x="35" y="9"/>
                </a:cxn>
                <a:cxn ang="0">
                  <a:pos x="35" y="4"/>
                </a:cxn>
                <a:cxn ang="0">
                  <a:pos x="34" y="8"/>
                </a:cxn>
                <a:cxn ang="0">
                  <a:pos x="42" y="12"/>
                </a:cxn>
                <a:cxn ang="0">
                  <a:pos x="43" y="8"/>
                </a:cxn>
                <a:cxn ang="0">
                  <a:pos x="39" y="9"/>
                </a:cxn>
                <a:cxn ang="0">
                  <a:pos x="43" y="22"/>
                </a:cxn>
                <a:cxn ang="0">
                  <a:pos x="47" y="20"/>
                </a:cxn>
                <a:cxn ang="0">
                  <a:pos x="43" y="20"/>
                </a:cxn>
                <a:cxn ang="0">
                  <a:pos x="43" y="61"/>
                </a:cxn>
                <a:cxn ang="0">
                  <a:pos x="52" y="61"/>
                </a:cxn>
                <a:cxn ang="0">
                  <a:pos x="52" y="20"/>
                </a:cxn>
                <a:cxn ang="0">
                  <a:pos x="52" y="22"/>
                </a:cxn>
                <a:cxn ang="0">
                  <a:pos x="50" y="19"/>
                </a:cxn>
                <a:cxn ang="0">
                  <a:pos x="47" y="7"/>
                </a:cxn>
                <a:cxn ang="0">
                  <a:pos x="47" y="5"/>
                </a:cxn>
                <a:cxn ang="0">
                  <a:pos x="45" y="4"/>
                </a:cxn>
                <a:cxn ang="0">
                  <a:pos x="38" y="0"/>
                </a:cxn>
                <a:cxn ang="0">
                  <a:pos x="21" y="0"/>
                </a:cxn>
                <a:cxn ang="0">
                  <a:pos x="14" y="4"/>
                </a:cxn>
                <a:cxn ang="0">
                  <a:pos x="13" y="5"/>
                </a:cxn>
                <a:cxn ang="0">
                  <a:pos x="0" y="18"/>
                </a:cxn>
              </a:cxnLst>
              <a:rect l="0" t="0" r="r" b="b"/>
              <a:pathLst>
                <a:path w="52" h="61">
                  <a:moveTo>
                    <a:pt x="0" y="18"/>
                  </a:moveTo>
                  <a:lnTo>
                    <a:pt x="6" y="24"/>
                  </a:lnTo>
                  <a:lnTo>
                    <a:pt x="19" y="12"/>
                  </a:lnTo>
                  <a:lnTo>
                    <a:pt x="15" y="8"/>
                  </a:lnTo>
                  <a:lnTo>
                    <a:pt x="18" y="12"/>
                  </a:lnTo>
                  <a:lnTo>
                    <a:pt x="25" y="8"/>
                  </a:lnTo>
                  <a:lnTo>
                    <a:pt x="23" y="4"/>
                  </a:lnTo>
                  <a:lnTo>
                    <a:pt x="23" y="9"/>
                  </a:lnTo>
                  <a:lnTo>
                    <a:pt x="35" y="9"/>
                  </a:lnTo>
                  <a:lnTo>
                    <a:pt x="35" y="4"/>
                  </a:lnTo>
                  <a:lnTo>
                    <a:pt x="34" y="8"/>
                  </a:lnTo>
                  <a:lnTo>
                    <a:pt x="42" y="12"/>
                  </a:lnTo>
                  <a:lnTo>
                    <a:pt x="43" y="8"/>
                  </a:lnTo>
                  <a:lnTo>
                    <a:pt x="39" y="9"/>
                  </a:lnTo>
                  <a:lnTo>
                    <a:pt x="43" y="22"/>
                  </a:lnTo>
                  <a:lnTo>
                    <a:pt x="47" y="20"/>
                  </a:lnTo>
                  <a:lnTo>
                    <a:pt x="43" y="20"/>
                  </a:lnTo>
                  <a:lnTo>
                    <a:pt x="43" y="61"/>
                  </a:lnTo>
                  <a:lnTo>
                    <a:pt x="52" y="61"/>
                  </a:lnTo>
                  <a:lnTo>
                    <a:pt x="52" y="20"/>
                  </a:lnTo>
                  <a:lnTo>
                    <a:pt x="52" y="22"/>
                  </a:lnTo>
                  <a:lnTo>
                    <a:pt x="50" y="19"/>
                  </a:lnTo>
                  <a:lnTo>
                    <a:pt x="47" y="7"/>
                  </a:lnTo>
                  <a:lnTo>
                    <a:pt x="47" y="5"/>
                  </a:lnTo>
                  <a:lnTo>
                    <a:pt x="45" y="4"/>
                  </a:lnTo>
                  <a:lnTo>
                    <a:pt x="38" y="0"/>
                  </a:lnTo>
                  <a:lnTo>
                    <a:pt x="21" y="0"/>
                  </a:lnTo>
                  <a:lnTo>
                    <a:pt x="14" y="4"/>
                  </a:lnTo>
                  <a:lnTo>
                    <a:pt x="13" y="5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23" name="Freeform 639"/>
            <p:cNvSpPr>
              <a:spLocks/>
            </p:cNvSpPr>
            <p:nvPr/>
          </p:nvSpPr>
          <p:spPr bwMode="auto">
            <a:xfrm>
              <a:off x="4143" y="1457"/>
              <a:ext cx="52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7" y="24"/>
                </a:cxn>
                <a:cxn ang="0">
                  <a:pos x="19" y="12"/>
                </a:cxn>
                <a:cxn ang="0">
                  <a:pos x="15" y="8"/>
                </a:cxn>
                <a:cxn ang="0">
                  <a:pos x="18" y="12"/>
                </a:cxn>
                <a:cxn ang="0">
                  <a:pos x="26" y="8"/>
                </a:cxn>
                <a:cxn ang="0">
                  <a:pos x="23" y="4"/>
                </a:cxn>
                <a:cxn ang="0">
                  <a:pos x="23" y="9"/>
                </a:cxn>
                <a:cxn ang="0">
                  <a:pos x="36" y="9"/>
                </a:cxn>
                <a:cxn ang="0">
                  <a:pos x="36" y="4"/>
                </a:cxn>
                <a:cxn ang="0">
                  <a:pos x="34" y="8"/>
                </a:cxn>
                <a:cxn ang="0">
                  <a:pos x="42" y="12"/>
                </a:cxn>
                <a:cxn ang="0">
                  <a:pos x="43" y="8"/>
                </a:cxn>
                <a:cxn ang="0">
                  <a:pos x="39" y="9"/>
                </a:cxn>
                <a:cxn ang="0">
                  <a:pos x="43" y="22"/>
                </a:cxn>
                <a:cxn ang="0">
                  <a:pos x="47" y="20"/>
                </a:cxn>
                <a:cxn ang="0">
                  <a:pos x="43" y="20"/>
                </a:cxn>
                <a:cxn ang="0">
                  <a:pos x="43" y="61"/>
                </a:cxn>
                <a:cxn ang="0">
                  <a:pos x="52" y="61"/>
                </a:cxn>
                <a:cxn ang="0">
                  <a:pos x="52" y="20"/>
                </a:cxn>
                <a:cxn ang="0">
                  <a:pos x="52" y="22"/>
                </a:cxn>
                <a:cxn ang="0">
                  <a:pos x="51" y="19"/>
                </a:cxn>
                <a:cxn ang="0">
                  <a:pos x="47" y="7"/>
                </a:cxn>
                <a:cxn ang="0">
                  <a:pos x="47" y="5"/>
                </a:cxn>
                <a:cxn ang="0">
                  <a:pos x="46" y="4"/>
                </a:cxn>
                <a:cxn ang="0">
                  <a:pos x="38" y="0"/>
                </a:cxn>
                <a:cxn ang="0">
                  <a:pos x="22" y="0"/>
                </a:cxn>
                <a:cxn ang="0">
                  <a:pos x="14" y="4"/>
                </a:cxn>
                <a:cxn ang="0">
                  <a:pos x="13" y="5"/>
                </a:cxn>
                <a:cxn ang="0">
                  <a:pos x="0" y="18"/>
                </a:cxn>
              </a:cxnLst>
              <a:rect l="0" t="0" r="r" b="b"/>
              <a:pathLst>
                <a:path w="52" h="61">
                  <a:moveTo>
                    <a:pt x="0" y="18"/>
                  </a:moveTo>
                  <a:lnTo>
                    <a:pt x="7" y="24"/>
                  </a:lnTo>
                  <a:lnTo>
                    <a:pt x="19" y="12"/>
                  </a:lnTo>
                  <a:lnTo>
                    <a:pt x="15" y="8"/>
                  </a:lnTo>
                  <a:lnTo>
                    <a:pt x="18" y="12"/>
                  </a:lnTo>
                  <a:lnTo>
                    <a:pt x="26" y="8"/>
                  </a:lnTo>
                  <a:lnTo>
                    <a:pt x="23" y="4"/>
                  </a:lnTo>
                  <a:lnTo>
                    <a:pt x="23" y="9"/>
                  </a:lnTo>
                  <a:lnTo>
                    <a:pt x="36" y="9"/>
                  </a:lnTo>
                  <a:lnTo>
                    <a:pt x="36" y="4"/>
                  </a:lnTo>
                  <a:lnTo>
                    <a:pt x="34" y="8"/>
                  </a:lnTo>
                  <a:lnTo>
                    <a:pt x="42" y="12"/>
                  </a:lnTo>
                  <a:lnTo>
                    <a:pt x="43" y="8"/>
                  </a:lnTo>
                  <a:lnTo>
                    <a:pt x="39" y="9"/>
                  </a:lnTo>
                  <a:lnTo>
                    <a:pt x="43" y="22"/>
                  </a:lnTo>
                  <a:lnTo>
                    <a:pt x="47" y="20"/>
                  </a:lnTo>
                  <a:lnTo>
                    <a:pt x="43" y="20"/>
                  </a:lnTo>
                  <a:lnTo>
                    <a:pt x="43" y="61"/>
                  </a:lnTo>
                  <a:lnTo>
                    <a:pt x="52" y="61"/>
                  </a:lnTo>
                  <a:lnTo>
                    <a:pt x="52" y="20"/>
                  </a:lnTo>
                  <a:lnTo>
                    <a:pt x="52" y="22"/>
                  </a:lnTo>
                  <a:lnTo>
                    <a:pt x="51" y="19"/>
                  </a:lnTo>
                  <a:lnTo>
                    <a:pt x="47" y="7"/>
                  </a:lnTo>
                  <a:lnTo>
                    <a:pt x="47" y="5"/>
                  </a:lnTo>
                  <a:lnTo>
                    <a:pt x="46" y="4"/>
                  </a:lnTo>
                  <a:lnTo>
                    <a:pt x="38" y="0"/>
                  </a:lnTo>
                  <a:lnTo>
                    <a:pt x="22" y="0"/>
                  </a:lnTo>
                  <a:lnTo>
                    <a:pt x="14" y="4"/>
                  </a:lnTo>
                  <a:lnTo>
                    <a:pt x="13" y="5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24" name="Freeform 640"/>
            <p:cNvSpPr>
              <a:spLocks/>
            </p:cNvSpPr>
            <p:nvPr/>
          </p:nvSpPr>
          <p:spPr bwMode="auto">
            <a:xfrm>
              <a:off x="4250" y="1572"/>
              <a:ext cx="78" cy="78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0" y="44"/>
                </a:cxn>
                <a:cxn ang="0">
                  <a:pos x="78" y="44"/>
                </a:cxn>
                <a:cxn ang="0">
                  <a:pos x="78" y="35"/>
                </a:cxn>
                <a:cxn ang="0">
                  <a:pos x="39" y="35"/>
                </a:cxn>
                <a:cxn ang="0">
                  <a:pos x="39" y="39"/>
                </a:cxn>
                <a:cxn ang="0">
                  <a:pos x="44" y="39"/>
                </a:cxn>
                <a:cxn ang="0">
                  <a:pos x="44" y="0"/>
                </a:cxn>
                <a:cxn ang="0">
                  <a:pos x="36" y="0"/>
                </a:cxn>
                <a:cxn ang="0">
                  <a:pos x="36" y="78"/>
                </a:cxn>
                <a:cxn ang="0">
                  <a:pos x="44" y="78"/>
                </a:cxn>
                <a:cxn ang="0">
                  <a:pos x="44" y="0"/>
                </a:cxn>
                <a:cxn ang="0">
                  <a:pos x="36" y="0"/>
                </a:cxn>
                <a:cxn ang="0">
                  <a:pos x="36" y="44"/>
                </a:cxn>
                <a:cxn ang="0">
                  <a:pos x="78" y="44"/>
                </a:cxn>
                <a:cxn ang="0">
                  <a:pos x="78" y="35"/>
                </a:cxn>
                <a:cxn ang="0">
                  <a:pos x="0" y="35"/>
                </a:cxn>
              </a:cxnLst>
              <a:rect l="0" t="0" r="r" b="b"/>
              <a:pathLst>
                <a:path w="78" h="78">
                  <a:moveTo>
                    <a:pt x="0" y="35"/>
                  </a:moveTo>
                  <a:lnTo>
                    <a:pt x="0" y="44"/>
                  </a:lnTo>
                  <a:lnTo>
                    <a:pt x="78" y="44"/>
                  </a:lnTo>
                  <a:lnTo>
                    <a:pt x="78" y="35"/>
                  </a:lnTo>
                  <a:lnTo>
                    <a:pt x="39" y="35"/>
                  </a:lnTo>
                  <a:lnTo>
                    <a:pt x="39" y="39"/>
                  </a:lnTo>
                  <a:lnTo>
                    <a:pt x="44" y="39"/>
                  </a:lnTo>
                  <a:lnTo>
                    <a:pt x="44" y="0"/>
                  </a:lnTo>
                  <a:lnTo>
                    <a:pt x="36" y="0"/>
                  </a:lnTo>
                  <a:lnTo>
                    <a:pt x="36" y="78"/>
                  </a:lnTo>
                  <a:lnTo>
                    <a:pt x="44" y="78"/>
                  </a:lnTo>
                  <a:lnTo>
                    <a:pt x="44" y="0"/>
                  </a:lnTo>
                  <a:lnTo>
                    <a:pt x="36" y="0"/>
                  </a:lnTo>
                  <a:lnTo>
                    <a:pt x="36" y="44"/>
                  </a:lnTo>
                  <a:lnTo>
                    <a:pt x="78" y="44"/>
                  </a:lnTo>
                  <a:lnTo>
                    <a:pt x="78" y="35"/>
                  </a:lnTo>
                  <a:lnTo>
                    <a:pt x="0" y="35"/>
                  </a:lnTo>
                  <a:close/>
                </a:path>
              </a:pathLst>
            </a:custGeom>
            <a:grp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25" name="Freeform 641"/>
            <p:cNvSpPr>
              <a:spLocks/>
            </p:cNvSpPr>
            <p:nvPr/>
          </p:nvSpPr>
          <p:spPr bwMode="auto">
            <a:xfrm>
              <a:off x="3706" y="1552"/>
              <a:ext cx="65" cy="93"/>
            </a:xfrm>
            <a:custGeom>
              <a:avLst/>
              <a:gdLst/>
              <a:ahLst/>
              <a:cxnLst>
                <a:cxn ang="0">
                  <a:pos x="11" y="8"/>
                </a:cxn>
                <a:cxn ang="0">
                  <a:pos x="56" y="3"/>
                </a:cxn>
                <a:cxn ang="0">
                  <a:pos x="30" y="34"/>
                </a:cxn>
                <a:cxn ang="0">
                  <a:pos x="45" y="41"/>
                </a:cxn>
                <a:cxn ang="0">
                  <a:pos x="44" y="40"/>
                </a:cxn>
                <a:cxn ang="0">
                  <a:pos x="52" y="40"/>
                </a:cxn>
                <a:cxn ang="0">
                  <a:pos x="54" y="47"/>
                </a:cxn>
                <a:cxn ang="0">
                  <a:pos x="52" y="45"/>
                </a:cxn>
                <a:cxn ang="0">
                  <a:pos x="60" y="56"/>
                </a:cxn>
                <a:cxn ang="0">
                  <a:pos x="56" y="64"/>
                </a:cxn>
                <a:cxn ang="0">
                  <a:pos x="56" y="63"/>
                </a:cxn>
                <a:cxn ang="0">
                  <a:pos x="56" y="76"/>
                </a:cxn>
                <a:cxn ang="0">
                  <a:pos x="46" y="81"/>
                </a:cxn>
                <a:cxn ang="0">
                  <a:pos x="47" y="80"/>
                </a:cxn>
                <a:cxn ang="0">
                  <a:pos x="36" y="88"/>
                </a:cxn>
                <a:cxn ang="0">
                  <a:pos x="24" y="84"/>
                </a:cxn>
                <a:cxn ang="0">
                  <a:pos x="25" y="84"/>
                </a:cxn>
                <a:cxn ang="0">
                  <a:pos x="11" y="84"/>
                </a:cxn>
                <a:cxn ang="0">
                  <a:pos x="11" y="78"/>
                </a:cxn>
                <a:cxn ang="0">
                  <a:pos x="11" y="79"/>
                </a:cxn>
                <a:cxn ang="0">
                  <a:pos x="0" y="75"/>
                </a:cxn>
                <a:cxn ang="0">
                  <a:pos x="8" y="88"/>
                </a:cxn>
                <a:cxn ang="0">
                  <a:pos x="22" y="91"/>
                </a:cxn>
                <a:cxn ang="0">
                  <a:pos x="24" y="93"/>
                </a:cxn>
                <a:cxn ang="0">
                  <a:pos x="35" y="93"/>
                </a:cxn>
                <a:cxn ang="0">
                  <a:pos x="50" y="88"/>
                </a:cxn>
                <a:cxn ang="0">
                  <a:pos x="60" y="80"/>
                </a:cxn>
                <a:cxn ang="0">
                  <a:pos x="64" y="65"/>
                </a:cxn>
                <a:cxn ang="0">
                  <a:pos x="65" y="64"/>
                </a:cxn>
                <a:cxn ang="0">
                  <a:pos x="65" y="57"/>
                </a:cxn>
                <a:cxn ang="0">
                  <a:pos x="60" y="42"/>
                </a:cxn>
                <a:cxn ang="0">
                  <a:pos x="55" y="36"/>
                </a:cxn>
                <a:cxn ang="0">
                  <a:pos x="32" y="32"/>
                </a:cxn>
                <a:cxn ang="0">
                  <a:pos x="36" y="39"/>
                </a:cxn>
                <a:cxn ang="0">
                  <a:pos x="65" y="0"/>
                </a:cxn>
                <a:cxn ang="0">
                  <a:pos x="11" y="0"/>
                </a:cxn>
              </a:cxnLst>
              <a:rect l="0" t="0" r="r" b="b"/>
              <a:pathLst>
                <a:path w="65" h="93">
                  <a:moveTo>
                    <a:pt x="11" y="0"/>
                  </a:moveTo>
                  <a:lnTo>
                    <a:pt x="11" y="8"/>
                  </a:lnTo>
                  <a:lnTo>
                    <a:pt x="56" y="8"/>
                  </a:lnTo>
                  <a:lnTo>
                    <a:pt x="56" y="3"/>
                  </a:lnTo>
                  <a:lnTo>
                    <a:pt x="54" y="1"/>
                  </a:lnTo>
                  <a:lnTo>
                    <a:pt x="30" y="34"/>
                  </a:lnTo>
                  <a:lnTo>
                    <a:pt x="25" y="41"/>
                  </a:lnTo>
                  <a:lnTo>
                    <a:pt x="45" y="41"/>
                  </a:lnTo>
                  <a:lnTo>
                    <a:pt x="45" y="36"/>
                  </a:lnTo>
                  <a:lnTo>
                    <a:pt x="44" y="40"/>
                  </a:lnTo>
                  <a:lnTo>
                    <a:pt x="51" y="44"/>
                  </a:lnTo>
                  <a:lnTo>
                    <a:pt x="52" y="40"/>
                  </a:lnTo>
                  <a:lnTo>
                    <a:pt x="50" y="44"/>
                  </a:lnTo>
                  <a:lnTo>
                    <a:pt x="54" y="47"/>
                  </a:lnTo>
                  <a:lnTo>
                    <a:pt x="56" y="44"/>
                  </a:lnTo>
                  <a:lnTo>
                    <a:pt x="52" y="45"/>
                  </a:lnTo>
                  <a:lnTo>
                    <a:pt x="56" y="57"/>
                  </a:lnTo>
                  <a:lnTo>
                    <a:pt x="60" y="56"/>
                  </a:lnTo>
                  <a:lnTo>
                    <a:pt x="56" y="56"/>
                  </a:lnTo>
                  <a:lnTo>
                    <a:pt x="56" y="64"/>
                  </a:lnTo>
                  <a:lnTo>
                    <a:pt x="60" y="64"/>
                  </a:lnTo>
                  <a:lnTo>
                    <a:pt x="56" y="63"/>
                  </a:lnTo>
                  <a:lnTo>
                    <a:pt x="52" y="75"/>
                  </a:lnTo>
                  <a:lnTo>
                    <a:pt x="56" y="76"/>
                  </a:lnTo>
                  <a:lnTo>
                    <a:pt x="54" y="74"/>
                  </a:lnTo>
                  <a:lnTo>
                    <a:pt x="46" y="81"/>
                  </a:lnTo>
                  <a:lnTo>
                    <a:pt x="49" y="84"/>
                  </a:lnTo>
                  <a:lnTo>
                    <a:pt x="47" y="80"/>
                  </a:lnTo>
                  <a:lnTo>
                    <a:pt x="35" y="84"/>
                  </a:lnTo>
                  <a:lnTo>
                    <a:pt x="36" y="88"/>
                  </a:lnTo>
                  <a:lnTo>
                    <a:pt x="36" y="84"/>
                  </a:lnTo>
                  <a:lnTo>
                    <a:pt x="24" y="84"/>
                  </a:lnTo>
                  <a:lnTo>
                    <a:pt x="24" y="88"/>
                  </a:lnTo>
                  <a:lnTo>
                    <a:pt x="25" y="84"/>
                  </a:lnTo>
                  <a:lnTo>
                    <a:pt x="12" y="80"/>
                  </a:lnTo>
                  <a:lnTo>
                    <a:pt x="11" y="84"/>
                  </a:lnTo>
                  <a:lnTo>
                    <a:pt x="15" y="81"/>
                  </a:lnTo>
                  <a:lnTo>
                    <a:pt x="11" y="78"/>
                  </a:lnTo>
                  <a:lnTo>
                    <a:pt x="7" y="80"/>
                  </a:lnTo>
                  <a:lnTo>
                    <a:pt x="11" y="79"/>
                  </a:lnTo>
                  <a:lnTo>
                    <a:pt x="7" y="71"/>
                  </a:lnTo>
                  <a:lnTo>
                    <a:pt x="0" y="75"/>
                  </a:lnTo>
                  <a:lnTo>
                    <a:pt x="3" y="83"/>
                  </a:lnTo>
                  <a:lnTo>
                    <a:pt x="8" y="88"/>
                  </a:lnTo>
                  <a:lnTo>
                    <a:pt x="10" y="88"/>
                  </a:lnTo>
                  <a:lnTo>
                    <a:pt x="22" y="91"/>
                  </a:lnTo>
                  <a:lnTo>
                    <a:pt x="25" y="93"/>
                  </a:lnTo>
                  <a:lnTo>
                    <a:pt x="24" y="93"/>
                  </a:lnTo>
                  <a:lnTo>
                    <a:pt x="36" y="93"/>
                  </a:lnTo>
                  <a:lnTo>
                    <a:pt x="35" y="93"/>
                  </a:lnTo>
                  <a:lnTo>
                    <a:pt x="37" y="91"/>
                  </a:lnTo>
                  <a:lnTo>
                    <a:pt x="50" y="88"/>
                  </a:lnTo>
                  <a:lnTo>
                    <a:pt x="52" y="88"/>
                  </a:lnTo>
                  <a:lnTo>
                    <a:pt x="60" y="80"/>
                  </a:lnTo>
                  <a:lnTo>
                    <a:pt x="60" y="78"/>
                  </a:lnTo>
                  <a:lnTo>
                    <a:pt x="64" y="65"/>
                  </a:lnTo>
                  <a:lnTo>
                    <a:pt x="65" y="63"/>
                  </a:lnTo>
                  <a:lnTo>
                    <a:pt x="65" y="64"/>
                  </a:lnTo>
                  <a:lnTo>
                    <a:pt x="65" y="56"/>
                  </a:lnTo>
                  <a:lnTo>
                    <a:pt x="65" y="57"/>
                  </a:lnTo>
                  <a:lnTo>
                    <a:pt x="64" y="55"/>
                  </a:lnTo>
                  <a:lnTo>
                    <a:pt x="60" y="42"/>
                  </a:lnTo>
                  <a:lnTo>
                    <a:pt x="60" y="41"/>
                  </a:lnTo>
                  <a:lnTo>
                    <a:pt x="55" y="36"/>
                  </a:lnTo>
                  <a:lnTo>
                    <a:pt x="47" y="32"/>
                  </a:lnTo>
                  <a:lnTo>
                    <a:pt x="32" y="32"/>
                  </a:lnTo>
                  <a:lnTo>
                    <a:pt x="32" y="36"/>
                  </a:lnTo>
                  <a:lnTo>
                    <a:pt x="36" y="39"/>
                  </a:lnTo>
                  <a:lnTo>
                    <a:pt x="60" y="6"/>
                  </a:lnTo>
                  <a:lnTo>
                    <a:pt x="65" y="0"/>
                  </a:lnTo>
                  <a:lnTo>
                    <a:pt x="56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26" name="Freeform 642"/>
            <p:cNvSpPr>
              <a:spLocks/>
            </p:cNvSpPr>
            <p:nvPr/>
          </p:nvSpPr>
          <p:spPr bwMode="auto">
            <a:xfrm>
              <a:off x="3802" y="1554"/>
              <a:ext cx="50" cy="89"/>
            </a:xfrm>
            <a:custGeom>
              <a:avLst/>
              <a:gdLst/>
              <a:ahLst/>
              <a:cxnLst>
                <a:cxn ang="0">
                  <a:pos x="50" y="4"/>
                </a:cxn>
                <a:cxn ang="0">
                  <a:pos x="42" y="0"/>
                </a:cxn>
                <a:cxn ang="0">
                  <a:pos x="0" y="86"/>
                </a:cxn>
                <a:cxn ang="0">
                  <a:pos x="8" y="89"/>
                </a:cxn>
                <a:cxn ang="0">
                  <a:pos x="50" y="4"/>
                </a:cxn>
              </a:cxnLst>
              <a:rect l="0" t="0" r="r" b="b"/>
              <a:pathLst>
                <a:path w="50" h="89">
                  <a:moveTo>
                    <a:pt x="50" y="4"/>
                  </a:moveTo>
                  <a:lnTo>
                    <a:pt x="42" y="0"/>
                  </a:lnTo>
                  <a:lnTo>
                    <a:pt x="0" y="86"/>
                  </a:lnTo>
                  <a:lnTo>
                    <a:pt x="8" y="89"/>
                  </a:lnTo>
                  <a:lnTo>
                    <a:pt x="50" y="4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27" name="Rectangle 643"/>
            <p:cNvSpPr>
              <a:spLocks noChangeArrowheads="1"/>
            </p:cNvSpPr>
            <p:nvPr/>
          </p:nvSpPr>
          <p:spPr bwMode="auto">
            <a:xfrm>
              <a:off x="3790" y="1552"/>
              <a:ext cx="58" cy="8"/>
            </a:xfrm>
            <a:prstGeom prst="rect">
              <a:avLst/>
            </a:prstGeom>
            <a:grp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28" name="Freeform 644"/>
            <p:cNvSpPr>
              <a:spLocks/>
            </p:cNvSpPr>
            <p:nvPr/>
          </p:nvSpPr>
          <p:spPr bwMode="auto">
            <a:xfrm>
              <a:off x="3868" y="1552"/>
              <a:ext cx="65" cy="90"/>
            </a:xfrm>
            <a:custGeom>
              <a:avLst/>
              <a:gdLst/>
              <a:ahLst/>
              <a:cxnLst>
                <a:cxn ang="0">
                  <a:pos x="11" y="3"/>
                </a:cxn>
                <a:cxn ang="0">
                  <a:pos x="5" y="26"/>
                </a:cxn>
                <a:cxn ang="0">
                  <a:pos x="11" y="35"/>
                </a:cxn>
                <a:cxn ang="0">
                  <a:pos x="20" y="39"/>
                </a:cxn>
                <a:cxn ang="0">
                  <a:pos x="35" y="42"/>
                </a:cxn>
                <a:cxn ang="0">
                  <a:pos x="46" y="46"/>
                </a:cxn>
                <a:cxn ang="0">
                  <a:pos x="53" y="52"/>
                </a:cxn>
                <a:cxn ang="0">
                  <a:pos x="56" y="57"/>
                </a:cxn>
                <a:cxn ang="0">
                  <a:pos x="56" y="69"/>
                </a:cxn>
                <a:cxn ang="0">
                  <a:pos x="54" y="75"/>
                </a:cxn>
                <a:cxn ang="0">
                  <a:pos x="51" y="78"/>
                </a:cxn>
                <a:cxn ang="0">
                  <a:pos x="40" y="81"/>
                </a:cxn>
                <a:cxn ang="0">
                  <a:pos x="25" y="81"/>
                </a:cxn>
                <a:cxn ang="0">
                  <a:pos x="15" y="79"/>
                </a:cxn>
                <a:cxn ang="0">
                  <a:pos x="11" y="76"/>
                </a:cxn>
                <a:cxn ang="0">
                  <a:pos x="9" y="70"/>
                </a:cxn>
                <a:cxn ang="0">
                  <a:pos x="7" y="60"/>
                </a:cxn>
                <a:cxn ang="0">
                  <a:pos x="11" y="54"/>
                </a:cxn>
                <a:cxn ang="0">
                  <a:pos x="16" y="46"/>
                </a:cxn>
                <a:cxn ang="0">
                  <a:pos x="29" y="42"/>
                </a:cxn>
                <a:cxn ang="0">
                  <a:pos x="54" y="35"/>
                </a:cxn>
                <a:cxn ang="0">
                  <a:pos x="59" y="26"/>
                </a:cxn>
                <a:cxn ang="0">
                  <a:pos x="59" y="13"/>
                </a:cxn>
                <a:cxn ang="0">
                  <a:pos x="53" y="3"/>
                </a:cxn>
                <a:cxn ang="0">
                  <a:pos x="39" y="0"/>
                </a:cxn>
                <a:cxn ang="0">
                  <a:pos x="39" y="8"/>
                </a:cxn>
                <a:cxn ang="0">
                  <a:pos x="50" y="11"/>
                </a:cxn>
                <a:cxn ang="0">
                  <a:pos x="51" y="17"/>
                </a:cxn>
                <a:cxn ang="0">
                  <a:pos x="51" y="24"/>
                </a:cxn>
                <a:cxn ang="0">
                  <a:pos x="48" y="30"/>
                </a:cxn>
                <a:cxn ang="0">
                  <a:pos x="43" y="31"/>
                </a:cxn>
                <a:cxn ang="0">
                  <a:pos x="28" y="35"/>
                </a:cxn>
                <a:cxn ang="0">
                  <a:pos x="14" y="39"/>
                </a:cxn>
                <a:cxn ang="0">
                  <a:pos x="4" y="49"/>
                </a:cxn>
                <a:cxn ang="0">
                  <a:pos x="4" y="80"/>
                </a:cxn>
                <a:cxn ang="0">
                  <a:pos x="23" y="89"/>
                </a:cxn>
                <a:cxn ang="0">
                  <a:pos x="40" y="90"/>
                </a:cxn>
                <a:cxn ang="0">
                  <a:pos x="54" y="85"/>
                </a:cxn>
                <a:cxn ang="0">
                  <a:pos x="60" y="80"/>
                </a:cxn>
                <a:cxn ang="0">
                  <a:pos x="65" y="57"/>
                </a:cxn>
                <a:cxn ang="0">
                  <a:pos x="60" y="47"/>
                </a:cxn>
                <a:cxn ang="0">
                  <a:pos x="38" y="35"/>
                </a:cxn>
                <a:cxn ang="0">
                  <a:pos x="21" y="31"/>
                </a:cxn>
                <a:cxn ang="0">
                  <a:pos x="15" y="27"/>
                </a:cxn>
                <a:cxn ang="0">
                  <a:pos x="12" y="22"/>
                </a:cxn>
                <a:cxn ang="0">
                  <a:pos x="14" y="15"/>
                </a:cxn>
                <a:cxn ang="0">
                  <a:pos x="16" y="10"/>
                </a:cxn>
                <a:cxn ang="0">
                  <a:pos x="26" y="7"/>
                </a:cxn>
              </a:cxnLst>
              <a:rect l="0" t="0" r="r" b="b"/>
              <a:pathLst>
                <a:path w="65" h="90">
                  <a:moveTo>
                    <a:pt x="26" y="7"/>
                  </a:moveTo>
                  <a:lnTo>
                    <a:pt x="24" y="0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5" y="13"/>
                  </a:lnTo>
                  <a:lnTo>
                    <a:pt x="5" y="26"/>
                  </a:lnTo>
                  <a:lnTo>
                    <a:pt x="9" y="34"/>
                  </a:lnTo>
                  <a:lnTo>
                    <a:pt x="10" y="35"/>
                  </a:lnTo>
                  <a:lnTo>
                    <a:pt x="11" y="35"/>
                  </a:lnTo>
                  <a:lnTo>
                    <a:pt x="19" y="39"/>
                  </a:lnTo>
                  <a:lnTo>
                    <a:pt x="17" y="39"/>
                  </a:lnTo>
                  <a:lnTo>
                    <a:pt x="20" y="39"/>
                  </a:lnTo>
                  <a:lnTo>
                    <a:pt x="36" y="42"/>
                  </a:lnTo>
                  <a:lnTo>
                    <a:pt x="36" y="39"/>
                  </a:lnTo>
                  <a:lnTo>
                    <a:pt x="35" y="42"/>
                  </a:lnTo>
                  <a:lnTo>
                    <a:pt x="48" y="46"/>
                  </a:lnTo>
                  <a:lnTo>
                    <a:pt x="49" y="42"/>
                  </a:lnTo>
                  <a:lnTo>
                    <a:pt x="46" y="46"/>
                  </a:lnTo>
                  <a:lnTo>
                    <a:pt x="54" y="54"/>
                  </a:lnTo>
                  <a:lnTo>
                    <a:pt x="56" y="50"/>
                  </a:lnTo>
                  <a:lnTo>
                    <a:pt x="53" y="52"/>
                  </a:lnTo>
                  <a:lnTo>
                    <a:pt x="56" y="60"/>
                  </a:lnTo>
                  <a:lnTo>
                    <a:pt x="60" y="57"/>
                  </a:lnTo>
                  <a:lnTo>
                    <a:pt x="56" y="57"/>
                  </a:lnTo>
                  <a:lnTo>
                    <a:pt x="56" y="70"/>
                  </a:lnTo>
                  <a:lnTo>
                    <a:pt x="60" y="70"/>
                  </a:lnTo>
                  <a:lnTo>
                    <a:pt x="56" y="69"/>
                  </a:lnTo>
                  <a:lnTo>
                    <a:pt x="53" y="76"/>
                  </a:lnTo>
                  <a:lnTo>
                    <a:pt x="56" y="78"/>
                  </a:lnTo>
                  <a:lnTo>
                    <a:pt x="54" y="75"/>
                  </a:lnTo>
                  <a:lnTo>
                    <a:pt x="50" y="79"/>
                  </a:lnTo>
                  <a:lnTo>
                    <a:pt x="53" y="81"/>
                  </a:lnTo>
                  <a:lnTo>
                    <a:pt x="51" y="78"/>
                  </a:lnTo>
                  <a:lnTo>
                    <a:pt x="39" y="81"/>
                  </a:lnTo>
                  <a:lnTo>
                    <a:pt x="40" y="85"/>
                  </a:lnTo>
                  <a:lnTo>
                    <a:pt x="40" y="81"/>
                  </a:lnTo>
                  <a:lnTo>
                    <a:pt x="24" y="81"/>
                  </a:lnTo>
                  <a:lnTo>
                    <a:pt x="24" y="85"/>
                  </a:lnTo>
                  <a:lnTo>
                    <a:pt x="25" y="81"/>
                  </a:lnTo>
                  <a:lnTo>
                    <a:pt x="12" y="78"/>
                  </a:lnTo>
                  <a:lnTo>
                    <a:pt x="11" y="81"/>
                  </a:lnTo>
                  <a:lnTo>
                    <a:pt x="15" y="79"/>
                  </a:lnTo>
                  <a:lnTo>
                    <a:pt x="11" y="75"/>
                  </a:lnTo>
                  <a:lnTo>
                    <a:pt x="7" y="78"/>
                  </a:lnTo>
                  <a:lnTo>
                    <a:pt x="11" y="76"/>
                  </a:lnTo>
                  <a:lnTo>
                    <a:pt x="7" y="69"/>
                  </a:lnTo>
                  <a:lnTo>
                    <a:pt x="4" y="70"/>
                  </a:lnTo>
                  <a:lnTo>
                    <a:pt x="9" y="70"/>
                  </a:lnTo>
                  <a:lnTo>
                    <a:pt x="9" y="57"/>
                  </a:lnTo>
                  <a:lnTo>
                    <a:pt x="4" y="57"/>
                  </a:lnTo>
                  <a:lnTo>
                    <a:pt x="7" y="60"/>
                  </a:lnTo>
                  <a:lnTo>
                    <a:pt x="11" y="52"/>
                  </a:lnTo>
                  <a:lnTo>
                    <a:pt x="7" y="50"/>
                  </a:lnTo>
                  <a:lnTo>
                    <a:pt x="11" y="54"/>
                  </a:lnTo>
                  <a:lnTo>
                    <a:pt x="19" y="46"/>
                  </a:lnTo>
                  <a:lnTo>
                    <a:pt x="15" y="42"/>
                  </a:lnTo>
                  <a:lnTo>
                    <a:pt x="16" y="46"/>
                  </a:lnTo>
                  <a:lnTo>
                    <a:pt x="29" y="42"/>
                  </a:lnTo>
                  <a:lnTo>
                    <a:pt x="28" y="39"/>
                  </a:lnTo>
                  <a:lnTo>
                    <a:pt x="29" y="42"/>
                  </a:lnTo>
                  <a:lnTo>
                    <a:pt x="45" y="39"/>
                  </a:lnTo>
                  <a:lnTo>
                    <a:pt x="46" y="39"/>
                  </a:lnTo>
                  <a:lnTo>
                    <a:pt x="54" y="35"/>
                  </a:lnTo>
                  <a:lnTo>
                    <a:pt x="55" y="35"/>
                  </a:lnTo>
                  <a:lnTo>
                    <a:pt x="55" y="34"/>
                  </a:lnTo>
                  <a:lnTo>
                    <a:pt x="59" y="26"/>
                  </a:lnTo>
                  <a:lnTo>
                    <a:pt x="60" y="25"/>
                  </a:lnTo>
                  <a:lnTo>
                    <a:pt x="60" y="15"/>
                  </a:lnTo>
                  <a:lnTo>
                    <a:pt x="59" y="13"/>
                  </a:lnTo>
                  <a:lnTo>
                    <a:pt x="55" y="6"/>
                  </a:lnTo>
                  <a:lnTo>
                    <a:pt x="55" y="3"/>
                  </a:lnTo>
                  <a:lnTo>
                    <a:pt x="53" y="3"/>
                  </a:lnTo>
                  <a:lnTo>
                    <a:pt x="40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23" y="0"/>
                  </a:lnTo>
                  <a:lnTo>
                    <a:pt x="23" y="8"/>
                  </a:lnTo>
                  <a:lnTo>
                    <a:pt x="39" y="8"/>
                  </a:lnTo>
                  <a:lnTo>
                    <a:pt x="39" y="3"/>
                  </a:lnTo>
                  <a:lnTo>
                    <a:pt x="38" y="7"/>
                  </a:lnTo>
                  <a:lnTo>
                    <a:pt x="50" y="11"/>
                  </a:lnTo>
                  <a:lnTo>
                    <a:pt x="51" y="7"/>
                  </a:lnTo>
                  <a:lnTo>
                    <a:pt x="48" y="10"/>
                  </a:lnTo>
                  <a:lnTo>
                    <a:pt x="51" y="17"/>
                  </a:lnTo>
                  <a:lnTo>
                    <a:pt x="55" y="15"/>
                  </a:lnTo>
                  <a:lnTo>
                    <a:pt x="51" y="15"/>
                  </a:lnTo>
                  <a:lnTo>
                    <a:pt x="51" y="24"/>
                  </a:lnTo>
                  <a:lnTo>
                    <a:pt x="55" y="24"/>
                  </a:lnTo>
                  <a:lnTo>
                    <a:pt x="51" y="22"/>
                  </a:lnTo>
                  <a:lnTo>
                    <a:pt x="48" y="30"/>
                  </a:lnTo>
                  <a:lnTo>
                    <a:pt x="51" y="31"/>
                  </a:lnTo>
                  <a:lnTo>
                    <a:pt x="50" y="27"/>
                  </a:lnTo>
                  <a:lnTo>
                    <a:pt x="43" y="31"/>
                  </a:lnTo>
                  <a:lnTo>
                    <a:pt x="44" y="35"/>
                  </a:lnTo>
                  <a:lnTo>
                    <a:pt x="44" y="31"/>
                  </a:lnTo>
                  <a:lnTo>
                    <a:pt x="28" y="35"/>
                  </a:lnTo>
                  <a:lnTo>
                    <a:pt x="24" y="36"/>
                  </a:lnTo>
                  <a:lnTo>
                    <a:pt x="26" y="35"/>
                  </a:lnTo>
                  <a:lnTo>
                    <a:pt x="14" y="39"/>
                  </a:lnTo>
                  <a:lnTo>
                    <a:pt x="12" y="39"/>
                  </a:lnTo>
                  <a:lnTo>
                    <a:pt x="12" y="40"/>
                  </a:lnTo>
                  <a:lnTo>
                    <a:pt x="4" y="49"/>
                  </a:lnTo>
                  <a:lnTo>
                    <a:pt x="0" y="56"/>
                  </a:lnTo>
                  <a:lnTo>
                    <a:pt x="0" y="73"/>
                  </a:lnTo>
                  <a:lnTo>
                    <a:pt x="4" y="80"/>
                  </a:lnTo>
                  <a:lnTo>
                    <a:pt x="9" y="85"/>
                  </a:lnTo>
                  <a:lnTo>
                    <a:pt x="10" y="85"/>
                  </a:lnTo>
                  <a:lnTo>
                    <a:pt x="23" y="89"/>
                  </a:lnTo>
                  <a:lnTo>
                    <a:pt x="25" y="90"/>
                  </a:lnTo>
                  <a:lnTo>
                    <a:pt x="24" y="90"/>
                  </a:lnTo>
                  <a:lnTo>
                    <a:pt x="40" y="90"/>
                  </a:lnTo>
                  <a:lnTo>
                    <a:pt x="39" y="90"/>
                  </a:lnTo>
                  <a:lnTo>
                    <a:pt x="41" y="89"/>
                  </a:lnTo>
                  <a:lnTo>
                    <a:pt x="54" y="85"/>
                  </a:lnTo>
                  <a:lnTo>
                    <a:pt x="56" y="85"/>
                  </a:lnTo>
                  <a:lnTo>
                    <a:pt x="60" y="81"/>
                  </a:lnTo>
                  <a:lnTo>
                    <a:pt x="60" y="80"/>
                  </a:lnTo>
                  <a:lnTo>
                    <a:pt x="64" y="73"/>
                  </a:lnTo>
                  <a:lnTo>
                    <a:pt x="65" y="71"/>
                  </a:lnTo>
                  <a:lnTo>
                    <a:pt x="65" y="57"/>
                  </a:lnTo>
                  <a:lnTo>
                    <a:pt x="64" y="56"/>
                  </a:lnTo>
                  <a:lnTo>
                    <a:pt x="60" y="49"/>
                  </a:lnTo>
                  <a:lnTo>
                    <a:pt x="60" y="47"/>
                  </a:lnTo>
                  <a:lnTo>
                    <a:pt x="51" y="39"/>
                  </a:lnTo>
                  <a:lnTo>
                    <a:pt x="50" y="39"/>
                  </a:lnTo>
                  <a:lnTo>
                    <a:pt x="38" y="35"/>
                  </a:lnTo>
                  <a:lnTo>
                    <a:pt x="40" y="36"/>
                  </a:lnTo>
                  <a:lnTo>
                    <a:pt x="38" y="35"/>
                  </a:lnTo>
                  <a:lnTo>
                    <a:pt x="21" y="31"/>
                  </a:lnTo>
                  <a:lnTo>
                    <a:pt x="20" y="35"/>
                  </a:lnTo>
                  <a:lnTo>
                    <a:pt x="23" y="31"/>
                  </a:lnTo>
                  <a:lnTo>
                    <a:pt x="15" y="27"/>
                  </a:lnTo>
                  <a:lnTo>
                    <a:pt x="12" y="31"/>
                  </a:lnTo>
                  <a:lnTo>
                    <a:pt x="16" y="30"/>
                  </a:lnTo>
                  <a:lnTo>
                    <a:pt x="12" y="22"/>
                  </a:lnTo>
                  <a:lnTo>
                    <a:pt x="9" y="24"/>
                  </a:lnTo>
                  <a:lnTo>
                    <a:pt x="14" y="24"/>
                  </a:lnTo>
                  <a:lnTo>
                    <a:pt x="14" y="15"/>
                  </a:lnTo>
                  <a:lnTo>
                    <a:pt x="9" y="15"/>
                  </a:lnTo>
                  <a:lnTo>
                    <a:pt x="12" y="17"/>
                  </a:lnTo>
                  <a:lnTo>
                    <a:pt x="16" y="10"/>
                  </a:lnTo>
                  <a:lnTo>
                    <a:pt x="12" y="7"/>
                  </a:lnTo>
                  <a:lnTo>
                    <a:pt x="14" y="11"/>
                  </a:lnTo>
                  <a:lnTo>
                    <a:pt x="26" y="7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29" name="Rectangle 645"/>
            <p:cNvSpPr>
              <a:spLocks noChangeArrowheads="1"/>
            </p:cNvSpPr>
            <p:nvPr/>
          </p:nvSpPr>
          <p:spPr bwMode="auto">
            <a:xfrm>
              <a:off x="4020" y="1584"/>
              <a:ext cx="9" cy="57"/>
            </a:xfrm>
            <a:prstGeom prst="rect">
              <a:avLst/>
            </a:prstGeom>
            <a:grp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30" name="Freeform 646"/>
            <p:cNvSpPr>
              <a:spLocks/>
            </p:cNvSpPr>
            <p:nvPr/>
          </p:nvSpPr>
          <p:spPr bwMode="auto">
            <a:xfrm>
              <a:off x="4021" y="1581"/>
              <a:ext cx="52" cy="60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7" y="23"/>
                </a:cxn>
                <a:cxn ang="0">
                  <a:pos x="19" y="11"/>
                </a:cxn>
                <a:cxn ang="0">
                  <a:pos x="15" y="7"/>
                </a:cxn>
                <a:cxn ang="0">
                  <a:pos x="18" y="11"/>
                </a:cxn>
                <a:cxn ang="0">
                  <a:pos x="26" y="7"/>
                </a:cxn>
                <a:cxn ang="0">
                  <a:pos x="23" y="3"/>
                </a:cxn>
                <a:cxn ang="0">
                  <a:pos x="23" y="8"/>
                </a:cxn>
                <a:cxn ang="0">
                  <a:pos x="36" y="8"/>
                </a:cxn>
                <a:cxn ang="0">
                  <a:pos x="36" y="3"/>
                </a:cxn>
                <a:cxn ang="0">
                  <a:pos x="34" y="7"/>
                </a:cxn>
                <a:cxn ang="0">
                  <a:pos x="42" y="11"/>
                </a:cxn>
                <a:cxn ang="0">
                  <a:pos x="43" y="7"/>
                </a:cxn>
                <a:cxn ang="0">
                  <a:pos x="39" y="8"/>
                </a:cxn>
                <a:cxn ang="0">
                  <a:pos x="43" y="21"/>
                </a:cxn>
                <a:cxn ang="0">
                  <a:pos x="47" y="20"/>
                </a:cxn>
                <a:cxn ang="0">
                  <a:pos x="43" y="20"/>
                </a:cxn>
                <a:cxn ang="0">
                  <a:pos x="43" y="60"/>
                </a:cxn>
                <a:cxn ang="0">
                  <a:pos x="52" y="60"/>
                </a:cxn>
                <a:cxn ang="0">
                  <a:pos x="52" y="20"/>
                </a:cxn>
                <a:cxn ang="0">
                  <a:pos x="52" y="21"/>
                </a:cxn>
                <a:cxn ang="0">
                  <a:pos x="51" y="18"/>
                </a:cxn>
                <a:cxn ang="0">
                  <a:pos x="47" y="6"/>
                </a:cxn>
                <a:cxn ang="0">
                  <a:pos x="47" y="5"/>
                </a:cxn>
                <a:cxn ang="0">
                  <a:pos x="46" y="3"/>
                </a:cxn>
                <a:cxn ang="0">
                  <a:pos x="38" y="0"/>
                </a:cxn>
                <a:cxn ang="0">
                  <a:pos x="22" y="0"/>
                </a:cxn>
                <a:cxn ang="0">
                  <a:pos x="14" y="3"/>
                </a:cxn>
                <a:cxn ang="0">
                  <a:pos x="13" y="5"/>
                </a:cxn>
                <a:cxn ang="0">
                  <a:pos x="0" y="17"/>
                </a:cxn>
              </a:cxnLst>
              <a:rect l="0" t="0" r="r" b="b"/>
              <a:pathLst>
                <a:path w="52" h="60">
                  <a:moveTo>
                    <a:pt x="0" y="17"/>
                  </a:moveTo>
                  <a:lnTo>
                    <a:pt x="7" y="23"/>
                  </a:lnTo>
                  <a:lnTo>
                    <a:pt x="19" y="11"/>
                  </a:lnTo>
                  <a:lnTo>
                    <a:pt x="15" y="7"/>
                  </a:lnTo>
                  <a:lnTo>
                    <a:pt x="18" y="11"/>
                  </a:lnTo>
                  <a:lnTo>
                    <a:pt x="26" y="7"/>
                  </a:lnTo>
                  <a:lnTo>
                    <a:pt x="23" y="3"/>
                  </a:lnTo>
                  <a:lnTo>
                    <a:pt x="23" y="8"/>
                  </a:lnTo>
                  <a:lnTo>
                    <a:pt x="36" y="8"/>
                  </a:lnTo>
                  <a:lnTo>
                    <a:pt x="36" y="3"/>
                  </a:lnTo>
                  <a:lnTo>
                    <a:pt x="34" y="7"/>
                  </a:lnTo>
                  <a:lnTo>
                    <a:pt x="42" y="11"/>
                  </a:lnTo>
                  <a:lnTo>
                    <a:pt x="43" y="7"/>
                  </a:lnTo>
                  <a:lnTo>
                    <a:pt x="39" y="8"/>
                  </a:lnTo>
                  <a:lnTo>
                    <a:pt x="43" y="21"/>
                  </a:lnTo>
                  <a:lnTo>
                    <a:pt x="47" y="20"/>
                  </a:lnTo>
                  <a:lnTo>
                    <a:pt x="43" y="20"/>
                  </a:lnTo>
                  <a:lnTo>
                    <a:pt x="43" y="60"/>
                  </a:lnTo>
                  <a:lnTo>
                    <a:pt x="52" y="60"/>
                  </a:lnTo>
                  <a:lnTo>
                    <a:pt x="52" y="20"/>
                  </a:lnTo>
                  <a:lnTo>
                    <a:pt x="52" y="21"/>
                  </a:lnTo>
                  <a:lnTo>
                    <a:pt x="51" y="18"/>
                  </a:lnTo>
                  <a:lnTo>
                    <a:pt x="47" y="6"/>
                  </a:lnTo>
                  <a:lnTo>
                    <a:pt x="47" y="5"/>
                  </a:lnTo>
                  <a:lnTo>
                    <a:pt x="46" y="3"/>
                  </a:lnTo>
                  <a:lnTo>
                    <a:pt x="38" y="0"/>
                  </a:lnTo>
                  <a:lnTo>
                    <a:pt x="22" y="0"/>
                  </a:lnTo>
                  <a:lnTo>
                    <a:pt x="14" y="3"/>
                  </a:lnTo>
                  <a:lnTo>
                    <a:pt x="13" y="5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31" name="Rectangle 647"/>
            <p:cNvSpPr>
              <a:spLocks noChangeArrowheads="1"/>
            </p:cNvSpPr>
            <p:nvPr/>
          </p:nvSpPr>
          <p:spPr bwMode="auto">
            <a:xfrm>
              <a:off x="4097" y="1584"/>
              <a:ext cx="9" cy="57"/>
            </a:xfrm>
            <a:prstGeom prst="rect">
              <a:avLst/>
            </a:prstGeom>
            <a:grp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32" name="Freeform 648"/>
            <p:cNvSpPr>
              <a:spLocks/>
            </p:cNvSpPr>
            <p:nvPr/>
          </p:nvSpPr>
          <p:spPr bwMode="auto">
            <a:xfrm>
              <a:off x="4098" y="1581"/>
              <a:ext cx="52" cy="60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6" y="23"/>
                </a:cxn>
                <a:cxn ang="0">
                  <a:pos x="19" y="11"/>
                </a:cxn>
                <a:cxn ang="0">
                  <a:pos x="15" y="7"/>
                </a:cxn>
                <a:cxn ang="0">
                  <a:pos x="18" y="11"/>
                </a:cxn>
                <a:cxn ang="0">
                  <a:pos x="25" y="7"/>
                </a:cxn>
                <a:cxn ang="0">
                  <a:pos x="23" y="3"/>
                </a:cxn>
                <a:cxn ang="0">
                  <a:pos x="23" y="8"/>
                </a:cxn>
                <a:cxn ang="0">
                  <a:pos x="35" y="8"/>
                </a:cxn>
                <a:cxn ang="0">
                  <a:pos x="35" y="3"/>
                </a:cxn>
                <a:cxn ang="0">
                  <a:pos x="34" y="7"/>
                </a:cxn>
                <a:cxn ang="0">
                  <a:pos x="42" y="11"/>
                </a:cxn>
                <a:cxn ang="0">
                  <a:pos x="43" y="7"/>
                </a:cxn>
                <a:cxn ang="0">
                  <a:pos x="39" y="8"/>
                </a:cxn>
                <a:cxn ang="0">
                  <a:pos x="43" y="21"/>
                </a:cxn>
                <a:cxn ang="0">
                  <a:pos x="47" y="20"/>
                </a:cxn>
                <a:cxn ang="0">
                  <a:pos x="43" y="20"/>
                </a:cxn>
                <a:cxn ang="0">
                  <a:pos x="43" y="60"/>
                </a:cxn>
                <a:cxn ang="0">
                  <a:pos x="52" y="60"/>
                </a:cxn>
                <a:cxn ang="0">
                  <a:pos x="52" y="20"/>
                </a:cxn>
                <a:cxn ang="0">
                  <a:pos x="52" y="21"/>
                </a:cxn>
                <a:cxn ang="0">
                  <a:pos x="50" y="18"/>
                </a:cxn>
                <a:cxn ang="0">
                  <a:pos x="47" y="6"/>
                </a:cxn>
                <a:cxn ang="0">
                  <a:pos x="47" y="5"/>
                </a:cxn>
                <a:cxn ang="0">
                  <a:pos x="45" y="3"/>
                </a:cxn>
                <a:cxn ang="0">
                  <a:pos x="38" y="0"/>
                </a:cxn>
                <a:cxn ang="0">
                  <a:pos x="21" y="0"/>
                </a:cxn>
                <a:cxn ang="0">
                  <a:pos x="14" y="3"/>
                </a:cxn>
                <a:cxn ang="0">
                  <a:pos x="13" y="5"/>
                </a:cxn>
                <a:cxn ang="0">
                  <a:pos x="0" y="17"/>
                </a:cxn>
              </a:cxnLst>
              <a:rect l="0" t="0" r="r" b="b"/>
              <a:pathLst>
                <a:path w="52" h="60">
                  <a:moveTo>
                    <a:pt x="0" y="17"/>
                  </a:moveTo>
                  <a:lnTo>
                    <a:pt x="6" y="23"/>
                  </a:lnTo>
                  <a:lnTo>
                    <a:pt x="19" y="11"/>
                  </a:lnTo>
                  <a:lnTo>
                    <a:pt x="15" y="7"/>
                  </a:lnTo>
                  <a:lnTo>
                    <a:pt x="18" y="11"/>
                  </a:lnTo>
                  <a:lnTo>
                    <a:pt x="25" y="7"/>
                  </a:lnTo>
                  <a:lnTo>
                    <a:pt x="23" y="3"/>
                  </a:lnTo>
                  <a:lnTo>
                    <a:pt x="23" y="8"/>
                  </a:lnTo>
                  <a:lnTo>
                    <a:pt x="35" y="8"/>
                  </a:lnTo>
                  <a:lnTo>
                    <a:pt x="35" y="3"/>
                  </a:lnTo>
                  <a:lnTo>
                    <a:pt x="34" y="7"/>
                  </a:lnTo>
                  <a:lnTo>
                    <a:pt x="42" y="11"/>
                  </a:lnTo>
                  <a:lnTo>
                    <a:pt x="43" y="7"/>
                  </a:lnTo>
                  <a:lnTo>
                    <a:pt x="39" y="8"/>
                  </a:lnTo>
                  <a:lnTo>
                    <a:pt x="43" y="21"/>
                  </a:lnTo>
                  <a:lnTo>
                    <a:pt x="47" y="20"/>
                  </a:lnTo>
                  <a:lnTo>
                    <a:pt x="43" y="20"/>
                  </a:lnTo>
                  <a:lnTo>
                    <a:pt x="43" y="60"/>
                  </a:lnTo>
                  <a:lnTo>
                    <a:pt x="52" y="60"/>
                  </a:lnTo>
                  <a:lnTo>
                    <a:pt x="52" y="20"/>
                  </a:lnTo>
                  <a:lnTo>
                    <a:pt x="52" y="21"/>
                  </a:lnTo>
                  <a:lnTo>
                    <a:pt x="50" y="18"/>
                  </a:lnTo>
                  <a:lnTo>
                    <a:pt x="47" y="6"/>
                  </a:lnTo>
                  <a:lnTo>
                    <a:pt x="47" y="5"/>
                  </a:lnTo>
                  <a:lnTo>
                    <a:pt x="45" y="3"/>
                  </a:lnTo>
                  <a:lnTo>
                    <a:pt x="38" y="0"/>
                  </a:lnTo>
                  <a:lnTo>
                    <a:pt x="21" y="0"/>
                  </a:lnTo>
                  <a:lnTo>
                    <a:pt x="14" y="3"/>
                  </a:lnTo>
                  <a:lnTo>
                    <a:pt x="13" y="5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33" name="Freeform 649"/>
            <p:cNvSpPr>
              <a:spLocks/>
            </p:cNvSpPr>
            <p:nvPr/>
          </p:nvSpPr>
          <p:spPr bwMode="auto">
            <a:xfrm>
              <a:off x="4143" y="1581"/>
              <a:ext cx="52" cy="60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7" y="23"/>
                </a:cxn>
                <a:cxn ang="0">
                  <a:pos x="19" y="11"/>
                </a:cxn>
                <a:cxn ang="0">
                  <a:pos x="15" y="7"/>
                </a:cxn>
                <a:cxn ang="0">
                  <a:pos x="18" y="11"/>
                </a:cxn>
                <a:cxn ang="0">
                  <a:pos x="26" y="7"/>
                </a:cxn>
                <a:cxn ang="0">
                  <a:pos x="23" y="3"/>
                </a:cxn>
                <a:cxn ang="0">
                  <a:pos x="23" y="8"/>
                </a:cxn>
                <a:cxn ang="0">
                  <a:pos x="36" y="8"/>
                </a:cxn>
                <a:cxn ang="0">
                  <a:pos x="36" y="3"/>
                </a:cxn>
                <a:cxn ang="0">
                  <a:pos x="34" y="7"/>
                </a:cxn>
                <a:cxn ang="0">
                  <a:pos x="42" y="11"/>
                </a:cxn>
                <a:cxn ang="0">
                  <a:pos x="43" y="7"/>
                </a:cxn>
                <a:cxn ang="0">
                  <a:pos x="39" y="8"/>
                </a:cxn>
                <a:cxn ang="0">
                  <a:pos x="43" y="21"/>
                </a:cxn>
                <a:cxn ang="0">
                  <a:pos x="47" y="20"/>
                </a:cxn>
                <a:cxn ang="0">
                  <a:pos x="43" y="20"/>
                </a:cxn>
                <a:cxn ang="0">
                  <a:pos x="43" y="60"/>
                </a:cxn>
                <a:cxn ang="0">
                  <a:pos x="52" y="60"/>
                </a:cxn>
                <a:cxn ang="0">
                  <a:pos x="52" y="20"/>
                </a:cxn>
                <a:cxn ang="0">
                  <a:pos x="52" y="21"/>
                </a:cxn>
                <a:cxn ang="0">
                  <a:pos x="51" y="18"/>
                </a:cxn>
                <a:cxn ang="0">
                  <a:pos x="47" y="6"/>
                </a:cxn>
                <a:cxn ang="0">
                  <a:pos x="47" y="5"/>
                </a:cxn>
                <a:cxn ang="0">
                  <a:pos x="46" y="3"/>
                </a:cxn>
                <a:cxn ang="0">
                  <a:pos x="38" y="0"/>
                </a:cxn>
                <a:cxn ang="0">
                  <a:pos x="22" y="0"/>
                </a:cxn>
                <a:cxn ang="0">
                  <a:pos x="14" y="3"/>
                </a:cxn>
                <a:cxn ang="0">
                  <a:pos x="13" y="5"/>
                </a:cxn>
                <a:cxn ang="0">
                  <a:pos x="0" y="17"/>
                </a:cxn>
              </a:cxnLst>
              <a:rect l="0" t="0" r="r" b="b"/>
              <a:pathLst>
                <a:path w="52" h="60">
                  <a:moveTo>
                    <a:pt x="0" y="17"/>
                  </a:moveTo>
                  <a:lnTo>
                    <a:pt x="7" y="23"/>
                  </a:lnTo>
                  <a:lnTo>
                    <a:pt x="19" y="11"/>
                  </a:lnTo>
                  <a:lnTo>
                    <a:pt x="15" y="7"/>
                  </a:lnTo>
                  <a:lnTo>
                    <a:pt x="18" y="11"/>
                  </a:lnTo>
                  <a:lnTo>
                    <a:pt x="26" y="7"/>
                  </a:lnTo>
                  <a:lnTo>
                    <a:pt x="23" y="3"/>
                  </a:lnTo>
                  <a:lnTo>
                    <a:pt x="23" y="8"/>
                  </a:lnTo>
                  <a:lnTo>
                    <a:pt x="36" y="8"/>
                  </a:lnTo>
                  <a:lnTo>
                    <a:pt x="36" y="3"/>
                  </a:lnTo>
                  <a:lnTo>
                    <a:pt x="34" y="7"/>
                  </a:lnTo>
                  <a:lnTo>
                    <a:pt x="42" y="11"/>
                  </a:lnTo>
                  <a:lnTo>
                    <a:pt x="43" y="7"/>
                  </a:lnTo>
                  <a:lnTo>
                    <a:pt x="39" y="8"/>
                  </a:lnTo>
                  <a:lnTo>
                    <a:pt x="43" y="21"/>
                  </a:lnTo>
                  <a:lnTo>
                    <a:pt x="47" y="20"/>
                  </a:lnTo>
                  <a:lnTo>
                    <a:pt x="43" y="20"/>
                  </a:lnTo>
                  <a:lnTo>
                    <a:pt x="43" y="60"/>
                  </a:lnTo>
                  <a:lnTo>
                    <a:pt x="52" y="60"/>
                  </a:lnTo>
                  <a:lnTo>
                    <a:pt x="52" y="20"/>
                  </a:lnTo>
                  <a:lnTo>
                    <a:pt x="52" y="21"/>
                  </a:lnTo>
                  <a:lnTo>
                    <a:pt x="51" y="18"/>
                  </a:lnTo>
                  <a:lnTo>
                    <a:pt x="47" y="6"/>
                  </a:lnTo>
                  <a:lnTo>
                    <a:pt x="47" y="5"/>
                  </a:lnTo>
                  <a:lnTo>
                    <a:pt x="46" y="3"/>
                  </a:lnTo>
                  <a:lnTo>
                    <a:pt x="38" y="0"/>
                  </a:lnTo>
                  <a:lnTo>
                    <a:pt x="22" y="0"/>
                  </a:lnTo>
                  <a:lnTo>
                    <a:pt x="14" y="3"/>
                  </a:lnTo>
                  <a:lnTo>
                    <a:pt x="13" y="5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44624"/>
            <a:ext cx="7795468" cy="597485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771800" y="6372036"/>
            <a:ext cx="5553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o</a:t>
            </a:r>
            <a:r>
              <a:rPr lang="fr-FR" dirty="0" smtClean="0"/>
              <a:t> = </a:t>
            </a:r>
            <a:r>
              <a:rPr lang="fr-FR" dirty="0" err="1" smtClean="0"/>
              <a:t>hemispherical</a:t>
            </a:r>
            <a:r>
              <a:rPr lang="fr-FR" dirty="0" smtClean="0"/>
              <a:t>     </a:t>
            </a:r>
            <a:r>
              <a:rPr lang="fr-FR" b="1" dirty="0" smtClean="0"/>
              <a:t>+</a:t>
            </a:r>
            <a:r>
              <a:rPr lang="fr-FR" dirty="0" smtClean="0"/>
              <a:t> = </a:t>
            </a:r>
            <a:r>
              <a:rPr lang="fr-FR" dirty="0" err="1" smtClean="0"/>
              <a:t>bidirectional</a:t>
            </a:r>
            <a:r>
              <a:rPr lang="fr-FR" dirty="0" smtClean="0"/>
              <a:t> </a:t>
            </a:r>
            <a:r>
              <a:rPr lang="fr-FR" dirty="0" err="1" smtClean="0"/>
              <a:t>measurements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85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re 1"/>
          <p:cNvSpPr>
            <a:spLocks noGrp="1"/>
          </p:cNvSpPr>
          <p:nvPr>
            <p:ph type="title"/>
          </p:nvPr>
        </p:nvSpPr>
        <p:spPr>
          <a:xfrm>
            <a:off x="-468313" y="44624"/>
            <a:ext cx="9731376" cy="1143000"/>
          </a:xfrm>
        </p:spPr>
        <p:txBody>
          <a:bodyPr/>
          <a:lstStyle/>
          <a:p>
            <a:r>
              <a:rPr lang="fr-FR" dirty="0" err="1" smtClean="0">
                <a:ea typeface="ＭＳ Ｐゴシック" pitchFamily="34" charset="-128"/>
              </a:rPr>
              <a:t>Lutetia</a:t>
            </a:r>
            <a:r>
              <a:rPr lang="fr-FR" dirty="0" smtClean="0">
                <a:ea typeface="ＭＳ Ｐゴシック" pitchFamily="34" charset="-128"/>
              </a:rPr>
              <a:t> </a:t>
            </a:r>
            <a:r>
              <a:rPr lang="fr-FR" dirty="0" err="1" smtClean="0">
                <a:ea typeface="ＭＳ Ｐゴシック" pitchFamily="34" charset="-128"/>
              </a:rPr>
              <a:t>density</a:t>
            </a:r>
            <a:r>
              <a:rPr lang="fr-FR" dirty="0" smtClean="0">
                <a:ea typeface="ＭＳ Ｐゴシック" pitchFamily="34" charset="-128"/>
              </a:rPr>
              <a:t> </a:t>
            </a:r>
            <a:r>
              <a:rPr lang="fr-FR" sz="3200" dirty="0" smtClean="0">
                <a:ea typeface="ＭＳ Ｐゴシック" pitchFamily="34" charset="-128"/>
              </a:rPr>
              <a:t> 3.40± 0.21 g/cm</a:t>
            </a:r>
            <a:r>
              <a:rPr lang="fr-FR" sz="3200" baseline="30000" dirty="0" smtClean="0">
                <a:ea typeface="ＭＳ Ｐゴシック" pitchFamily="34" charset="-128"/>
              </a:rPr>
              <a:t>3</a:t>
            </a:r>
            <a:r>
              <a:rPr lang="fr-FR" dirty="0" smtClean="0">
                <a:ea typeface="ＭＳ Ｐゴシック" pitchFamily="34" charset="-128"/>
              </a:rPr>
              <a:t/>
            </a:r>
            <a:br>
              <a:rPr lang="fr-FR" dirty="0" smtClean="0">
                <a:ea typeface="ＭＳ Ｐゴシック" pitchFamily="34" charset="-128"/>
              </a:rPr>
            </a:br>
            <a:r>
              <a:rPr lang="fr-FR" sz="1600" dirty="0" smtClean="0"/>
              <a:t>(Weiss et al. 2011)</a:t>
            </a:r>
            <a:endParaRPr lang="fr-FR" sz="1600" dirty="0" smtClean="0">
              <a:ea typeface="ＭＳ Ｐゴシック" pitchFamily="34" charset="-128"/>
            </a:endParaRPr>
          </a:p>
        </p:txBody>
      </p:sp>
      <p:pic>
        <p:nvPicPr>
          <p:cNvPr id="6" name="Content Placeholder 3" descr="Figure 1v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2073"/>
          <a:stretch>
            <a:fillRect/>
          </a:stretch>
        </p:blipFill>
        <p:spPr>
          <a:xfrm>
            <a:off x="1403648" y="1052736"/>
            <a:ext cx="6480720" cy="4830966"/>
          </a:xfrm>
        </p:spPr>
      </p:pic>
      <p:sp>
        <p:nvSpPr>
          <p:cNvPr id="5" name="Rectangle 4"/>
          <p:cNvSpPr/>
          <p:nvPr/>
        </p:nvSpPr>
        <p:spPr>
          <a:xfrm>
            <a:off x="323528" y="5417348"/>
            <a:ext cx="88204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endParaRPr lang="en-US" sz="2400" dirty="0" smtClean="0"/>
          </a:p>
          <a:p>
            <a:pPr>
              <a:buFontTx/>
              <a:buChar char="-"/>
            </a:pPr>
            <a:r>
              <a:rPr lang="en-US" sz="2000" dirty="0" smtClean="0"/>
              <a:t> surface similar to </a:t>
            </a:r>
            <a:r>
              <a:rPr lang="en-US" sz="2000" dirty="0" err="1" smtClean="0"/>
              <a:t>chondrite</a:t>
            </a:r>
            <a:r>
              <a:rPr lang="en-US" sz="2000" dirty="0" smtClean="0"/>
              <a:t>; </a:t>
            </a:r>
          </a:p>
          <a:p>
            <a:pPr>
              <a:buFontTx/>
              <a:buChar char="-"/>
            </a:pPr>
            <a:r>
              <a:rPr lang="en-US" sz="2000" dirty="0" smtClean="0"/>
              <a:t> apparent high density (exceeds that of most known </a:t>
            </a:r>
            <a:r>
              <a:rPr lang="en-US" sz="2000" dirty="0" err="1" smtClean="0"/>
              <a:t>chondrite</a:t>
            </a:r>
            <a:r>
              <a:rPr lang="en-US" sz="2000" dirty="0" smtClean="0"/>
              <a:t> meteorites)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340768"/>
            <a:ext cx="3528392" cy="329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80728"/>
            <a:ext cx="1360952" cy="12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426236" y="404664"/>
            <a:ext cx="3281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>
                <a:solidFill>
                  <a:srgbClr val="FF0000"/>
                </a:solidFill>
              </a:rPr>
              <a:t>Kaidun</a:t>
            </a:r>
            <a:r>
              <a:rPr lang="fr-FR" sz="3200" dirty="0" smtClean="0">
                <a:solidFill>
                  <a:srgbClr val="FF0000"/>
                </a:solidFill>
              </a:rPr>
              <a:t> </a:t>
            </a:r>
            <a:r>
              <a:rPr lang="fr-FR" sz="3200" dirty="0" err="1" smtClean="0">
                <a:solidFill>
                  <a:srgbClr val="FF0000"/>
                </a:solidFill>
              </a:rPr>
              <a:t>meteorite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67544" y="4797152"/>
            <a:ext cx="83195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</a:t>
            </a:r>
            <a:r>
              <a:rPr lang="en-US" dirty="0" err="1" smtClean="0"/>
              <a:t>Kaidun</a:t>
            </a:r>
            <a:r>
              <a:rPr lang="en-US" dirty="0" smtClean="0"/>
              <a:t> meteorite (Yemen in 1980) is a mixture of “incompatible “ materials:</a:t>
            </a:r>
          </a:p>
          <a:p>
            <a:r>
              <a:rPr lang="en-US" dirty="0" smtClean="0"/>
              <a:t>principal  carbonaceous </a:t>
            </a:r>
            <a:r>
              <a:rPr lang="en-US" dirty="0" err="1" smtClean="0"/>
              <a:t>chondrites</a:t>
            </a:r>
            <a:r>
              <a:rPr lang="en-US" dirty="0" smtClean="0"/>
              <a:t> (CV,  CI, CM, CR) and </a:t>
            </a:r>
            <a:r>
              <a:rPr lang="en-US" dirty="0" err="1" smtClean="0"/>
              <a:t>estatite</a:t>
            </a:r>
            <a:r>
              <a:rPr lang="en-US" dirty="0" smtClean="0"/>
              <a:t> </a:t>
            </a:r>
            <a:r>
              <a:rPr lang="en-US" dirty="0" err="1" smtClean="0"/>
              <a:t>chondrites</a:t>
            </a:r>
            <a:r>
              <a:rPr lang="en-US" dirty="0" smtClean="0"/>
              <a:t> </a:t>
            </a:r>
          </a:p>
          <a:p>
            <a:r>
              <a:rPr lang="en-US" dirty="0" smtClean="0"/>
              <a:t>(EH and EL)  and other peculiar materials.</a:t>
            </a:r>
            <a:endParaRPr lang="fr-FR" dirty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 cstate="print"/>
          <a:srcRect t="-9282" b="9586"/>
          <a:stretch>
            <a:fillRect/>
          </a:stretch>
        </p:blipFill>
        <p:spPr bwMode="auto">
          <a:xfrm>
            <a:off x="4932040" y="1484784"/>
            <a:ext cx="3960812" cy="20256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950569" y="1259468"/>
            <a:ext cx="4085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smtClean="0"/>
              <a:t>8-µm particle from comet </a:t>
            </a:r>
            <a:r>
              <a:rPr lang="en-GB" b="1" i="1" dirty="0" smtClean="0"/>
              <a:t>81P/Wild 2. 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4680520" y="344177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i="1" dirty="0" smtClean="0"/>
              <a:t>sulphide </a:t>
            </a:r>
            <a:r>
              <a:rPr lang="en-GB" i="1" dirty="0" err="1" smtClean="0"/>
              <a:t>pyrrhotite</a:t>
            </a:r>
            <a:r>
              <a:rPr lang="en-GB" i="1" dirty="0" smtClean="0"/>
              <a:t>, </a:t>
            </a:r>
            <a:r>
              <a:rPr lang="en-GB" i="1" dirty="0" err="1" smtClean="0"/>
              <a:t>enstatite</a:t>
            </a:r>
            <a:r>
              <a:rPr lang="en-GB" i="1" dirty="0" smtClean="0"/>
              <a:t> grain and fine-grained porous aggregate material with </a:t>
            </a:r>
            <a:r>
              <a:rPr lang="en-GB" i="1" dirty="0" err="1" smtClean="0"/>
              <a:t>chondritic</a:t>
            </a:r>
            <a:r>
              <a:rPr lang="en-GB" i="1" dirty="0" smtClean="0"/>
              <a:t> composition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539552" y="5807005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en-GB" b="1" i="1" dirty="0" smtClean="0"/>
              <a:t>Therefore, in a single particle, materials which formed in different regions in a </a:t>
            </a:r>
            <a:r>
              <a:rPr lang="en-GB" b="1" i="1" dirty="0" err="1" smtClean="0"/>
              <a:t>protoplanetary</a:t>
            </a:r>
            <a:r>
              <a:rPr lang="en-GB" b="1" i="1" dirty="0" smtClean="0"/>
              <a:t> disk can co-exist, which was not expected. </a:t>
            </a:r>
            <a:endParaRPr lang="en-GB" b="1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5915000" cy="1143000"/>
          </a:xfrm>
        </p:spPr>
        <p:txBody>
          <a:bodyPr/>
          <a:lstStyle/>
          <a:p>
            <a:r>
              <a:rPr lang="en-US" b="1" dirty="0" err="1" smtClean="0"/>
              <a:t>A</a:t>
            </a:r>
            <a:r>
              <a:rPr lang="en-US" dirty="0" err="1" smtClean="0"/>
              <a:t>lmahata</a:t>
            </a:r>
            <a:r>
              <a:rPr lang="en-US" dirty="0" smtClean="0"/>
              <a:t> </a:t>
            </a:r>
            <a:r>
              <a:rPr lang="en-US" dirty="0" err="1" smtClean="0"/>
              <a:t>Sitta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asteroid 2008 TC</a:t>
            </a:r>
            <a:r>
              <a:rPr lang="en-US" sz="2000" baseline="-25000" dirty="0" smtClean="0"/>
              <a:t>3</a:t>
            </a:r>
            <a:endParaRPr lang="fr-FR" sz="2000" dirty="0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3038600"/>
            <a:ext cx="6012185" cy="3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332656"/>
            <a:ext cx="259228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908720"/>
            <a:ext cx="2213442" cy="210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1196752"/>
            <a:ext cx="1309886" cy="1541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4355976" y="2708920"/>
            <a:ext cx="10967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Sudan</a:t>
            </a:r>
            <a:r>
              <a:rPr lang="fr-FR" sz="1200" dirty="0" smtClean="0"/>
              <a:t> </a:t>
            </a:r>
            <a:r>
              <a:rPr lang="fr-FR" sz="1200" dirty="0" err="1" smtClean="0"/>
              <a:t>desert</a:t>
            </a:r>
            <a:endParaRPr lang="fr-FR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smtClean="0">
              <a:ea typeface="ＭＳ Ｐゴシック" pitchFamily="34" charset="-128"/>
            </a:endParaRPr>
          </a:p>
        </p:txBody>
      </p:sp>
      <p:pic>
        <p:nvPicPr>
          <p:cNvPr id="67587" name="Picture 6" descr="1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333375"/>
            <a:ext cx="9104312" cy="6821488"/>
          </a:xfrm>
          <a:ln>
            <a:solidFill>
              <a:schemeClr val="tx1">
                <a:alpha val="36862"/>
              </a:schemeClr>
            </a:solidFill>
          </a:ln>
        </p:spPr>
      </p:pic>
      <p:pic>
        <p:nvPicPr>
          <p:cNvPr id="67588" name="Picture 6" descr="15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-265113" y="0"/>
            <a:ext cx="9548813" cy="7154863"/>
          </a:xfrm>
          <a:prstGeom prst="rect">
            <a:avLst/>
          </a:prstGeom>
          <a:noFill/>
          <a:ln w="9525">
            <a:solidFill>
              <a:schemeClr val="tx1">
                <a:alpha val="36862"/>
              </a:schemeClr>
            </a:solidFill>
            <a:miter lim="800000"/>
            <a:headEnd/>
            <a:tailEnd/>
          </a:ln>
        </p:spPr>
      </p:pic>
      <p:sp>
        <p:nvSpPr>
          <p:cNvPr id="67589" name="Rectangle 6"/>
          <p:cNvSpPr>
            <a:spLocks noChangeArrowheads="1"/>
          </p:cNvSpPr>
          <p:nvPr/>
        </p:nvSpPr>
        <p:spPr bwMode="auto">
          <a:xfrm>
            <a:off x="3986213" y="32448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67590" name="Rectangle 8"/>
          <p:cNvSpPr>
            <a:spLocks noChangeArrowheads="1"/>
          </p:cNvSpPr>
          <p:nvPr/>
        </p:nvSpPr>
        <p:spPr bwMode="auto">
          <a:xfrm>
            <a:off x="395288" y="404813"/>
            <a:ext cx="8569325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/>
              <a:t>Summary (21 </a:t>
            </a:r>
            <a:r>
              <a:rPr lang="en-US" sz="3200" dirty="0" err="1"/>
              <a:t>Lutetia</a:t>
            </a:r>
            <a:r>
              <a:rPr lang="en-US" sz="3200" dirty="0"/>
              <a:t>)</a:t>
            </a:r>
          </a:p>
          <a:p>
            <a:endParaRPr lang="en-US" sz="2000" dirty="0"/>
          </a:p>
          <a:p>
            <a:r>
              <a:rPr lang="en-GB" sz="2000" dirty="0" err="1" smtClean="0"/>
              <a:t>Lutetia</a:t>
            </a:r>
            <a:r>
              <a:rPr lang="en-GB" sz="2000" dirty="0" smtClean="0"/>
              <a:t> is clearly an old object with a surface age of 3.5 </a:t>
            </a:r>
            <a:r>
              <a:rPr lang="en-GB" sz="2000" dirty="0" err="1" smtClean="0"/>
              <a:t>Ga</a:t>
            </a:r>
            <a:r>
              <a:rPr lang="en-GB" sz="2000" dirty="0" smtClean="0"/>
              <a:t>  with a</a:t>
            </a:r>
          </a:p>
          <a:p>
            <a:r>
              <a:rPr lang="en-US" sz="2000" dirty="0" smtClean="0"/>
              <a:t>primitive </a:t>
            </a:r>
            <a:r>
              <a:rPr lang="en-US" sz="2000" dirty="0" err="1" smtClean="0"/>
              <a:t>chondrite</a:t>
            </a:r>
            <a:r>
              <a:rPr lang="en-US" sz="2000" dirty="0" smtClean="0"/>
              <a:t> crust and a possible partial differentiation with a metallic core. </a:t>
            </a:r>
            <a:endParaRPr lang="en-GB" sz="2000" dirty="0" smtClean="0"/>
          </a:p>
          <a:p>
            <a:endParaRPr lang="en-GB" sz="2000" b="1" dirty="0" smtClean="0"/>
          </a:p>
          <a:p>
            <a:r>
              <a:rPr lang="en-GB" sz="2000" b="1" dirty="0" smtClean="0"/>
              <a:t>The surface is a mixture of </a:t>
            </a:r>
            <a:r>
              <a:rPr lang="en-US" sz="2000" b="1" dirty="0" smtClean="0"/>
              <a:t>"incompatible'' types of  materials:</a:t>
            </a:r>
          </a:p>
          <a:p>
            <a:r>
              <a:rPr lang="en-US" sz="2000" b="1" dirty="0" smtClean="0"/>
              <a:t>carbonaceous </a:t>
            </a:r>
            <a:r>
              <a:rPr lang="en-US" sz="2000" b="1" dirty="0" err="1" smtClean="0"/>
              <a:t>chondrite</a:t>
            </a:r>
            <a:r>
              <a:rPr lang="en-US" sz="2000" b="1" dirty="0" smtClean="0"/>
              <a:t> (for the majority) and </a:t>
            </a:r>
            <a:r>
              <a:rPr lang="en-US" sz="2000" b="1" dirty="0" err="1" smtClean="0"/>
              <a:t>enstatite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chondrite</a:t>
            </a:r>
            <a:r>
              <a:rPr lang="en-US" sz="2000" b="1" dirty="0" smtClean="0"/>
              <a:t> (in minor percentage).</a:t>
            </a:r>
            <a:endParaRPr lang="fr-FR" sz="2000" b="1" dirty="0" smtClean="0"/>
          </a:p>
          <a:p>
            <a:endParaRPr lang="en-US" sz="2000" b="1" dirty="0" smtClean="0"/>
          </a:p>
          <a:p>
            <a:endParaRPr lang="en-US" sz="2000" b="1" dirty="0" smtClean="0"/>
          </a:p>
          <a:p>
            <a:pPr algn="ctr"/>
            <a:r>
              <a:rPr lang="en-US" sz="2000" b="1" dirty="0" smtClean="0"/>
              <a:t>This are the consequence of</a:t>
            </a:r>
            <a:r>
              <a:rPr lang="en-GB" sz="2000" b="1" dirty="0" smtClean="0"/>
              <a:t> impacts that are at the origin of the present composition. </a:t>
            </a:r>
          </a:p>
          <a:p>
            <a:pPr algn="ctr"/>
            <a:endParaRPr lang="en-GB" sz="2000" dirty="0" smtClean="0"/>
          </a:p>
          <a:p>
            <a:pPr algn="ctr"/>
            <a:endParaRPr lang="en-GB" sz="2000" dirty="0"/>
          </a:p>
          <a:p>
            <a:pPr algn="ctr"/>
            <a:endParaRPr lang="en-GB" sz="2000" dirty="0" smtClean="0"/>
          </a:p>
          <a:p>
            <a:pPr marL="457200" indent="-457200">
              <a:buAutoNum type="arabicParenR"/>
            </a:pPr>
            <a:r>
              <a:rPr lang="en-GB" sz="2000" b="1" dirty="0" smtClean="0">
                <a:solidFill>
                  <a:srgbClr val="FF0000"/>
                </a:solidFill>
              </a:rPr>
              <a:t>We need to put together all the pieces of puzzle</a:t>
            </a:r>
          </a:p>
          <a:p>
            <a:pPr marL="457200" indent="-457200">
              <a:buAutoNum type="arabicParenR"/>
            </a:pPr>
            <a:r>
              <a:rPr lang="en-GB" sz="2000" b="1" dirty="0" smtClean="0">
                <a:solidFill>
                  <a:srgbClr val="FF0000"/>
                </a:solidFill>
              </a:rPr>
              <a:t>Only in situ or a </a:t>
            </a:r>
            <a:r>
              <a:rPr lang="en-GB" sz="2000" b="1" dirty="0" err="1" smtClean="0">
                <a:solidFill>
                  <a:srgbClr val="FF0000"/>
                </a:solidFill>
              </a:rPr>
              <a:t>Lutetia</a:t>
            </a:r>
            <a:r>
              <a:rPr lang="en-GB" sz="2000" b="1" dirty="0" smtClean="0">
                <a:solidFill>
                  <a:srgbClr val="FF0000"/>
                </a:solidFill>
              </a:rPr>
              <a:t> sample return will allow knowing the real surface composition of this intriguing object.</a:t>
            </a:r>
            <a:endParaRPr lang="fr-FR" sz="2000" b="1" dirty="0" smtClean="0">
              <a:solidFill>
                <a:srgbClr val="FF0000"/>
              </a:solidFill>
            </a:endParaRPr>
          </a:p>
          <a:p>
            <a:endParaRPr lang="fr-FR" sz="2800" b="1" dirty="0"/>
          </a:p>
          <a:p>
            <a:pPr>
              <a:buFont typeface="Arial" charset="0"/>
              <a:buChar char="•"/>
            </a:pP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smtClean="0">
              <a:ea typeface="ＭＳ Ｐゴシック" pitchFamily="34" charset="-128"/>
            </a:endParaRPr>
          </a:p>
        </p:txBody>
      </p:sp>
      <p:pic>
        <p:nvPicPr>
          <p:cNvPr id="27651" name="Picture 2" descr="D:\Lutetia_CA_sequence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31913" y="71438"/>
            <a:ext cx="6815137" cy="6813550"/>
          </a:xfr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585788"/>
            <a:ext cx="7200900" cy="506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Прямоугольник 1"/>
          <p:cNvSpPr>
            <a:spLocks noChangeArrowheads="1"/>
          </p:cNvSpPr>
          <p:nvPr/>
        </p:nvSpPr>
        <p:spPr bwMode="auto">
          <a:xfrm>
            <a:off x="820738" y="188913"/>
            <a:ext cx="7772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ENSTATITE CHONDRITES</a:t>
            </a:r>
          </a:p>
        </p:txBody>
      </p:sp>
      <p:sp>
        <p:nvSpPr>
          <p:cNvPr id="61444" name="TextBox 4"/>
          <p:cNvSpPr txBox="1">
            <a:spLocks noChangeArrowheads="1"/>
          </p:cNvSpPr>
          <p:nvPr/>
        </p:nvSpPr>
        <p:spPr bwMode="auto">
          <a:xfrm>
            <a:off x="971550" y="5911850"/>
            <a:ext cx="7921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/>
              <a:t>crushed meteorites with grain sizes less than 500 µm (Gaffey 1976)</a:t>
            </a:r>
          </a:p>
          <a:p>
            <a:pPr marL="285750" indent="-285750">
              <a:buFont typeface="Arial" charset="0"/>
              <a:buChar char="•"/>
            </a:pPr>
            <a:r>
              <a:rPr lang="en-US"/>
              <a:t>spectral feature at 0.87-0.90 µm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138538"/>
              </p:ext>
            </p:extLst>
          </p:nvPr>
        </p:nvGraphicFramePr>
        <p:xfrm>
          <a:off x="179511" y="332657"/>
          <a:ext cx="8784975" cy="5495716"/>
        </p:xfrm>
        <a:graphic>
          <a:graphicData uri="http://schemas.openxmlformats.org/drawingml/2006/table">
            <a:tbl>
              <a:tblPr/>
              <a:tblGrid>
                <a:gridCol w="1208941"/>
                <a:gridCol w="1047749"/>
                <a:gridCol w="1128346"/>
                <a:gridCol w="1047749"/>
                <a:gridCol w="1047749"/>
                <a:gridCol w="1047749"/>
                <a:gridCol w="1128346"/>
                <a:gridCol w="1128346"/>
              </a:tblGrid>
              <a:tr h="8648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Asteroid (Type)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Gaspra (S)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Mathilde (C)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Ida (S)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Eros (S)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Itokawa (S)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Steins (E)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E5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Lutetia (M? C?)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15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Diameter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12 km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53 km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31 km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17 km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0.35 km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6.7 x 5.9 x 4.3 km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E5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126 x  101 x  73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E5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km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7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Period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7.09 hr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17.406 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4.634 hr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5.267 hr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12.132 hr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6.047 hr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E5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8.168 hr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37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Age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200 My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2-4.5 Gy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1 Gy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2 Gy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1-100 My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100-150 My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E5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0.1-3,6 </a:t>
                      </a:r>
                      <a:r>
                        <a:rPr kumimoji="0" lang="en-US" altLang="ja-JP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E5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Gy</a:t>
                      </a:r>
                      <a:endParaRPr kumimoji="0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E5"/>
                        </a:solidFill>
                        <a:effectLst/>
                        <a:latin typeface="Arial" charset="0"/>
                        <a:ea typeface="ＭＳ Ｐゴシック" pitchFamily="-11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Density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2.7g/cm</a:t>
                      </a:r>
                      <a:r>
                        <a:rPr kumimoji="0" lang="en-US" altLang="ja-JP" sz="9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3 </a:t>
                      </a: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(b)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1.3 g/cm</a:t>
                      </a:r>
                      <a:r>
                        <a:rPr kumimoji="0" lang="en-US" altLang="ja-JP" sz="9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3 </a:t>
                      </a: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(a)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2.6 g/cm</a:t>
                      </a:r>
                      <a:r>
                        <a:rPr kumimoji="0" lang="en-US" altLang="ja-JP" sz="9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3 </a:t>
                      </a: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(b)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2.67 g/cm</a:t>
                      </a:r>
                      <a:r>
                        <a:rPr kumimoji="0" lang="en-US" altLang="ja-JP" sz="9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3 </a:t>
                      </a: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(b)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1.95 g/cm</a:t>
                      </a:r>
                      <a:r>
                        <a:rPr kumimoji="0" lang="en-US" altLang="ja-JP" sz="9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3</a:t>
                      </a: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  (b)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? ( c 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E5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3,4  g/cm</a:t>
                      </a:r>
                      <a:r>
                        <a:rPr kumimoji="0" lang="en-US" altLang="ja-JP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E5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3</a:t>
                      </a:r>
                      <a:endParaRPr kumimoji="0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E5"/>
                        </a:solidFill>
                        <a:effectLst/>
                        <a:latin typeface="Arial" charset="0"/>
                        <a:ea typeface="ＭＳ Ｐゴシック" pitchFamily="-11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6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Porosity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55 – 63 %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18 – 24 %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16 – 21 %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39 – 43 %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E5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22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Meteorite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ordinary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chondrite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carbonaceous chondrite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ordinary chondrite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ordinary chondrite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ordinary chondrite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aubrite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E5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condrite</a:t>
                      </a:r>
                      <a:endParaRPr kumimoji="0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E5"/>
                        </a:solidFill>
                        <a:effectLst/>
                        <a:latin typeface="Arial" charset="0"/>
                        <a:ea typeface="ＭＳ Ｐゴシック" pitchFamily="-111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E5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(CK/CO/CV +EC)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E5"/>
                        </a:solidFill>
                        <a:effectLst/>
                        <a:latin typeface="Arial" charset="0"/>
                        <a:ea typeface="ＭＳ Ｐゴシック" pitchFamily="-11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41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Objective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Fly-By Galileo (1991)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Res=54m/px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Fly-by NEAR (1997)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Res=180m/px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Fly-by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Galileo (1993)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Res=25m/px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1 year-RD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NEAR  (2000) Res=cm/px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Hovering Hayabusa (2005)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 Res&lt;1cm/px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Fly-by Rosetta (2008)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Res&lt;80 m/px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E5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Fly-by Rosetta (2010)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E5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Res &gt;60 m/px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E5"/>
                        </a:solidFill>
                        <a:effectLst/>
                        <a:latin typeface="Arial" charset="0"/>
                        <a:ea typeface="ＭＳ Ｐゴシック" pitchFamily="-11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927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Science return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First asteroid with young age (200 Myr)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Absence of large craters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First asteroid with low density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 Large craters (5 with D&gt; 20 km) suggest</a:t>
                      </a:r>
                      <a:r>
                        <a:rPr kumimoji="0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 </a:t>
                      </a:r>
                      <a:r>
                        <a:rPr kumimoji="0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porous bodies have much higher impact strength than expected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 First discovery of a satellite (Dactyl)</a:t>
                      </a:r>
                      <a:endParaRPr kumimoji="0" lang="en-US" altLang="ja-JP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 Age estimate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 (1 Byr)</a:t>
                      </a:r>
                      <a:r>
                        <a:rPr kumimoji="0" lang="en-US" altLang="ja-JP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 First estimate of density of S-type</a:t>
                      </a:r>
                      <a:r>
                        <a:rPr kumimoji="0" lang="en-US" altLang="ja-JP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 First constraints on mechanical properties</a:t>
                      </a:r>
                      <a:endParaRPr kumimoji="0" lang="en-US" altLang="ja-JP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 Larger amount of boulders</a:t>
                      </a:r>
                      <a:r>
                        <a:rPr kumimoji="0" lang="en-US" altLang="ja-JP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 </a:t>
                      </a: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than expected</a:t>
                      </a:r>
                      <a:endParaRPr kumimoji="0" lang="en-US" altLang="ja-JP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-111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ja-JP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 </a:t>
                      </a: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Lack of very small craters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 First evidence of thick regolith</a:t>
                      </a:r>
                      <a:endParaRPr kumimoji="0" lang="en-US" altLang="ja-JP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 First evidence of rubble-pile structure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 First S-type with low bulk density</a:t>
                      </a:r>
                      <a:endParaRPr kumimoji="0" lang="en-US" altLang="ja-JP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  Large boulders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 Lack of small craters (&lt;10 m) requires unknown process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- First chunk of e highly differentiated object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-First visit to a  body  shaped by the YORP effect?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en-US" altLang="ja-JP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-111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en-US" altLang="ja-JP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-111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en-US" altLang="ja-JP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-11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-Larger, older explored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asteroid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-high density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- heterogeneity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- Very large craters (D&gt;40 km)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- Landslides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-Fields of large boulders (&gt;60 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9726" name="Picture 60" descr="gaspra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548680"/>
            <a:ext cx="76200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727" name="Picture 6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548680"/>
            <a:ext cx="720080" cy="632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728" name="Picture 6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548680"/>
            <a:ext cx="866775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729" name="Picture 63" descr="Eros-NEAR-Shoemaker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548680"/>
            <a:ext cx="842392" cy="634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730" name="Picture 64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1200" y="609600"/>
            <a:ext cx="83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731" name="Picture 4" descr="wac_chai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6256" y="548680"/>
            <a:ext cx="69373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732" name="Rectangle 11"/>
          <p:cNvSpPr>
            <a:spLocks noChangeArrowheads="1"/>
          </p:cNvSpPr>
          <p:nvPr/>
        </p:nvSpPr>
        <p:spPr bwMode="auto">
          <a:xfrm>
            <a:off x="0" y="6211888"/>
            <a:ext cx="5486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200" b="1" dirty="0">
                <a:solidFill>
                  <a:srgbClr val="000000"/>
                </a:solidFill>
              </a:rPr>
              <a:t>(a)</a:t>
            </a:r>
            <a:r>
              <a:rPr lang="en-US" altLang="ja-JP" sz="1200" dirty="0">
                <a:solidFill>
                  <a:srgbClr val="000000"/>
                </a:solidFill>
              </a:rPr>
              <a:t> Average densities of meteorites for C type asteroids: </a:t>
            </a:r>
            <a:r>
              <a:rPr lang="en-US" altLang="ja-JP" sz="1200" b="1" dirty="0">
                <a:solidFill>
                  <a:srgbClr val="000000"/>
                </a:solidFill>
              </a:rPr>
              <a:t>2.9 – 3.5 g/cm3</a:t>
            </a:r>
            <a:r>
              <a:rPr lang="en-US" altLang="ja-JP" sz="1200" dirty="0">
                <a:solidFill>
                  <a:srgbClr val="000000"/>
                </a:solidFill>
              </a:rPr>
              <a:t> </a:t>
            </a:r>
          </a:p>
          <a:p>
            <a:r>
              <a:rPr lang="en-US" altLang="ja-JP" sz="1200" b="1" dirty="0">
                <a:solidFill>
                  <a:srgbClr val="000000"/>
                </a:solidFill>
              </a:rPr>
              <a:t>(b)</a:t>
            </a:r>
            <a:r>
              <a:rPr lang="en-US" altLang="ja-JP" sz="1200" dirty="0">
                <a:solidFill>
                  <a:srgbClr val="000000"/>
                </a:solidFill>
              </a:rPr>
              <a:t> Average densities of meteorites for S type asteroids: </a:t>
            </a:r>
            <a:r>
              <a:rPr lang="en-US" altLang="ja-JP" sz="1200" b="1" dirty="0">
                <a:solidFill>
                  <a:srgbClr val="000000"/>
                </a:solidFill>
              </a:rPr>
              <a:t>3.19 – 3.40 g/cm3</a:t>
            </a:r>
          </a:p>
          <a:p>
            <a:r>
              <a:rPr lang="en-US" sz="1200" b="1" dirty="0">
                <a:solidFill>
                  <a:srgbClr val="000000"/>
                </a:solidFill>
              </a:rPr>
              <a:t>(c) </a:t>
            </a:r>
            <a:r>
              <a:rPr lang="en-US" sz="1200" dirty="0">
                <a:solidFill>
                  <a:srgbClr val="000000"/>
                </a:solidFill>
              </a:rPr>
              <a:t>Average densities of </a:t>
            </a:r>
            <a:r>
              <a:rPr lang="en-US" sz="1200" dirty="0" err="1">
                <a:solidFill>
                  <a:srgbClr val="000000"/>
                </a:solidFill>
              </a:rPr>
              <a:t>aubrites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b="1" dirty="0">
                <a:solidFill>
                  <a:srgbClr val="000000"/>
                </a:solidFill>
              </a:rPr>
              <a:t>2.97 – 3.27  g/cm3</a:t>
            </a:r>
            <a:endParaRPr lang="fr-FR" sz="1200" b="1" dirty="0">
              <a:solidFill>
                <a:srgbClr val="000000"/>
              </a:solidFill>
            </a:endParaRPr>
          </a:p>
        </p:txBody>
      </p:sp>
      <p:pic>
        <p:nvPicPr>
          <p:cNvPr id="69733" name="Image 11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956376" y="548680"/>
            <a:ext cx="6858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smtClean="0">
              <a:ea typeface="ＭＳ Ｐゴシック" pitchFamily="34" charset="-128"/>
            </a:endParaRPr>
          </a:p>
        </p:txBody>
      </p:sp>
      <p:sp>
        <p:nvSpPr>
          <p:cNvPr id="28675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smtClean="0">
              <a:ea typeface="ＭＳ Ｐゴシック" pitchFamily="34" charset="-128"/>
            </a:endParaRPr>
          </a:p>
        </p:txBody>
      </p:sp>
      <p:pic>
        <p:nvPicPr>
          <p:cNvPr id="28676" name="Image 1" descr="C:\Users\ANTONE~1\AppData\Local\Temp\fig9n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404813"/>
            <a:ext cx="8207375" cy="600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8" descr="asteroidi in scala incluso Vest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" r="1885"/>
          <a:stretch>
            <a:fillRect/>
          </a:stretch>
        </p:blipFill>
        <p:spPr>
          <a:xfrm>
            <a:off x="827584" y="145974"/>
            <a:ext cx="7560840" cy="6496672"/>
          </a:xfrm>
          <a:prstGeom prst="rect">
            <a:avLst/>
          </a:prstGeom>
          <a:solidFill>
            <a:srgbClr val="D5D6D2"/>
          </a:solidFill>
        </p:spPr>
      </p:pic>
    </p:spTree>
    <p:extLst>
      <p:ext uri="{BB962C8B-B14F-4D97-AF65-F5344CB8AC3E}">
        <p14:creationId xmlns:p14="http://schemas.microsoft.com/office/powerpoint/2010/main" val="223158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269875"/>
            <a:ext cx="7772400" cy="1143000"/>
          </a:xfrm>
        </p:spPr>
        <p:txBody>
          <a:bodyPr/>
          <a:lstStyle/>
          <a:p>
            <a:pPr eaLnBrk="1" hangingPunct="1"/>
            <a:r>
              <a:rPr lang="fr-FR" sz="3600" b="1" dirty="0" smtClean="0">
                <a:solidFill>
                  <a:srgbClr val="FF3300"/>
                </a:solidFill>
                <a:ea typeface="ＭＳ Ｐゴシック" pitchFamily="34" charset="-128"/>
              </a:rPr>
              <a:t>Is (21) </a:t>
            </a:r>
            <a:r>
              <a:rPr lang="fr-FR" sz="3600" b="1" dirty="0" err="1" smtClean="0">
                <a:solidFill>
                  <a:srgbClr val="FF3300"/>
                </a:solidFill>
                <a:ea typeface="ＭＳ Ｐゴシック" pitchFamily="34" charset="-128"/>
              </a:rPr>
              <a:t>Lutetia</a:t>
            </a:r>
            <a:r>
              <a:rPr lang="fr-FR" sz="3600" b="1" dirty="0" smtClean="0">
                <a:solidFill>
                  <a:srgbClr val="FF3300"/>
                </a:solidFill>
                <a:ea typeface="ＭＳ Ｐゴシック" pitchFamily="34" charset="-128"/>
              </a:rPr>
              <a:t> a </a:t>
            </a:r>
            <a:r>
              <a:rPr lang="fr-FR" sz="3600" b="1" dirty="0" err="1" smtClean="0">
                <a:solidFill>
                  <a:srgbClr val="FF3300"/>
                </a:solidFill>
                <a:ea typeface="ＭＳ Ｐゴシック" pitchFamily="34" charset="-128"/>
              </a:rPr>
              <a:t>C-type</a:t>
            </a:r>
            <a:r>
              <a:rPr lang="fr-FR" sz="3600" b="1" dirty="0" smtClean="0">
                <a:solidFill>
                  <a:srgbClr val="FF3300"/>
                </a:solidFill>
                <a:ea typeface="ＭＳ Ｐゴシック" pitchFamily="34" charset="-128"/>
              </a:rPr>
              <a:t> or M-type </a:t>
            </a:r>
            <a:r>
              <a:rPr lang="fr-FR" sz="3600" b="1" dirty="0" err="1" smtClean="0">
                <a:solidFill>
                  <a:srgbClr val="FF3300"/>
                </a:solidFill>
                <a:ea typeface="ＭＳ Ｐゴシック" pitchFamily="34" charset="-128"/>
              </a:rPr>
              <a:t>asteroid</a:t>
            </a:r>
            <a:r>
              <a:rPr lang="fr-FR" sz="3600" b="1" dirty="0" smtClean="0">
                <a:solidFill>
                  <a:srgbClr val="FF3300"/>
                </a:solidFill>
                <a:ea typeface="ＭＳ Ｐゴシック" pitchFamily="34" charset="-128"/>
              </a:rPr>
              <a:t>?</a:t>
            </a:r>
            <a:r>
              <a:rPr lang="fr-FR" sz="4000" b="1" dirty="0" smtClean="0">
                <a:solidFill>
                  <a:srgbClr val="FF3300"/>
                </a:solidFill>
                <a:ea typeface="ＭＳ Ｐゴシック" pitchFamily="34" charset="-128"/>
              </a:rPr>
              <a:t> </a:t>
            </a:r>
            <a:br>
              <a:rPr lang="fr-FR" sz="4000" b="1" dirty="0" smtClean="0">
                <a:solidFill>
                  <a:srgbClr val="FF3300"/>
                </a:solidFill>
                <a:ea typeface="ＭＳ Ｐゴシック" pitchFamily="34" charset="-128"/>
              </a:rPr>
            </a:br>
            <a:endParaRPr lang="en-US" sz="2800" b="1" dirty="0" smtClean="0">
              <a:solidFill>
                <a:srgbClr val="FF3300"/>
              </a:solidFill>
              <a:ea typeface="ＭＳ Ｐゴシック" pitchFamily="34" charset="-128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50825" y="5256213"/>
            <a:ext cx="7772400" cy="2133600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fr-FR" sz="2400" b="1" dirty="0" smtClean="0">
                <a:ea typeface="ＭＳ Ｐゴシック" pitchFamily="34" charset="-128"/>
              </a:rPr>
              <a:t>Spectrum</a:t>
            </a:r>
            <a:r>
              <a:rPr lang="fr-FR" sz="2400" dirty="0" smtClean="0">
                <a:ea typeface="ＭＳ Ｐゴシック" pitchFamily="34" charset="-128"/>
              </a:rPr>
              <a:t>:   </a:t>
            </a:r>
            <a:r>
              <a:rPr lang="fr-FR" sz="2400" dirty="0" err="1" smtClean="0">
                <a:ea typeface="ＭＳ Ｐゴシック" pitchFamily="34" charset="-128"/>
              </a:rPr>
              <a:t>Moderately</a:t>
            </a:r>
            <a:r>
              <a:rPr lang="fr-FR" sz="2400" dirty="0" smtClean="0">
                <a:ea typeface="ＭＳ Ｐゴシック" pitchFamily="34" charset="-128"/>
              </a:rPr>
              <a:t> </a:t>
            </a:r>
            <a:r>
              <a:rPr lang="fr-FR" sz="2400" dirty="0" err="1" smtClean="0">
                <a:ea typeface="ＭＳ Ｐゴシック" pitchFamily="34" charset="-128"/>
              </a:rPr>
              <a:t>red</a:t>
            </a:r>
            <a:r>
              <a:rPr lang="fr-FR" sz="2400" dirty="0" smtClean="0">
                <a:ea typeface="ＭＳ Ｐゴシック" pitchFamily="34" charset="-128"/>
              </a:rPr>
              <a:t> </a:t>
            </a:r>
            <a:r>
              <a:rPr lang="fr-FR" sz="2400" dirty="0" err="1" smtClean="0">
                <a:ea typeface="ＭＳ Ｐゴシック" pitchFamily="34" charset="-128"/>
              </a:rPr>
              <a:t>slope</a:t>
            </a:r>
            <a:r>
              <a:rPr lang="fr-FR" sz="2400" dirty="0" smtClean="0">
                <a:ea typeface="ＭＳ Ｐゴシック" pitchFamily="34" charset="-128"/>
              </a:rPr>
              <a:t> (0.3-0.75 </a:t>
            </a:r>
            <a:r>
              <a:rPr lang="fr-FR" sz="2400" dirty="0" smtClean="0">
                <a:ea typeface="ＭＳ Ｐゴシック" pitchFamily="34" charset="-128"/>
                <a:sym typeface="Symbol" pitchFamily="18" charset="2"/>
              </a:rPr>
              <a:t></a:t>
            </a:r>
            <a:r>
              <a:rPr lang="fr-FR" sz="2400" dirty="0" smtClean="0">
                <a:ea typeface="ＭＳ Ｐゴシック" pitchFamily="34" charset="-128"/>
              </a:rPr>
              <a:t>m), </a:t>
            </a:r>
            <a:r>
              <a:rPr lang="fr-FR" sz="2400" dirty="0" err="1" smtClean="0">
                <a:ea typeface="ＭＳ Ｐゴシック" pitchFamily="34" charset="-128"/>
              </a:rPr>
              <a:t>generally</a:t>
            </a:r>
            <a:r>
              <a:rPr lang="fr-FR" sz="2400" dirty="0" smtClean="0">
                <a:ea typeface="ＭＳ Ｐゴシック" pitchFamily="34" charset="-128"/>
              </a:rPr>
              <a:t> flat (0.75-2.5 </a:t>
            </a:r>
            <a:r>
              <a:rPr lang="fr-FR" sz="2400" dirty="0" smtClean="0">
                <a:ea typeface="ＭＳ Ｐゴシック" pitchFamily="34" charset="-128"/>
                <a:sym typeface="Symbol" pitchFamily="18" charset="2"/>
              </a:rPr>
              <a:t></a:t>
            </a:r>
            <a:r>
              <a:rPr lang="fr-FR" sz="2400" dirty="0" smtClean="0">
                <a:ea typeface="ＭＳ Ｐゴシック" pitchFamily="34" charset="-128"/>
              </a:rPr>
              <a:t>m), possible absorption band </a:t>
            </a:r>
            <a:r>
              <a:rPr lang="fr-FR" sz="2400" dirty="0" err="1" smtClean="0">
                <a:ea typeface="ＭＳ Ｐゴシック" pitchFamily="34" charset="-128"/>
              </a:rPr>
              <a:t>at</a:t>
            </a:r>
            <a:r>
              <a:rPr lang="fr-FR" sz="2400" dirty="0" smtClean="0">
                <a:ea typeface="ＭＳ Ｐゴシック" pitchFamily="34" charset="-128"/>
              </a:rPr>
              <a:t> 3 </a:t>
            </a:r>
            <a:r>
              <a:rPr lang="fr-FR" sz="2400" dirty="0" smtClean="0">
                <a:ea typeface="ＭＳ Ｐゴシック" pitchFamily="34" charset="-128"/>
                <a:sym typeface="Symbol" pitchFamily="18" charset="2"/>
              </a:rPr>
              <a:t></a:t>
            </a:r>
            <a:r>
              <a:rPr lang="fr-FR" sz="2400" dirty="0" smtClean="0">
                <a:ea typeface="ＭＳ Ｐゴシック" pitchFamily="34" charset="-128"/>
              </a:rPr>
              <a:t>m.</a:t>
            </a:r>
          </a:p>
          <a:p>
            <a:pPr eaLnBrk="1" hangingPunct="1">
              <a:lnSpc>
                <a:spcPct val="80000"/>
              </a:lnSpc>
            </a:pPr>
            <a:r>
              <a:rPr lang="fr-FR" sz="2400" b="1" dirty="0" err="1" smtClean="0">
                <a:ea typeface="ＭＳ Ｐゴシック" pitchFamily="34" charset="-128"/>
              </a:rPr>
              <a:t>Albedo</a:t>
            </a:r>
            <a:r>
              <a:rPr lang="fr-FR" sz="2400" b="1" dirty="0" smtClean="0">
                <a:ea typeface="ＭＳ Ｐゴシック" pitchFamily="34" charset="-128"/>
              </a:rPr>
              <a:t> = 0.16-0.22</a:t>
            </a:r>
            <a:endParaRPr lang="fr-FR" sz="2400" dirty="0" smtClean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pic>
        <p:nvPicPr>
          <p:cNvPr id="56324" name="Picture 6" descr="Lutetia_co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1544638"/>
            <a:ext cx="4752975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3408363" y="4818063"/>
            <a:ext cx="3179762" cy="3397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latin typeface="Times New Roman" pitchFamily="18" charset="0"/>
              </a:rPr>
              <a:t>(Barucci et al. 2005, A&amp;A 430, 313)</a:t>
            </a:r>
          </a:p>
        </p:txBody>
      </p:sp>
      <p:sp>
        <p:nvSpPr>
          <p:cNvPr id="56326" name="ZoneTexte 5"/>
          <p:cNvSpPr txBox="1">
            <a:spLocks noChangeArrowheads="1"/>
          </p:cNvSpPr>
          <p:nvPr/>
        </p:nvSpPr>
        <p:spPr bwMode="auto">
          <a:xfrm>
            <a:off x="6660232" y="2420888"/>
            <a:ext cx="20245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fr-FR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smtClean="0">
              <a:ea typeface="ＭＳ Ｐゴシック" pitchFamily="34" charset="-128"/>
            </a:endParaRPr>
          </a:p>
        </p:txBody>
      </p:sp>
      <p:pic>
        <p:nvPicPr>
          <p:cNvPr id="296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9700" y="404813"/>
            <a:ext cx="8680450" cy="5976937"/>
          </a:xfrm>
          <a:noFill/>
        </p:spPr>
      </p:pic>
      <p:sp>
        <p:nvSpPr>
          <p:cNvPr id="4" name="ZoneTexte 3"/>
          <p:cNvSpPr txBox="1"/>
          <p:nvPr/>
        </p:nvSpPr>
        <p:spPr>
          <a:xfrm>
            <a:off x="1331913" y="476250"/>
            <a:ext cx="2519362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</a:rPr>
              <a:t>OSIRIS data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  <a:ea typeface="ＭＳ Ｐゴシック" pitchFamily="34" charset="-128"/>
              </a:rPr>
              <a:t>V albedo = 0.19±0.01</a:t>
            </a: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1331640" y="1459954"/>
            <a:ext cx="6588125" cy="4705350"/>
            <a:chOff x="567" y="1026"/>
            <a:chExt cx="4150" cy="2964"/>
          </a:xfrm>
          <a:solidFill>
            <a:schemeClr val="bg1"/>
          </a:solidFill>
        </p:grpSpPr>
        <p:sp>
          <p:nvSpPr>
            <p:cNvPr id="93187" name="AutoShape 3"/>
            <p:cNvSpPr>
              <a:spLocks noChangeAspect="1" noChangeArrowheads="1" noTextEdit="1"/>
            </p:cNvSpPr>
            <p:nvPr/>
          </p:nvSpPr>
          <p:spPr bwMode="auto">
            <a:xfrm>
              <a:off x="567" y="1026"/>
              <a:ext cx="4150" cy="296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grpSp>
          <p:nvGrpSpPr>
            <p:cNvPr id="3" name="Group 205"/>
            <p:cNvGrpSpPr>
              <a:grpSpLocks/>
            </p:cNvGrpSpPr>
            <p:nvPr/>
          </p:nvGrpSpPr>
          <p:grpSpPr bwMode="auto">
            <a:xfrm>
              <a:off x="567" y="1026"/>
              <a:ext cx="4149" cy="2963"/>
              <a:chOff x="567" y="1026"/>
              <a:chExt cx="4149" cy="2963"/>
            </a:xfrm>
            <a:grpFill/>
          </p:grpSpPr>
          <p:sp>
            <p:nvSpPr>
              <p:cNvPr id="93189" name="Rectangle 5"/>
              <p:cNvSpPr>
                <a:spLocks noChangeArrowheads="1"/>
              </p:cNvSpPr>
              <p:nvPr/>
            </p:nvSpPr>
            <p:spPr bwMode="auto">
              <a:xfrm>
                <a:off x="567" y="1026"/>
                <a:ext cx="4149" cy="296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190" name="Freeform 6"/>
              <p:cNvSpPr>
                <a:spLocks/>
              </p:cNvSpPr>
              <p:nvPr/>
            </p:nvSpPr>
            <p:spPr bwMode="auto">
              <a:xfrm>
                <a:off x="2465" y="1086"/>
                <a:ext cx="90" cy="115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10" y="18"/>
                  </a:cxn>
                  <a:cxn ang="0">
                    <a:pos x="7" y="27"/>
                  </a:cxn>
                  <a:cxn ang="0">
                    <a:pos x="0" y="43"/>
                  </a:cxn>
                  <a:cxn ang="0">
                    <a:pos x="0" y="44"/>
                  </a:cxn>
                  <a:cxn ang="0">
                    <a:pos x="5" y="86"/>
                  </a:cxn>
                  <a:cxn ang="0">
                    <a:pos x="5" y="87"/>
                  </a:cxn>
                  <a:cxn ang="0">
                    <a:pos x="22" y="109"/>
                  </a:cxn>
                  <a:cxn ang="0">
                    <a:pos x="33" y="114"/>
                  </a:cxn>
                  <a:cxn ang="0">
                    <a:pos x="56" y="115"/>
                  </a:cxn>
                  <a:cxn ang="0">
                    <a:pos x="67" y="109"/>
                  </a:cxn>
                  <a:cxn ang="0">
                    <a:pos x="78" y="98"/>
                  </a:cxn>
                  <a:cxn ang="0">
                    <a:pos x="83" y="87"/>
                  </a:cxn>
                  <a:cxn ang="0">
                    <a:pos x="83" y="86"/>
                  </a:cxn>
                  <a:cxn ang="0">
                    <a:pos x="90" y="70"/>
                  </a:cxn>
                  <a:cxn ang="0">
                    <a:pos x="90" y="46"/>
                  </a:cxn>
                  <a:cxn ang="0">
                    <a:pos x="83" y="28"/>
                  </a:cxn>
                  <a:cxn ang="0">
                    <a:pos x="83" y="28"/>
                  </a:cxn>
                  <a:cxn ang="0">
                    <a:pos x="78" y="17"/>
                  </a:cxn>
                  <a:cxn ang="0">
                    <a:pos x="57" y="0"/>
                  </a:cxn>
                  <a:cxn ang="0">
                    <a:pos x="34" y="9"/>
                  </a:cxn>
                  <a:cxn ang="0">
                    <a:pos x="54" y="4"/>
                  </a:cxn>
                  <a:cxn ang="0">
                    <a:pos x="63" y="13"/>
                  </a:cxn>
                  <a:cxn ang="0">
                    <a:pos x="62" y="13"/>
                  </a:cxn>
                  <a:cxn ang="0">
                    <a:pos x="74" y="19"/>
                  </a:cxn>
                  <a:cxn ang="0">
                    <a:pos x="76" y="32"/>
                  </a:cxn>
                  <a:cxn ang="0">
                    <a:pos x="76" y="31"/>
                  </a:cxn>
                  <a:cxn ang="0">
                    <a:pos x="85" y="44"/>
                  </a:cxn>
                  <a:cxn ang="0">
                    <a:pos x="81" y="70"/>
                  </a:cxn>
                  <a:cxn ang="0">
                    <a:pos x="81" y="68"/>
                  </a:cxn>
                  <a:cxn ang="0">
                    <a:pos x="80" y="85"/>
                  </a:cxn>
                  <a:cxn ang="0">
                    <a:pos x="71" y="93"/>
                  </a:cxn>
                  <a:cxn ang="0">
                    <a:pos x="72" y="92"/>
                  </a:cxn>
                  <a:cxn ang="0">
                    <a:pos x="64" y="105"/>
                  </a:cxn>
                  <a:cxn ang="0">
                    <a:pos x="53" y="106"/>
                  </a:cxn>
                  <a:cxn ang="0">
                    <a:pos x="54" y="106"/>
                  </a:cxn>
                  <a:cxn ang="0">
                    <a:pos x="34" y="110"/>
                  </a:cxn>
                  <a:cxn ang="0">
                    <a:pos x="27" y="101"/>
                  </a:cxn>
                  <a:cxn ang="0">
                    <a:pos x="28" y="102"/>
                  </a:cxn>
                  <a:cxn ang="0">
                    <a:pos x="14" y="95"/>
                  </a:cxn>
                  <a:cxn ang="0">
                    <a:pos x="13" y="83"/>
                  </a:cxn>
                  <a:cxn ang="0">
                    <a:pos x="13" y="83"/>
                  </a:cxn>
                  <a:cxn ang="0">
                    <a:pos x="4" y="70"/>
                  </a:cxn>
                  <a:cxn ang="0">
                    <a:pos x="9" y="44"/>
                  </a:cxn>
                  <a:cxn ang="0">
                    <a:pos x="8" y="46"/>
                  </a:cxn>
                  <a:cxn ang="0">
                    <a:pos x="9" y="29"/>
                  </a:cxn>
                  <a:cxn ang="0">
                    <a:pos x="18" y="22"/>
                  </a:cxn>
                  <a:cxn ang="0">
                    <a:pos x="18" y="23"/>
                  </a:cxn>
                  <a:cxn ang="0">
                    <a:pos x="24" y="9"/>
                  </a:cxn>
                  <a:cxn ang="0">
                    <a:pos x="37" y="8"/>
                  </a:cxn>
                </a:cxnLst>
                <a:rect l="0" t="0" r="r" b="b"/>
                <a:pathLst>
                  <a:path w="90" h="115">
                    <a:moveTo>
                      <a:pt x="37" y="8"/>
                    </a:moveTo>
                    <a:lnTo>
                      <a:pt x="33" y="0"/>
                    </a:lnTo>
                    <a:lnTo>
                      <a:pt x="23" y="5"/>
                    </a:lnTo>
                    <a:lnTo>
                      <a:pt x="10" y="18"/>
                    </a:lnTo>
                    <a:lnTo>
                      <a:pt x="5" y="28"/>
                    </a:lnTo>
                    <a:lnTo>
                      <a:pt x="7" y="27"/>
                    </a:lnTo>
                    <a:lnTo>
                      <a:pt x="5" y="28"/>
                    </a:lnTo>
                    <a:lnTo>
                      <a:pt x="0" y="43"/>
                    </a:lnTo>
                    <a:lnTo>
                      <a:pt x="0" y="46"/>
                    </a:lnTo>
                    <a:lnTo>
                      <a:pt x="0" y="44"/>
                    </a:lnTo>
                    <a:lnTo>
                      <a:pt x="0" y="71"/>
                    </a:lnTo>
                    <a:lnTo>
                      <a:pt x="5" y="86"/>
                    </a:lnTo>
                    <a:lnTo>
                      <a:pt x="7" y="88"/>
                    </a:lnTo>
                    <a:lnTo>
                      <a:pt x="5" y="87"/>
                    </a:lnTo>
                    <a:lnTo>
                      <a:pt x="10" y="97"/>
                    </a:lnTo>
                    <a:lnTo>
                      <a:pt x="22" y="109"/>
                    </a:lnTo>
                    <a:lnTo>
                      <a:pt x="23" y="109"/>
                    </a:lnTo>
                    <a:lnTo>
                      <a:pt x="33" y="114"/>
                    </a:lnTo>
                    <a:lnTo>
                      <a:pt x="34" y="115"/>
                    </a:lnTo>
                    <a:lnTo>
                      <a:pt x="56" y="115"/>
                    </a:lnTo>
                    <a:lnTo>
                      <a:pt x="57" y="114"/>
                    </a:lnTo>
                    <a:lnTo>
                      <a:pt x="67" y="109"/>
                    </a:lnTo>
                    <a:lnTo>
                      <a:pt x="68" y="109"/>
                    </a:lnTo>
                    <a:lnTo>
                      <a:pt x="78" y="98"/>
                    </a:lnTo>
                    <a:lnTo>
                      <a:pt x="78" y="97"/>
                    </a:lnTo>
                    <a:lnTo>
                      <a:pt x="83" y="87"/>
                    </a:lnTo>
                    <a:lnTo>
                      <a:pt x="83" y="88"/>
                    </a:lnTo>
                    <a:lnTo>
                      <a:pt x="83" y="86"/>
                    </a:lnTo>
                    <a:lnTo>
                      <a:pt x="88" y="71"/>
                    </a:lnTo>
                    <a:lnTo>
                      <a:pt x="90" y="70"/>
                    </a:lnTo>
                    <a:lnTo>
                      <a:pt x="90" y="44"/>
                    </a:lnTo>
                    <a:lnTo>
                      <a:pt x="90" y="46"/>
                    </a:lnTo>
                    <a:lnTo>
                      <a:pt x="88" y="43"/>
                    </a:lnTo>
                    <a:lnTo>
                      <a:pt x="83" y="28"/>
                    </a:lnTo>
                    <a:lnTo>
                      <a:pt x="83" y="27"/>
                    </a:lnTo>
                    <a:lnTo>
                      <a:pt x="83" y="28"/>
                    </a:lnTo>
                    <a:lnTo>
                      <a:pt x="78" y="18"/>
                    </a:lnTo>
                    <a:lnTo>
                      <a:pt x="78" y="17"/>
                    </a:lnTo>
                    <a:lnTo>
                      <a:pt x="67" y="5"/>
                    </a:lnTo>
                    <a:lnTo>
                      <a:pt x="57" y="0"/>
                    </a:lnTo>
                    <a:lnTo>
                      <a:pt x="34" y="0"/>
                    </a:lnTo>
                    <a:lnTo>
                      <a:pt x="34" y="9"/>
                    </a:lnTo>
                    <a:lnTo>
                      <a:pt x="54" y="9"/>
                    </a:lnTo>
                    <a:lnTo>
                      <a:pt x="54" y="4"/>
                    </a:lnTo>
                    <a:lnTo>
                      <a:pt x="53" y="8"/>
                    </a:lnTo>
                    <a:lnTo>
                      <a:pt x="63" y="13"/>
                    </a:lnTo>
                    <a:lnTo>
                      <a:pt x="64" y="9"/>
                    </a:lnTo>
                    <a:lnTo>
                      <a:pt x="62" y="13"/>
                    </a:lnTo>
                    <a:lnTo>
                      <a:pt x="72" y="23"/>
                    </a:lnTo>
                    <a:lnTo>
                      <a:pt x="74" y="19"/>
                    </a:lnTo>
                    <a:lnTo>
                      <a:pt x="71" y="22"/>
                    </a:lnTo>
                    <a:lnTo>
                      <a:pt x="76" y="32"/>
                    </a:lnTo>
                    <a:lnTo>
                      <a:pt x="80" y="29"/>
                    </a:lnTo>
                    <a:lnTo>
                      <a:pt x="76" y="31"/>
                    </a:lnTo>
                    <a:lnTo>
                      <a:pt x="81" y="46"/>
                    </a:lnTo>
                    <a:lnTo>
                      <a:pt x="85" y="44"/>
                    </a:lnTo>
                    <a:lnTo>
                      <a:pt x="81" y="44"/>
                    </a:lnTo>
                    <a:lnTo>
                      <a:pt x="81" y="70"/>
                    </a:lnTo>
                    <a:lnTo>
                      <a:pt x="85" y="70"/>
                    </a:lnTo>
                    <a:lnTo>
                      <a:pt x="81" y="68"/>
                    </a:lnTo>
                    <a:lnTo>
                      <a:pt x="76" y="83"/>
                    </a:lnTo>
                    <a:lnTo>
                      <a:pt x="80" y="85"/>
                    </a:lnTo>
                    <a:lnTo>
                      <a:pt x="76" y="83"/>
                    </a:lnTo>
                    <a:lnTo>
                      <a:pt x="71" y="93"/>
                    </a:lnTo>
                    <a:lnTo>
                      <a:pt x="74" y="95"/>
                    </a:lnTo>
                    <a:lnTo>
                      <a:pt x="72" y="92"/>
                    </a:lnTo>
                    <a:lnTo>
                      <a:pt x="62" y="102"/>
                    </a:lnTo>
                    <a:lnTo>
                      <a:pt x="64" y="105"/>
                    </a:lnTo>
                    <a:lnTo>
                      <a:pt x="63" y="101"/>
                    </a:lnTo>
                    <a:lnTo>
                      <a:pt x="53" y="106"/>
                    </a:lnTo>
                    <a:lnTo>
                      <a:pt x="54" y="110"/>
                    </a:lnTo>
                    <a:lnTo>
                      <a:pt x="54" y="106"/>
                    </a:lnTo>
                    <a:lnTo>
                      <a:pt x="34" y="106"/>
                    </a:lnTo>
                    <a:lnTo>
                      <a:pt x="34" y="110"/>
                    </a:lnTo>
                    <a:lnTo>
                      <a:pt x="37" y="106"/>
                    </a:lnTo>
                    <a:lnTo>
                      <a:pt x="27" y="101"/>
                    </a:lnTo>
                    <a:lnTo>
                      <a:pt x="24" y="105"/>
                    </a:lnTo>
                    <a:lnTo>
                      <a:pt x="28" y="102"/>
                    </a:lnTo>
                    <a:lnTo>
                      <a:pt x="18" y="92"/>
                    </a:lnTo>
                    <a:lnTo>
                      <a:pt x="14" y="95"/>
                    </a:lnTo>
                    <a:lnTo>
                      <a:pt x="18" y="93"/>
                    </a:lnTo>
                    <a:lnTo>
                      <a:pt x="13" y="83"/>
                    </a:lnTo>
                    <a:lnTo>
                      <a:pt x="9" y="85"/>
                    </a:lnTo>
                    <a:lnTo>
                      <a:pt x="13" y="83"/>
                    </a:lnTo>
                    <a:lnTo>
                      <a:pt x="8" y="68"/>
                    </a:lnTo>
                    <a:lnTo>
                      <a:pt x="4" y="70"/>
                    </a:lnTo>
                    <a:lnTo>
                      <a:pt x="9" y="70"/>
                    </a:lnTo>
                    <a:lnTo>
                      <a:pt x="9" y="44"/>
                    </a:lnTo>
                    <a:lnTo>
                      <a:pt x="4" y="44"/>
                    </a:lnTo>
                    <a:lnTo>
                      <a:pt x="8" y="46"/>
                    </a:lnTo>
                    <a:lnTo>
                      <a:pt x="13" y="31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22"/>
                    </a:lnTo>
                    <a:lnTo>
                      <a:pt x="14" y="19"/>
                    </a:lnTo>
                    <a:lnTo>
                      <a:pt x="18" y="23"/>
                    </a:lnTo>
                    <a:lnTo>
                      <a:pt x="28" y="13"/>
                    </a:lnTo>
                    <a:lnTo>
                      <a:pt x="24" y="9"/>
                    </a:lnTo>
                    <a:lnTo>
                      <a:pt x="27" y="13"/>
                    </a:lnTo>
                    <a:lnTo>
                      <a:pt x="37" y="8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191" name="Freeform 7"/>
              <p:cNvSpPr>
                <a:spLocks/>
              </p:cNvSpPr>
              <p:nvPr/>
            </p:nvSpPr>
            <p:spPr bwMode="auto">
              <a:xfrm>
                <a:off x="2578" y="1086"/>
                <a:ext cx="80" cy="115"/>
              </a:xfrm>
              <a:custGeom>
                <a:avLst/>
                <a:gdLst/>
                <a:ahLst/>
                <a:cxnLst>
                  <a:cxn ang="0">
                    <a:pos x="78" y="17"/>
                  </a:cxn>
                  <a:cxn ang="0">
                    <a:pos x="66" y="5"/>
                  </a:cxn>
                  <a:cxn ang="0">
                    <a:pos x="29" y="0"/>
                  </a:cxn>
                  <a:cxn ang="0">
                    <a:pos x="28" y="0"/>
                  </a:cxn>
                  <a:cxn ang="0">
                    <a:pos x="0" y="18"/>
                  </a:cxn>
                  <a:cxn ang="0">
                    <a:pos x="6" y="42"/>
                  </a:cxn>
                  <a:cxn ang="0">
                    <a:pos x="13" y="48"/>
                  </a:cxn>
                  <a:cxn ang="0">
                    <a:pos x="22" y="53"/>
                  </a:cxn>
                  <a:cxn ang="0">
                    <a:pos x="53" y="63"/>
                  </a:cxn>
                  <a:cxn ang="0">
                    <a:pos x="53" y="63"/>
                  </a:cxn>
                  <a:cxn ang="0">
                    <a:pos x="65" y="64"/>
                  </a:cxn>
                  <a:cxn ang="0">
                    <a:pos x="67" y="73"/>
                  </a:cxn>
                  <a:cxn ang="0">
                    <a:pos x="66" y="72"/>
                  </a:cxn>
                  <a:cxn ang="0">
                    <a:pos x="75" y="80"/>
                  </a:cxn>
                  <a:cxn ang="0">
                    <a:pos x="71" y="95"/>
                  </a:cxn>
                  <a:cxn ang="0">
                    <a:pos x="72" y="92"/>
                  </a:cxn>
                  <a:cxn ang="0">
                    <a:pos x="65" y="105"/>
                  </a:cxn>
                  <a:cxn ang="0">
                    <a:pos x="48" y="106"/>
                  </a:cxn>
                  <a:cxn ang="0">
                    <a:pos x="50" y="106"/>
                  </a:cxn>
                  <a:cxn ang="0">
                    <a:pos x="29" y="110"/>
                  </a:cxn>
                  <a:cxn ang="0">
                    <a:pos x="16" y="101"/>
                  </a:cxn>
                  <a:cxn ang="0">
                    <a:pos x="18" y="102"/>
                  </a:cxn>
                  <a:cxn ang="0">
                    <a:pos x="2" y="98"/>
                  </a:cxn>
                  <a:cxn ang="0">
                    <a:pos x="13" y="109"/>
                  </a:cxn>
                  <a:cxn ang="0">
                    <a:pos x="31" y="115"/>
                  </a:cxn>
                  <a:cxn ang="0">
                    <a:pos x="50" y="115"/>
                  </a:cxn>
                  <a:cxn ang="0">
                    <a:pos x="66" y="109"/>
                  </a:cxn>
                  <a:cxn ang="0">
                    <a:pos x="80" y="97"/>
                  </a:cxn>
                  <a:cxn ang="0">
                    <a:pos x="78" y="78"/>
                  </a:cxn>
                  <a:cxn ang="0">
                    <a:pos x="73" y="67"/>
                  </a:cxn>
                  <a:cxn ang="0">
                    <a:pos x="57" y="56"/>
                  </a:cxn>
                  <a:cxn ang="0">
                    <a:pos x="56" y="56"/>
                  </a:cxn>
                  <a:cxn ang="0">
                    <a:pos x="24" y="49"/>
                  </a:cxn>
                  <a:cxn ang="0">
                    <a:pos x="17" y="41"/>
                  </a:cxn>
                  <a:cxn ang="0">
                    <a:pos x="18" y="42"/>
                  </a:cxn>
                  <a:cxn ang="0">
                    <a:pos x="9" y="39"/>
                  </a:cxn>
                  <a:cxn ang="0">
                    <a:pos x="8" y="28"/>
                  </a:cxn>
                  <a:cxn ang="0">
                    <a:pos x="9" y="29"/>
                  </a:cxn>
                  <a:cxn ang="0">
                    <a:pos x="4" y="19"/>
                  </a:cxn>
                  <a:cxn ang="0">
                    <a:pos x="18" y="13"/>
                  </a:cxn>
                  <a:cxn ang="0">
                    <a:pos x="16" y="13"/>
                  </a:cxn>
                  <a:cxn ang="0">
                    <a:pos x="29" y="4"/>
                  </a:cxn>
                  <a:cxn ang="0">
                    <a:pos x="50" y="9"/>
                  </a:cxn>
                  <a:cxn ang="0">
                    <a:pos x="48" y="8"/>
                  </a:cxn>
                  <a:cxn ang="0">
                    <a:pos x="65" y="9"/>
                  </a:cxn>
                  <a:cxn ang="0">
                    <a:pos x="72" y="23"/>
                  </a:cxn>
                </a:cxnLst>
                <a:rect l="0" t="0" r="r" b="b"/>
                <a:pathLst>
                  <a:path w="80" h="115">
                    <a:moveTo>
                      <a:pt x="72" y="23"/>
                    </a:moveTo>
                    <a:lnTo>
                      <a:pt x="78" y="17"/>
                    </a:lnTo>
                    <a:lnTo>
                      <a:pt x="68" y="7"/>
                    </a:lnTo>
                    <a:lnTo>
                      <a:pt x="66" y="5"/>
                    </a:lnTo>
                    <a:lnTo>
                      <a:pt x="51" y="0"/>
                    </a:lnTo>
                    <a:lnTo>
                      <a:pt x="29" y="0"/>
                    </a:lnTo>
                    <a:lnTo>
                      <a:pt x="31" y="0"/>
                    </a:lnTo>
                    <a:lnTo>
                      <a:pt x="28" y="0"/>
                    </a:lnTo>
                    <a:lnTo>
                      <a:pt x="13" y="5"/>
                    </a:lnTo>
                    <a:lnTo>
                      <a:pt x="0" y="18"/>
                    </a:lnTo>
                    <a:lnTo>
                      <a:pt x="0" y="32"/>
                    </a:lnTo>
                    <a:lnTo>
                      <a:pt x="6" y="42"/>
                    </a:lnTo>
                    <a:lnTo>
                      <a:pt x="12" y="48"/>
                    </a:lnTo>
                    <a:lnTo>
                      <a:pt x="13" y="48"/>
                    </a:lnTo>
                    <a:lnTo>
                      <a:pt x="23" y="53"/>
                    </a:lnTo>
                    <a:lnTo>
                      <a:pt x="22" y="53"/>
                    </a:lnTo>
                    <a:lnTo>
                      <a:pt x="23" y="53"/>
                    </a:lnTo>
                    <a:lnTo>
                      <a:pt x="53" y="63"/>
                    </a:lnTo>
                    <a:lnTo>
                      <a:pt x="55" y="59"/>
                    </a:lnTo>
                    <a:lnTo>
                      <a:pt x="53" y="63"/>
                    </a:lnTo>
                    <a:lnTo>
                      <a:pt x="63" y="68"/>
                    </a:lnTo>
                    <a:lnTo>
                      <a:pt x="65" y="64"/>
                    </a:lnTo>
                    <a:lnTo>
                      <a:pt x="62" y="68"/>
                    </a:lnTo>
                    <a:lnTo>
                      <a:pt x="67" y="73"/>
                    </a:lnTo>
                    <a:lnTo>
                      <a:pt x="70" y="70"/>
                    </a:lnTo>
                    <a:lnTo>
                      <a:pt x="66" y="72"/>
                    </a:lnTo>
                    <a:lnTo>
                      <a:pt x="71" y="82"/>
                    </a:lnTo>
                    <a:lnTo>
                      <a:pt x="75" y="80"/>
                    </a:lnTo>
                    <a:lnTo>
                      <a:pt x="71" y="80"/>
                    </a:lnTo>
                    <a:lnTo>
                      <a:pt x="71" y="95"/>
                    </a:lnTo>
                    <a:lnTo>
                      <a:pt x="75" y="95"/>
                    </a:lnTo>
                    <a:lnTo>
                      <a:pt x="72" y="92"/>
                    </a:lnTo>
                    <a:lnTo>
                      <a:pt x="62" y="102"/>
                    </a:lnTo>
                    <a:lnTo>
                      <a:pt x="65" y="105"/>
                    </a:lnTo>
                    <a:lnTo>
                      <a:pt x="63" y="101"/>
                    </a:lnTo>
                    <a:lnTo>
                      <a:pt x="48" y="106"/>
                    </a:lnTo>
                    <a:lnTo>
                      <a:pt x="50" y="110"/>
                    </a:lnTo>
                    <a:lnTo>
                      <a:pt x="50" y="106"/>
                    </a:lnTo>
                    <a:lnTo>
                      <a:pt x="29" y="106"/>
                    </a:lnTo>
                    <a:lnTo>
                      <a:pt x="29" y="110"/>
                    </a:lnTo>
                    <a:lnTo>
                      <a:pt x="31" y="106"/>
                    </a:lnTo>
                    <a:lnTo>
                      <a:pt x="16" y="101"/>
                    </a:lnTo>
                    <a:lnTo>
                      <a:pt x="14" y="105"/>
                    </a:lnTo>
                    <a:lnTo>
                      <a:pt x="18" y="102"/>
                    </a:lnTo>
                    <a:lnTo>
                      <a:pt x="8" y="92"/>
                    </a:lnTo>
                    <a:lnTo>
                      <a:pt x="2" y="98"/>
                    </a:lnTo>
                    <a:lnTo>
                      <a:pt x="12" y="109"/>
                    </a:lnTo>
                    <a:lnTo>
                      <a:pt x="13" y="109"/>
                    </a:lnTo>
                    <a:lnTo>
                      <a:pt x="28" y="114"/>
                    </a:lnTo>
                    <a:lnTo>
                      <a:pt x="31" y="115"/>
                    </a:lnTo>
                    <a:lnTo>
                      <a:pt x="29" y="115"/>
                    </a:lnTo>
                    <a:lnTo>
                      <a:pt x="50" y="115"/>
                    </a:lnTo>
                    <a:lnTo>
                      <a:pt x="51" y="114"/>
                    </a:lnTo>
                    <a:lnTo>
                      <a:pt x="66" y="109"/>
                    </a:lnTo>
                    <a:lnTo>
                      <a:pt x="68" y="109"/>
                    </a:lnTo>
                    <a:lnTo>
                      <a:pt x="80" y="97"/>
                    </a:lnTo>
                    <a:lnTo>
                      <a:pt x="80" y="80"/>
                    </a:lnTo>
                    <a:lnTo>
                      <a:pt x="78" y="78"/>
                    </a:lnTo>
                    <a:lnTo>
                      <a:pt x="73" y="68"/>
                    </a:lnTo>
                    <a:lnTo>
                      <a:pt x="73" y="67"/>
                    </a:lnTo>
                    <a:lnTo>
                      <a:pt x="67" y="61"/>
                    </a:lnTo>
                    <a:lnTo>
                      <a:pt x="57" y="56"/>
                    </a:lnTo>
                    <a:lnTo>
                      <a:pt x="58" y="57"/>
                    </a:lnTo>
                    <a:lnTo>
                      <a:pt x="56" y="56"/>
                    </a:lnTo>
                    <a:lnTo>
                      <a:pt x="26" y="46"/>
                    </a:lnTo>
                    <a:lnTo>
                      <a:pt x="24" y="49"/>
                    </a:lnTo>
                    <a:lnTo>
                      <a:pt x="27" y="46"/>
                    </a:lnTo>
                    <a:lnTo>
                      <a:pt x="17" y="41"/>
                    </a:lnTo>
                    <a:lnTo>
                      <a:pt x="14" y="44"/>
                    </a:lnTo>
                    <a:lnTo>
                      <a:pt x="18" y="42"/>
                    </a:lnTo>
                    <a:lnTo>
                      <a:pt x="13" y="37"/>
                    </a:lnTo>
                    <a:lnTo>
                      <a:pt x="9" y="39"/>
                    </a:lnTo>
                    <a:lnTo>
                      <a:pt x="13" y="38"/>
                    </a:lnTo>
                    <a:lnTo>
                      <a:pt x="8" y="28"/>
                    </a:lnTo>
                    <a:lnTo>
                      <a:pt x="4" y="29"/>
                    </a:lnTo>
                    <a:lnTo>
                      <a:pt x="9" y="29"/>
                    </a:lnTo>
                    <a:lnTo>
                      <a:pt x="9" y="19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8" y="13"/>
                    </a:lnTo>
                    <a:lnTo>
                      <a:pt x="14" y="9"/>
                    </a:lnTo>
                    <a:lnTo>
                      <a:pt x="16" y="13"/>
                    </a:lnTo>
                    <a:lnTo>
                      <a:pt x="31" y="8"/>
                    </a:lnTo>
                    <a:lnTo>
                      <a:pt x="29" y="4"/>
                    </a:lnTo>
                    <a:lnTo>
                      <a:pt x="29" y="9"/>
                    </a:lnTo>
                    <a:lnTo>
                      <a:pt x="50" y="9"/>
                    </a:lnTo>
                    <a:lnTo>
                      <a:pt x="50" y="4"/>
                    </a:lnTo>
                    <a:lnTo>
                      <a:pt x="48" y="8"/>
                    </a:lnTo>
                    <a:lnTo>
                      <a:pt x="63" y="13"/>
                    </a:lnTo>
                    <a:lnTo>
                      <a:pt x="65" y="9"/>
                    </a:lnTo>
                    <a:lnTo>
                      <a:pt x="62" y="13"/>
                    </a:lnTo>
                    <a:lnTo>
                      <a:pt x="72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192" name="Rectangle 8"/>
              <p:cNvSpPr>
                <a:spLocks noChangeArrowheads="1"/>
              </p:cNvSpPr>
              <p:nvPr/>
            </p:nvSpPr>
            <p:spPr bwMode="auto">
              <a:xfrm>
                <a:off x="2684" y="1090"/>
                <a:ext cx="9" cy="107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193" name="Rectangle 9"/>
              <p:cNvSpPr>
                <a:spLocks noChangeArrowheads="1"/>
              </p:cNvSpPr>
              <p:nvPr/>
            </p:nvSpPr>
            <p:spPr bwMode="auto">
              <a:xfrm>
                <a:off x="2726" y="1090"/>
                <a:ext cx="8" cy="107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194" name="Freeform 10"/>
              <p:cNvSpPr>
                <a:spLocks/>
              </p:cNvSpPr>
              <p:nvPr/>
            </p:nvSpPr>
            <p:spPr bwMode="auto">
              <a:xfrm>
                <a:off x="2729" y="1086"/>
                <a:ext cx="77" cy="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"/>
                  </a:cxn>
                  <a:cxn ang="0">
                    <a:pos x="47" y="9"/>
                  </a:cxn>
                  <a:cxn ang="0">
                    <a:pos x="47" y="4"/>
                  </a:cxn>
                  <a:cxn ang="0">
                    <a:pos x="46" y="8"/>
                  </a:cxn>
                  <a:cxn ang="0">
                    <a:pos x="61" y="13"/>
                  </a:cxn>
                  <a:cxn ang="0">
                    <a:pos x="62" y="9"/>
                  </a:cxn>
                  <a:cxn ang="0">
                    <a:pos x="60" y="13"/>
                  </a:cxn>
                  <a:cxn ang="0">
                    <a:pos x="65" y="18"/>
                  </a:cxn>
                  <a:cxn ang="0">
                    <a:pos x="67" y="14"/>
                  </a:cxn>
                  <a:cxn ang="0">
                    <a:pos x="63" y="17"/>
                  </a:cxn>
                  <a:cxn ang="0">
                    <a:pos x="68" y="27"/>
                  </a:cxn>
                  <a:cxn ang="0">
                    <a:pos x="72" y="24"/>
                  </a:cxn>
                  <a:cxn ang="0">
                    <a:pos x="68" y="24"/>
                  </a:cxn>
                  <a:cxn ang="0">
                    <a:pos x="68" y="34"/>
                  </a:cxn>
                  <a:cxn ang="0">
                    <a:pos x="72" y="34"/>
                  </a:cxn>
                  <a:cxn ang="0">
                    <a:pos x="68" y="33"/>
                  </a:cxn>
                  <a:cxn ang="0">
                    <a:pos x="63" y="43"/>
                  </a:cxn>
                  <a:cxn ang="0">
                    <a:pos x="67" y="44"/>
                  </a:cxn>
                  <a:cxn ang="0">
                    <a:pos x="65" y="42"/>
                  </a:cxn>
                  <a:cxn ang="0">
                    <a:pos x="60" y="47"/>
                  </a:cxn>
                  <a:cxn ang="0">
                    <a:pos x="62" y="49"/>
                  </a:cxn>
                  <a:cxn ang="0">
                    <a:pos x="61" y="46"/>
                  </a:cxn>
                  <a:cxn ang="0">
                    <a:pos x="46" y="51"/>
                  </a:cxn>
                  <a:cxn ang="0">
                    <a:pos x="47" y="54"/>
                  </a:cxn>
                  <a:cxn ang="0">
                    <a:pos x="47" y="51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47" y="59"/>
                  </a:cxn>
                  <a:cxn ang="0">
                    <a:pos x="48" y="58"/>
                  </a:cxn>
                  <a:cxn ang="0">
                    <a:pos x="63" y="53"/>
                  </a:cxn>
                  <a:cxn ang="0">
                    <a:pos x="66" y="53"/>
                  </a:cxn>
                  <a:cxn ang="0">
                    <a:pos x="71" y="48"/>
                  </a:cxn>
                  <a:cxn ang="0">
                    <a:pos x="71" y="47"/>
                  </a:cxn>
                  <a:cxn ang="0">
                    <a:pos x="76" y="37"/>
                  </a:cxn>
                  <a:cxn ang="0">
                    <a:pos x="77" y="36"/>
                  </a:cxn>
                  <a:cxn ang="0">
                    <a:pos x="77" y="24"/>
                  </a:cxn>
                  <a:cxn ang="0">
                    <a:pos x="76" y="23"/>
                  </a:cxn>
                  <a:cxn ang="0">
                    <a:pos x="71" y="13"/>
                  </a:cxn>
                  <a:cxn ang="0">
                    <a:pos x="71" y="12"/>
                  </a:cxn>
                  <a:cxn ang="0">
                    <a:pos x="66" y="7"/>
                  </a:cxn>
                  <a:cxn ang="0">
                    <a:pos x="63" y="5"/>
                  </a:cxn>
                  <a:cxn ang="0">
                    <a:pos x="48" y="0"/>
                  </a:cxn>
                  <a:cxn ang="0">
                    <a:pos x="47" y="0"/>
                  </a:cxn>
                  <a:cxn ang="0">
                    <a:pos x="0" y="0"/>
                  </a:cxn>
                </a:cxnLst>
                <a:rect l="0" t="0" r="r" b="b"/>
                <a:pathLst>
                  <a:path w="77" h="59">
                    <a:moveTo>
                      <a:pt x="0" y="0"/>
                    </a:moveTo>
                    <a:lnTo>
                      <a:pt x="0" y="9"/>
                    </a:lnTo>
                    <a:lnTo>
                      <a:pt x="47" y="9"/>
                    </a:lnTo>
                    <a:lnTo>
                      <a:pt x="47" y="4"/>
                    </a:lnTo>
                    <a:lnTo>
                      <a:pt x="46" y="8"/>
                    </a:lnTo>
                    <a:lnTo>
                      <a:pt x="61" y="13"/>
                    </a:lnTo>
                    <a:lnTo>
                      <a:pt x="62" y="9"/>
                    </a:lnTo>
                    <a:lnTo>
                      <a:pt x="60" y="13"/>
                    </a:lnTo>
                    <a:lnTo>
                      <a:pt x="65" y="18"/>
                    </a:lnTo>
                    <a:lnTo>
                      <a:pt x="67" y="14"/>
                    </a:lnTo>
                    <a:lnTo>
                      <a:pt x="63" y="17"/>
                    </a:lnTo>
                    <a:lnTo>
                      <a:pt x="68" y="27"/>
                    </a:lnTo>
                    <a:lnTo>
                      <a:pt x="72" y="24"/>
                    </a:lnTo>
                    <a:lnTo>
                      <a:pt x="68" y="24"/>
                    </a:lnTo>
                    <a:lnTo>
                      <a:pt x="68" y="34"/>
                    </a:lnTo>
                    <a:lnTo>
                      <a:pt x="72" y="34"/>
                    </a:lnTo>
                    <a:lnTo>
                      <a:pt x="68" y="33"/>
                    </a:lnTo>
                    <a:lnTo>
                      <a:pt x="63" y="43"/>
                    </a:lnTo>
                    <a:lnTo>
                      <a:pt x="67" y="44"/>
                    </a:lnTo>
                    <a:lnTo>
                      <a:pt x="65" y="42"/>
                    </a:lnTo>
                    <a:lnTo>
                      <a:pt x="60" y="47"/>
                    </a:lnTo>
                    <a:lnTo>
                      <a:pt x="62" y="49"/>
                    </a:lnTo>
                    <a:lnTo>
                      <a:pt x="61" y="46"/>
                    </a:lnTo>
                    <a:lnTo>
                      <a:pt x="46" y="51"/>
                    </a:lnTo>
                    <a:lnTo>
                      <a:pt x="47" y="54"/>
                    </a:lnTo>
                    <a:lnTo>
                      <a:pt x="47" y="51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47" y="59"/>
                    </a:lnTo>
                    <a:lnTo>
                      <a:pt x="48" y="58"/>
                    </a:lnTo>
                    <a:lnTo>
                      <a:pt x="63" y="53"/>
                    </a:lnTo>
                    <a:lnTo>
                      <a:pt x="66" y="53"/>
                    </a:lnTo>
                    <a:lnTo>
                      <a:pt x="71" y="48"/>
                    </a:lnTo>
                    <a:lnTo>
                      <a:pt x="71" y="47"/>
                    </a:lnTo>
                    <a:lnTo>
                      <a:pt x="76" y="37"/>
                    </a:lnTo>
                    <a:lnTo>
                      <a:pt x="77" y="36"/>
                    </a:lnTo>
                    <a:lnTo>
                      <a:pt x="77" y="24"/>
                    </a:lnTo>
                    <a:lnTo>
                      <a:pt x="76" y="23"/>
                    </a:lnTo>
                    <a:lnTo>
                      <a:pt x="71" y="13"/>
                    </a:lnTo>
                    <a:lnTo>
                      <a:pt x="71" y="12"/>
                    </a:lnTo>
                    <a:lnTo>
                      <a:pt x="66" y="7"/>
                    </a:lnTo>
                    <a:lnTo>
                      <a:pt x="63" y="5"/>
                    </a:lnTo>
                    <a:lnTo>
                      <a:pt x="48" y="0"/>
                    </a:lnTo>
                    <a:lnTo>
                      <a:pt x="47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195" name="Freeform 11"/>
              <p:cNvSpPr>
                <a:spLocks/>
              </p:cNvSpPr>
              <p:nvPr/>
            </p:nvSpPr>
            <p:spPr bwMode="auto">
              <a:xfrm>
                <a:off x="2762" y="1139"/>
                <a:ext cx="43" cy="6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5"/>
                  </a:cxn>
                  <a:cxn ang="0">
                    <a:pos x="37" y="62"/>
                  </a:cxn>
                  <a:cxn ang="0">
                    <a:pos x="43" y="57"/>
                  </a:cxn>
                  <a:cxn ang="0">
                    <a:pos x="6" y="0"/>
                  </a:cxn>
                </a:cxnLst>
                <a:rect l="0" t="0" r="r" b="b"/>
                <a:pathLst>
                  <a:path w="43" h="62">
                    <a:moveTo>
                      <a:pt x="6" y="0"/>
                    </a:moveTo>
                    <a:lnTo>
                      <a:pt x="0" y="5"/>
                    </a:lnTo>
                    <a:lnTo>
                      <a:pt x="37" y="62"/>
                    </a:lnTo>
                    <a:lnTo>
                      <a:pt x="43" y="57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196" name="Rectangle 12"/>
              <p:cNvSpPr>
                <a:spLocks noChangeArrowheads="1"/>
              </p:cNvSpPr>
              <p:nvPr/>
            </p:nvSpPr>
            <p:spPr bwMode="auto">
              <a:xfrm>
                <a:off x="2833" y="1090"/>
                <a:ext cx="8" cy="107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197" name="Freeform 13"/>
              <p:cNvSpPr>
                <a:spLocks/>
              </p:cNvSpPr>
              <p:nvPr/>
            </p:nvSpPr>
            <p:spPr bwMode="auto">
              <a:xfrm>
                <a:off x="2870" y="1086"/>
                <a:ext cx="80" cy="115"/>
              </a:xfrm>
              <a:custGeom>
                <a:avLst/>
                <a:gdLst/>
                <a:ahLst/>
                <a:cxnLst>
                  <a:cxn ang="0">
                    <a:pos x="78" y="17"/>
                  </a:cxn>
                  <a:cxn ang="0">
                    <a:pos x="66" y="5"/>
                  </a:cxn>
                  <a:cxn ang="0">
                    <a:pos x="29" y="0"/>
                  </a:cxn>
                  <a:cxn ang="0">
                    <a:pos x="28" y="0"/>
                  </a:cxn>
                  <a:cxn ang="0">
                    <a:pos x="0" y="18"/>
                  </a:cxn>
                  <a:cxn ang="0">
                    <a:pos x="5" y="42"/>
                  </a:cxn>
                  <a:cxn ang="0">
                    <a:pos x="13" y="48"/>
                  </a:cxn>
                  <a:cxn ang="0">
                    <a:pos x="22" y="53"/>
                  </a:cxn>
                  <a:cxn ang="0">
                    <a:pos x="53" y="63"/>
                  </a:cxn>
                  <a:cxn ang="0">
                    <a:pos x="53" y="63"/>
                  </a:cxn>
                  <a:cxn ang="0">
                    <a:pos x="64" y="64"/>
                  </a:cxn>
                  <a:cxn ang="0">
                    <a:pos x="67" y="73"/>
                  </a:cxn>
                  <a:cxn ang="0">
                    <a:pos x="66" y="72"/>
                  </a:cxn>
                  <a:cxn ang="0">
                    <a:pos x="75" y="80"/>
                  </a:cxn>
                  <a:cxn ang="0">
                    <a:pos x="71" y="95"/>
                  </a:cxn>
                  <a:cxn ang="0">
                    <a:pos x="72" y="92"/>
                  </a:cxn>
                  <a:cxn ang="0">
                    <a:pos x="64" y="105"/>
                  </a:cxn>
                  <a:cxn ang="0">
                    <a:pos x="48" y="106"/>
                  </a:cxn>
                  <a:cxn ang="0">
                    <a:pos x="49" y="106"/>
                  </a:cxn>
                  <a:cxn ang="0">
                    <a:pos x="29" y="110"/>
                  </a:cxn>
                  <a:cxn ang="0">
                    <a:pos x="15" y="101"/>
                  </a:cxn>
                  <a:cxn ang="0">
                    <a:pos x="18" y="102"/>
                  </a:cxn>
                  <a:cxn ang="0">
                    <a:pos x="2" y="98"/>
                  </a:cxn>
                  <a:cxn ang="0">
                    <a:pos x="13" y="109"/>
                  </a:cxn>
                  <a:cxn ang="0">
                    <a:pos x="31" y="115"/>
                  </a:cxn>
                  <a:cxn ang="0">
                    <a:pos x="49" y="115"/>
                  </a:cxn>
                  <a:cxn ang="0">
                    <a:pos x="66" y="109"/>
                  </a:cxn>
                  <a:cxn ang="0">
                    <a:pos x="80" y="97"/>
                  </a:cxn>
                  <a:cxn ang="0">
                    <a:pos x="78" y="78"/>
                  </a:cxn>
                  <a:cxn ang="0">
                    <a:pos x="73" y="67"/>
                  </a:cxn>
                  <a:cxn ang="0">
                    <a:pos x="57" y="56"/>
                  </a:cxn>
                  <a:cxn ang="0">
                    <a:pos x="56" y="56"/>
                  </a:cxn>
                  <a:cxn ang="0">
                    <a:pos x="24" y="49"/>
                  </a:cxn>
                  <a:cxn ang="0">
                    <a:pos x="17" y="41"/>
                  </a:cxn>
                  <a:cxn ang="0">
                    <a:pos x="18" y="42"/>
                  </a:cxn>
                  <a:cxn ang="0">
                    <a:pos x="9" y="39"/>
                  </a:cxn>
                  <a:cxn ang="0">
                    <a:pos x="8" y="28"/>
                  </a:cxn>
                  <a:cxn ang="0">
                    <a:pos x="9" y="29"/>
                  </a:cxn>
                  <a:cxn ang="0">
                    <a:pos x="4" y="19"/>
                  </a:cxn>
                  <a:cxn ang="0">
                    <a:pos x="18" y="13"/>
                  </a:cxn>
                  <a:cxn ang="0">
                    <a:pos x="15" y="13"/>
                  </a:cxn>
                  <a:cxn ang="0">
                    <a:pos x="29" y="4"/>
                  </a:cxn>
                  <a:cxn ang="0">
                    <a:pos x="49" y="9"/>
                  </a:cxn>
                  <a:cxn ang="0">
                    <a:pos x="48" y="8"/>
                  </a:cxn>
                  <a:cxn ang="0">
                    <a:pos x="64" y="9"/>
                  </a:cxn>
                  <a:cxn ang="0">
                    <a:pos x="72" y="23"/>
                  </a:cxn>
                </a:cxnLst>
                <a:rect l="0" t="0" r="r" b="b"/>
                <a:pathLst>
                  <a:path w="80" h="115">
                    <a:moveTo>
                      <a:pt x="72" y="23"/>
                    </a:moveTo>
                    <a:lnTo>
                      <a:pt x="78" y="17"/>
                    </a:lnTo>
                    <a:lnTo>
                      <a:pt x="68" y="7"/>
                    </a:lnTo>
                    <a:lnTo>
                      <a:pt x="66" y="5"/>
                    </a:lnTo>
                    <a:lnTo>
                      <a:pt x="51" y="0"/>
                    </a:lnTo>
                    <a:lnTo>
                      <a:pt x="29" y="0"/>
                    </a:lnTo>
                    <a:lnTo>
                      <a:pt x="31" y="0"/>
                    </a:lnTo>
                    <a:lnTo>
                      <a:pt x="28" y="0"/>
                    </a:lnTo>
                    <a:lnTo>
                      <a:pt x="13" y="5"/>
                    </a:lnTo>
                    <a:lnTo>
                      <a:pt x="0" y="18"/>
                    </a:lnTo>
                    <a:lnTo>
                      <a:pt x="0" y="32"/>
                    </a:lnTo>
                    <a:lnTo>
                      <a:pt x="5" y="42"/>
                    </a:lnTo>
                    <a:lnTo>
                      <a:pt x="12" y="48"/>
                    </a:lnTo>
                    <a:lnTo>
                      <a:pt x="13" y="48"/>
                    </a:lnTo>
                    <a:lnTo>
                      <a:pt x="23" y="53"/>
                    </a:lnTo>
                    <a:lnTo>
                      <a:pt x="22" y="53"/>
                    </a:lnTo>
                    <a:lnTo>
                      <a:pt x="23" y="53"/>
                    </a:lnTo>
                    <a:lnTo>
                      <a:pt x="53" y="63"/>
                    </a:lnTo>
                    <a:lnTo>
                      <a:pt x="54" y="59"/>
                    </a:lnTo>
                    <a:lnTo>
                      <a:pt x="53" y="63"/>
                    </a:lnTo>
                    <a:lnTo>
                      <a:pt x="63" y="68"/>
                    </a:lnTo>
                    <a:lnTo>
                      <a:pt x="64" y="64"/>
                    </a:lnTo>
                    <a:lnTo>
                      <a:pt x="62" y="68"/>
                    </a:lnTo>
                    <a:lnTo>
                      <a:pt x="67" y="73"/>
                    </a:lnTo>
                    <a:lnTo>
                      <a:pt x="70" y="70"/>
                    </a:lnTo>
                    <a:lnTo>
                      <a:pt x="66" y="72"/>
                    </a:lnTo>
                    <a:lnTo>
                      <a:pt x="71" y="82"/>
                    </a:lnTo>
                    <a:lnTo>
                      <a:pt x="75" y="80"/>
                    </a:lnTo>
                    <a:lnTo>
                      <a:pt x="71" y="80"/>
                    </a:lnTo>
                    <a:lnTo>
                      <a:pt x="71" y="95"/>
                    </a:lnTo>
                    <a:lnTo>
                      <a:pt x="75" y="95"/>
                    </a:lnTo>
                    <a:lnTo>
                      <a:pt x="72" y="92"/>
                    </a:lnTo>
                    <a:lnTo>
                      <a:pt x="62" y="102"/>
                    </a:lnTo>
                    <a:lnTo>
                      <a:pt x="64" y="105"/>
                    </a:lnTo>
                    <a:lnTo>
                      <a:pt x="63" y="101"/>
                    </a:lnTo>
                    <a:lnTo>
                      <a:pt x="48" y="106"/>
                    </a:lnTo>
                    <a:lnTo>
                      <a:pt x="49" y="110"/>
                    </a:lnTo>
                    <a:lnTo>
                      <a:pt x="49" y="106"/>
                    </a:lnTo>
                    <a:lnTo>
                      <a:pt x="29" y="106"/>
                    </a:lnTo>
                    <a:lnTo>
                      <a:pt x="29" y="110"/>
                    </a:lnTo>
                    <a:lnTo>
                      <a:pt x="31" y="106"/>
                    </a:lnTo>
                    <a:lnTo>
                      <a:pt x="15" y="101"/>
                    </a:lnTo>
                    <a:lnTo>
                      <a:pt x="14" y="105"/>
                    </a:lnTo>
                    <a:lnTo>
                      <a:pt x="18" y="102"/>
                    </a:lnTo>
                    <a:lnTo>
                      <a:pt x="8" y="92"/>
                    </a:lnTo>
                    <a:lnTo>
                      <a:pt x="2" y="98"/>
                    </a:lnTo>
                    <a:lnTo>
                      <a:pt x="12" y="109"/>
                    </a:lnTo>
                    <a:lnTo>
                      <a:pt x="13" y="109"/>
                    </a:lnTo>
                    <a:lnTo>
                      <a:pt x="28" y="114"/>
                    </a:lnTo>
                    <a:lnTo>
                      <a:pt x="31" y="115"/>
                    </a:lnTo>
                    <a:lnTo>
                      <a:pt x="29" y="115"/>
                    </a:lnTo>
                    <a:lnTo>
                      <a:pt x="49" y="115"/>
                    </a:lnTo>
                    <a:lnTo>
                      <a:pt x="51" y="114"/>
                    </a:lnTo>
                    <a:lnTo>
                      <a:pt x="66" y="109"/>
                    </a:lnTo>
                    <a:lnTo>
                      <a:pt x="68" y="109"/>
                    </a:lnTo>
                    <a:lnTo>
                      <a:pt x="80" y="97"/>
                    </a:lnTo>
                    <a:lnTo>
                      <a:pt x="80" y="80"/>
                    </a:lnTo>
                    <a:lnTo>
                      <a:pt x="78" y="78"/>
                    </a:lnTo>
                    <a:lnTo>
                      <a:pt x="73" y="68"/>
                    </a:lnTo>
                    <a:lnTo>
                      <a:pt x="73" y="67"/>
                    </a:lnTo>
                    <a:lnTo>
                      <a:pt x="67" y="61"/>
                    </a:lnTo>
                    <a:lnTo>
                      <a:pt x="57" y="56"/>
                    </a:lnTo>
                    <a:lnTo>
                      <a:pt x="58" y="57"/>
                    </a:lnTo>
                    <a:lnTo>
                      <a:pt x="56" y="56"/>
                    </a:lnTo>
                    <a:lnTo>
                      <a:pt x="25" y="46"/>
                    </a:lnTo>
                    <a:lnTo>
                      <a:pt x="24" y="49"/>
                    </a:lnTo>
                    <a:lnTo>
                      <a:pt x="27" y="46"/>
                    </a:lnTo>
                    <a:lnTo>
                      <a:pt x="17" y="41"/>
                    </a:lnTo>
                    <a:lnTo>
                      <a:pt x="14" y="44"/>
                    </a:lnTo>
                    <a:lnTo>
                      <a:pt x="18" y="42"/>
                    </a:lnTo>
                    <a:lnTo>
                      <a:pt x="13" y="37"/>
                    </a:lnTo>
                    <a:lnTo>
                      <a:pt x="9" y="39"/>
                    </a:lnTo>
                    <a:lnTo>
                      <a:pt x="13" y="38"/>
                    </a:lnTo>
                    <a:lnTo>
                      <a:pt x="8" y="28"/>
                    </a:lnTo>
                    <a:lnTo>
                      <a:pt x="4" y="29"/>
                    </a:lnTo>
                    <a:lnTo>
                      <a:pt x="9" y="29"/>
                    </a:lnTo>
                    <a:lnTo>
                      <a:pt x="9" y="19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8" y="13"/>
                    </a:lnTo>
                    <a:lnTo>
                      <a:pt x="14" y="9"/>
                    </a:lnTo>
                    <a:lnTo>
                      <a:pt x="15" y="13"/>
                    </a:lnTo>
                    <a:lnTo>
                      <a:pt x="31" y="8"/>
                    </a:lnTo>
                    <a:lnTo>
                      <a:pt x="29" y="4"/>
                    </a:lnTo>
                    <a:lnTo>
                      <a:pt x="29" y="9"/>
                    </a:lnTo>
                    <a:lnTo>
                      <a:pt x="49" y="9"/>
                    </a:lnTo>
                    <a:lnTo>
                      <a:pt x="49" y="4"/>
                    </a:lnTo>
                    <a:lnTo>
                      <a:pt x="48" y="8"/>
                    </a:lnTo>
                    <a:lnTo>
                      <a:pt x="63" y="13"/>
                    </a:lnTo>
                    <a:lnTo>
                      <a:pt x="64" y="9"/>
                    </a:lnTo>
                    <a:lnTo>
                      <a:pt x="62" y="13"/>
                    </a:lnTo>
                    <a:lnTo>
                      <a:pt x="72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198" name="Freeform 14"/>
              <p:cNvSpPr>
                <a:spLocks/>
              </p:cNvSpPr>
              <p:nvPr/>
            </p:nvSpPr>
            <p:spPr bwMode="auto">
              <a:xfrm>
                <a:off x="3048" y="1089"/>
                <a:ext cx="108" cy="109"/>
              </a:xfrm>
              <a:custGeom>
                <a:avLst/>
                <a:gdLst/>
                <a:ahLst/>
                <a:cxnLst>
                  <a:cxn ang="0">
                    <a:pos x="7" y="1"/>
                  </a:cxn>
                  <a:cxn ang="0">
                    <a:pos x="0" y="2"/>
                  </a:cxn>
                  <a:cxn ang="0">
                    <a:pos x="25" y="109"/>
                  </a:cxn>
                  <a:cxn ang="0">
                    <a:pos x="32" y="109"/>
                  </a:cxn>
                  <a:cxn ang="0">
                    <a:pos x="58" y="2"/>
                  </a:cxn>
                  <a:cxn ang="0">
                    <a:pos x="54" y="1"/>
                  </a:cxn>
                  <a:cxn ang="0">
                    <a:pos x="50" y="2"/>
                  </a:cxn>
                  <a:cxn ang="0">
                    <a:pos x="75" y="109"/>
                  </a:cxn>
                  <a:cxn ang="0">
                    <a:pos x="83" y="109"/>
                  </a:cxn>
                  <a:cxn ang="0">
                    <a:pos x="108" y="2"/>
                  </a:cxn>
                  <a:cxn ang="0">
                    <a:pos x="100" y="0"/>
                  </a:cxn>
                  <a:cxn ang="0">
                    <a:pos x="75" y="107"/>
                  </a:cxn>
                  <a:cxn ang="0">
                    <a:pos x="79" y="108"/>
                  </a:cxn>
                  <a:cxn ang="0">
                    <a:pos x="83" y="108"/>
                  </a:cxn>
                  <a:cxn ang="0">
                    <a:pos x="58" y="1"/>
                  </a:cxn>
                  <a:cxn ang="0">
                    <a:pos x="50" y="0"/>
                  </a:cxn>
                  <a:cxn ang="0">
                    <a:pos x="25" y="107"/>
                  </a:cxn>
                  <a:cxn ang="0">
                    <a:pos x="29" y="108"/>
                  </a:cxn>
                  <a:cxn ang="0">
                    <a:pos x="32" y="108"/>
                  </a:cxn>
                  <a:cxn ang="0">
                    <a:pos x="7" y="1"/>
                  </a:cxn>
                </a:cxnLst>
                <a:rect l="0" t="0" r="r" b="b"/>
                <a:pathLst>
                  <a:path w="108" h="109">
                    <a:moveTo>
                      <a:pt x="7" y="1"/>
                    </a:moveTo>
                    <a:lnTo>
                      <a:pt x="0" y="2"/>
                    </a:lnTo>
                    <a:lnTo>
                      <a:pt x="25" y="109"/>
                    </a:lnTo>
                    <a:lnTo>
                      <a:pt x="32" y="109"/>
                    </a:lnTo>
                    <a:lnTo>
                      <a:pt x="58" y="2"/>
                    </a:lnTo>
                    <a:lnTo>
                      <a:pt x="54" y="1"/>
                    </a:lnTo>
                    <a:lnTo>
                      <a:pt x="50" y="2"/>
                    </a:lnTo>
                    <a:lnTo>
                      <a:pt x="75" y="109"/>
                    </a:lnTo>
                    <a:lnTo>
                      <a:pt x="83" y="109"/>
                    </a:lnTo>
                    <a:lnTo>
                      <a:pt x="108" y="2"/>
                    </a:lnTo>
                    <a:lnTo>
                      <a:pt x="100" y="0"/>
                    </a:lnTo>
                    <a:lnTo>
                      <a:pt x="75" y="107"/>
                    </a:lnTo>
                    <a:lnTo>
                      <a:pt x="79" y="108"/>
                    </a:lnTo>
                    <a:lnTo>
                      <a:pt x="83" y="108"/>
                    </a:lnTo>
                    <a:lnTo>
                      <a:pt x="58" y="1"/>
                    </a:lnTo>
                    <a:lnTo>
                      <a:pt x="50" y="0"/>
                    </a:lnTo>
                    <a:lnTo>
                      <a:pt x="25" y="107"/>
                    </a:lnTo>
                    <a:lnTo>
                      <a:pt x="29" y="108"/>
                    </a:lnTo>
                    <a:lnTo>
                      <a:pt x="32" y="108"/>
                    </a:lnTo>
                    <a:lnTo>
                      <a:pt x="7" y="1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199" name="Freeform 15"/>
              <p:cNvSpPr>
                <a:spLocks/>
              </p:cNvSpPr>
              <p:nvPr/>
            </p:nvSpPr>
            <p:spPr bwMode="auto">
              <a:xfrm>
                <a:off x="3166" y="1089"/>
                <a:ext cx="48" cy="109"/>
              </a:xfrm>
              <a:custGeom>
                <a:avLst/>
                <a:gdLst/>
                <a:ahLst/>
                <a:cxnLst>
                  <a:cxn ang="0">
                    <a:pos x="48" y="2"/>
                  </a:cxn>
                  <a:cxn ang="0">
                    <a:pos x="40" y="0"/>
                  </a:cxn>
                  <a:cxn ang="0">
                    <a:pos x="0" y="107"/>
                  </a:cxn>
                  <a:cxn ang="0">
                    <a:pos x="7" y="109"/>
                  </a:cxn>
                  <a:cxn ang="0">
                    <a:pos x="48" y="2"/>
                  </a:cxn>
                </a:cxnLst>
                <a:rect l="0" t="0" r="r" b="b"/>
                <a:pathLst>
                  <a:path w="48" h="109">
                    <a:moveTo>
                      <a:pt x="48" y="2"/>
                    </a:moveTo>
                    <a:lnTo>
                      <a:pt x="40" y="0"/>
                    </a:lnTo>
                    <a:lnTo>
                      <a:pt x="0" y="107"/>
                    </a:lnTo>
                    <a:lnTo>
                      <a:pt x="7" y="109"/>
                    </a:lnTo>
                    <a:lnTo>
                      <a:pt x="48" y="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00" name="Freeform 16"/>
              <p:cNvSpPr>
                <a:spLocks/>
              </p:cNvSpPr>
              <p:nvPr/>
            </p:nvSpPr>
            <p:spPr bwMode="auto">
              <a:xfrm>
                <a:off x="3206" y="1089"/>
                <a:ext cx="49" cy="109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0" y="2"/>
                  </a:cxn>
                  <a:cxn ang="0">
                    <a:pos x="42" y="109"/>
                  </a:cxn>
                  <a:cxn ang="0">
                    <a:pos x="49" y="107"/>
                  </a:cxn>
                  <a:cxn ang="0">
                    <a:pos x="8" y="0"/>
                  </a:cxn>
                </a:cxnLst>
                <a:rect l="0" t="0" r="r" b="b"/>
                <a:pathLst>
                  <a:path w="49" h="109">
                    <a:moveTo>
                      <a:pt x="8" y="0"/>
                    </a:moveTo>
                    <a:lnTo>
                      <a:pt x="0" y="2"/>
                    </a:lnTo>
                    <a:lnTo>
                      <a:pt x="42" y="109"/>
                    </a:lnTo>
                    <a:lnTo>
                      <a:pt x="49" y="107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01" name="Rectangle 17"/>
              <p:cNvSpPr>
                <a:spLocks noChangeArrowheads="1"/>
              </p:cNvSpPr>
              <p:nvPr/>
            </p:nvSpPr>
            <p:spPr bwMode="auto">
              <a:xfrm>
                <a:off x="3185" y="1158"/>
                <a:ext cx="5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02" name="Freeform 18"/>
              <p:cNvSpPr>
                <a:spLocks/>
              </p:cNvSpPr>
              <p:nvPr/>
            </p:nvSpPr>
            <p:spPr bwMode="auto">
              <a:xfrm>
                <a:off x="3269" y="1088"/>
                <a:ext cx="83" cy="114"/>
              </a:xfrm>
              <a:custGeom>
                <a:avLst/>
                <a:gdLst/>
                <a:ahLst/>
                <a:cxnLst>
                  <a:cxn ang="0">
                    <a:pos x="83" y="27"/>
                  </a:cxn>
                  <a:cxn ang="0">
                    <a:pos x="78" y="16"/>
                  </a:cxn>
                  <a:cxn ang="0">
                    <a:pos x="57" y="0"/>
                  </a:cxn>
                  <a:cxn ang="0">
                    <a:pos x="23" y="5"/>
                  </a:cxn>
                  <a:cxn ang="0">
                    <a:pos x="5" y="27"/>
                  </a:cxn>
                  <a:cxn ang="0">
                    <a:pos x="5" y="27"/>
                  </a:cxn>
                  <a:cxn ang="0">
                    <a:pos x="0" y="45"/>
                  </a:cxn>
                  <a:cxn ang="0">
                    <a:pos x="0" y="70"/>
                  </a:cxn>
                  <a:cxn ang="0">
                    <a:pos x="6" y="88"/>
                  </a:cxn>
                  <a:cxn ang="0">
                    <a:pos x="10" y="96"/>
                  </a:cxn>
                  <a:cxn ang="0">
                    <a:pos x="23" y="108"/>
                  </a:cxn>
                  <a:cxn ang="0">
                    <a:pos x="34" y="114"/>
                  </a:cxn>
                  <a:cxn ang="0">
                    <a:pos x="57" y="113"/>
                  </a:cxn>
                  <a:cxn ang="0">
                    <a:pos x="68" y="108"/>
                  </a:cxn>
                  <a:cxn ang="0">
                    <a:pos x="78" y="96"/>
                  </a:cxn>
                  <a:cxn ang="0">
                    <a:pos x="76" y="83"/>
                  </a:cxn>
                  <a:cxn ang="0">
                    <a:pos x="74" y="94"/>
                  </a:cxn>
                  <a:cxn ang="0">
                    <a:pos x="62" y="101"/>
                  </a:cxn>
                  <a:cxn ang="0">
                    <a:pos x="63" y="100"/>
                  </a:cxn>
                  <a:cxn ang="0">
                    <a:pos x="54" y="109"/>
                  </a:cxn>
                  <a:cxn ang="0">
                    <a:pos x="34" y="105"/>
                  </a:cxn>
                  <a:cxn ang="0">
                    <a:pos x="37" y="105"/>
                  </a:cxn>
                  <a:cxn ang="0">
                    <a:pos x="24" y="104"/>
                  </a:cxn>
                  <a:cxn ang="0">
                    <a:pos x="18" y="91"/>
                  </a:cxn>
                  <a:cxn ang="0">
                    <a:pos x="18" y="93"/>
                  </a:cxn>
                  <a:cxn ang="0">
                    <a:pos x="9" y="84"/>
                  </a:cxn>
                  <a:cxn ang="0">
                    <a:pos x="8" y="68"/>
                  </a:cxn>
                  <a:cxn ang="0">
                    <a:pos x="9" y="69"/>
                  </a:cxn>
                  <a:cxn ang="0">
                    <a:pos x="4" y="44"/>
                  </a:cxn>
                  <a:cxn ang="0">
                    <a:pos x="13" y="30"/>
                  </a:cxn>
                  <a:cxn ang="0">
                    <a:pos x="13" y="31"/>
                  </a:cxn>
                  <a:cxn ang="0">
                    <a:pos x="14" y="18"/>
                  </a:cxn>
                  <a:cxn ang="0">
                    <a:pos x="28" y="12"/>
                  </a:cxn>
                  <a:cxn ang="0">
                    <a:pos x="27" y="12"/>
                  </a:cxn>
                  <a:cxn ang="0">
                    <a:pos x="34" y="3"/>
                  </a:cxn>
                  <a:cxn ang="0">
                    <a:pos x="54" y="8"/>
                  </a:cxn>
                  <a:cxn ang="0">
                    <a:pos x="53" y="7"/>
                  </a:cxn>
                  <a:cxn ang="0">
                    <a:pos x="64" y="8"/>
                  </a:cxn>
                  <a:cxn ang="0">
                    <a:pos x="72" y="22"/>
                  </a:cxn>
                  <a:cxn ang="0">
                    <a:pos x="71" y="21"/>
                  </a:cxn>
                </a:cxnLst>
                <a:rect l="0" t="0" r="r" b="b"/>
                <a:pathLst>
                  <a:path w="83" h="114">
                    <a:moveTo>
                      <a:pt x="76" y="31"/>
                    </a:moveTo>
                    <a:lnTo>
                      <a:pt x="83" y="27"/>
                    </a:lnTo>
                    <a:lnTo>
                      <a:pt x="78" y="17"/>
                    </a:lnTo>
                    <a:lnTo>
                      <a:pt x="78" y="16"/>
                    </a:lnTo>
                    <a:lnTo>
                      <a:pt x="67" y="5"/>
                    </a:lnTo>
                    <a:lnTo>
                      <a:pt x="57" y="0"/>
                    </a:lnTo>
                    <a:lnTo>
                      <a:pt x="33" y="0"/>
                    </a:lnTo>
                    <a:lnTo>
                      <a:pt x="23" y="5"/>
                    </a:lnTo>
                    <a:lnTo>
                      <a:pt x="10" y="17"/>
                    </a:lnTo>
                    <a:lnTo>
                      <a:pt x="5" y="27"/>
                    </a:lnTo>
                    <a:lnTo>
                      <a:pt x="6" y="26"/>
                    </a:lnTo>
                    <a:lnTo>
                      <a:pt x="5" y="27"/>
                    </a:lnTo>
                    <a:lnTo>
                      <a:pt x="0" y="42"/>
                    </a:lnTo>
                    <a:lnTo>
                      <a:pt x="0" y="45"/>
                    </a:lnTo>
                    <a:lnTo>
                      <a:pt x="0" y="44"/>
                    </a:lnTo>
                    <a:lnTo>
                      <a:pt x="0" y="70"/>
                    </a:lnTo>
                    <a:lnTo>
                      <a:pt x="5" y="85"/>
                    </a:lnTo>
                    <a:lnTo>
                      <a:pt x="6" y="88"/>
                    </a:lnTo>
                    <a:lnTo>
                      <a:pt x="5" y="86"/>
                    </a:lnTo>
                    <a:lnTo>
                      <a:pt x="10" y="96"/>
                    </a:lnTo>
                    <a:lnTo>
                      <a:pt x="21" y="108"/>
                    </a:lnTo>
                    <a:lnTo>
                      <a:pt x="23" y="108"/>
                    </a:lnTo>
                    <a:lnTo>
                      <a:pt x="33" y="113"/>
                    </a:lnTo>
                    <a:lnTo>
                      <a:pt x="34" y="114"/>
                    </a:lnTo>
                    <a:lnTo>
                      <a:pt x="55" y="114"/>
                    </a:lnTo>
                    <a:lnTo>
                      <a:pt x="57" y="113"/>
                    </a:lnTo>
                    <a:lnTo>
                      <a:pt x="67" y="108"/>
                    </a:lnTo>
                    <a:lnTo>
                      <a:pt x="68" y="108"/>
                    </a:lnTo>
                    <a:lnTo>
                      <a:pt x="78" y="98"/>
                    </a:lnTo>
                    <a:lnTo>
                      <a:pt x="78" y="96"/>
                    </a:lnTo>
                    <a:lnTo>
                      <a:pt x="83" y="86"/>
                    </a:lnTo>
                    <a:lnTo>
                      <a:pt x="76" y="83"/>
                    </a:lnTo>
                    <a:lnTo>
                      <a:pt x="71" y="93"/>
                    </a:lnTo>
                    <a:lnTo>
                      <a:pt x="74" y="94"/>
                    </a:lnTo>
                    <a:lnTo>
                      <a:pt x="72" y="91"/>
                    </a:lnTo>
                    <a:lnTo>
                      <a:pt x="62" y="101"/>
                    </a:lnTo>
                    <a:lnTo>
                      <a:pt x="64" y="104"/>
                    </a:lnTo>
                    <a:lnTo>
                      <a:pt x="63" y="100"/>
                    </a:lnTo>
                    <a:lnTo>
                      <a:pt x="53" y="105"/>
                    </a:lnTo>
                    <a:lnTo>
                      <a:pt x="54" y="109"/>
                    </a:lnTo>
                    <a:lnTo>
                      <a:pt x="54" y="105"/>
                    </a:lnTo>
                    <a:lnTo>
                      <a:pt x="34" y="105"/>
                    </a:lnTo>
                    <a:lnTo>
                      <a:pt x="34" y="109"/>
                    </a:lnTo>
                    <a:lnTo>
                      <a:pt x="37" y="105"/>
                    </a:lnTo>
                    <a:lnTo>
                      <a:pt x="27" y="100"/>
                    </a:lnTo>
                    <a:lnTo>
                      <a:pt x="24" y="104"/>
                    </a:lnTo>
                    <a:lnTo>
                      <a:pt x="28" y="101"/>
                    </a:lnTo>
                    <a:lnTo>
                      <a:pt x="18" y="91"/>
                    </a:lnTo>
                    <a:lnTo>
                      <a:pt x="14" y="94"/>
                    </a:lnTo>
                    <a:lnTo>
                      <a:pt x="18" y="93"/>
                    </a:lnTo>
                    <a:lnTo>
                      <a:pt x="13" y="83"/>
                    </a:lnTo>
                    <a:lnTo>
                      <a:pt x="9" y="84"/>
                    </a:lnTo>
                    <a:lnTo>
                      <a:pt x="13" y="83"/>
                    </a:lnTo>
                    <a:lnTo>
                      <a:pt x="8" y="68"/>
                    </a:lnTo>
                    <a:lnTo>
                      <a:pt x="4" y="69"/>
                    </a:lnTo>
                    <a:lnTo>
                      <a:pt x="9" y="69"/>
                    </a:lnTo>
                    <a:lnTo>
                      <a:pt x="9" y="44"/>
                    </a:lnTo>
                    <a:lnTo>
                      <a:pt x="4" y="44"/>
                    </a:lnTo>
                    <a:lnTo>
                      <a:pt x="8" y="45"/>
                    </a:lnTo>
                    <a:lnTo>
                      <a:pt x="13" y="30"/>
                    </a:lnTo>
                    <a:lnTo>
                      <a:pt x="9" y="29"/>
                    </a:lnTo>
                    <a:lnTo>
                      <a:pt x="13" y="31"/>
                    </a:lnTo>
                    <a:lnTo>
                      <a:pt x="18" y="21"/>
                    </a:lnTo>
                    <a:lnTo>
                      <a:pt x="14" y="18"/>
                    </a:lnTo>
                    <a:lnTo>
                      <a:pt x="18" y="22"/>
                    </a:lnTo>
                    <a:lnTo>
                      <a:pt x="28" y="12"/>
                    </a:lnTo>
                    <a:lnTo>
                      <a:pt x="24" y="8"/>
                    </a:lnTo>
                    <a:lnTo>
                      <a:pt x="27" y="12"/>
                    </a:lnTo>
                    <a:lnTo>
                      <a:pt x="37" y="7"/>
                    </a:lnTo>
                    <a:lnTo>
                      <a:pt x="34" y="3"/>
                    </a:lnTo>
                    <a:lnTo>
                      <a:pt x="34" y="8"/>
                    </a:lnTo>
                    <a:lnTo>
                      <a:pt x="54" y="8"/>
                    </a:lnTo>
                    <a:lnTo>
                      <a:pt x="54" y="3"/>
                    </a:lnTo>
                    <a:lnTo>
                      <a:pt x="53" y="7"/>
                    </a:lnTo>
                    <a:lnTo>
                      <a:pt x="63" y="12"/>
                    </a:lnTo>
                    <a:lnTo>
                      <a:pt x="64" y="8"/>
                    </a:lnTo>
                    <a:lnTo>
                      <a:pt x="62" y="12"/>
                    </a:lnTo>
                    <a:lnTo>
                      <a:pt x="72" y="22"/>
                    </a:lnTo>
                    <a:lnTo>
                      <a:pt x="74" y="18"/>
                    </a:lnTo>
                    <a:lnTo>
                      <a:pt x="71" y="21"/>
                    </a:lnTo>
                    <a:lnTo>
                      <a:pt x="76" y="31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03" name="Rectangle 19"/>
              <p:cNvSpPr>
                <a:spLocks noChangeArrowheads="1"/>
              </p:cNvSpPr>
              <p:nvPr/>
            </p:nvSpPr>
            <p:spPr bwMode="auto">
              <a:xfrm>
                <a:off x="1343" y="3493"/>
                <a:ext cx="31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04" name="Rectangle 20"/>
              <p:cNvSpPr>
                <a:spLocks noChangeArrowheads="1"/>
              </p:cNvSpPr>
              <p:nvPr/>
            </p:nvSpPr>
            <p:spPr bwMode="auto">
              <a:xfrm>
                <a:off x="1339" y="3453"/>
                <a:ext cx="9" cy="44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05" name="Freeform 21"/>
              <p:cNvSpPr>
                <a:spLocks/>
              </p:cNvSpPr>
              <p:nvPr/>
            </p:nvSpPr>
            <p:spPr bwMode="auto">
              <a:xfrm>
                <a:off x="1308" y="3591"/>
                <a:ext cx="64" cy="95"/>
              </a:xfrm>
              <a:custGeom>
                <a:avLst/>
                <a:gdLst/>
                <a:ahLst/>
                <a:cxnLst>
                  <a:cxn ang="0">
                    <a:pos x="26" y="0"/>
                  </a:cxn>
                  <a:cxn ang="0">
                    <a:pos x="13" y="4"/>
                  </a:cxn>
                  <a:cxn ang="0">
                    <a:pos x="4" y="19"/>
                  </a:cxn>
                  <a:cxn ang="0">
                    <a:pos x="4" y="20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54"/>
                  </a:cxn>
                  <a:cxn ang="0">
                    <a:pos x="4" y="76"/>
                  </a:cxn>
                  <a:cxn ang="0">
                    <a:pos x="13" y="90"/>
                  </a:cxn>
                  <a:cxn ang="0">
                    <a:pos x="26" y="93"/>
                  </a:cxn>
                  <a:cxn ang="0">
                    <a:pos x="28" y="95"/>
                  </a:cxn>
                  <a:cxn ang="0">
                    <a:pos x="34" y="95"/>
                  </a:cxn>
                  <a:cxn ang="0">
                    <a:pos x="49" y="90"/>
                  </a:cxn>
                  <a:cxn ang="0">
                    <a:pos x="52" y="88"/>
                  </a:cxn>
                  <a:cxn ang="0">
                    <a:pos x="59" y="75"/>
                  </a:cxn>
                  <a:cxn ang="0">
                    <a:pos x="64" y="51"/>
                  </a:cxn>
                  <a:cxn ang="0">
                    <a:pos x="64" y="41"/>
                  </a:cxn>
                  <a:cxn ang="0">
                    <a:pos x="63" y="41"/>
                  </a:cxn>
                  <a:cxn ang="0">
                    <a:pos x="59" y="18"/>
                  </a:cxn>
                  <a:cxn ang="0">
                    <a:pos x="52" y="7"/>
                  </a:cxn>
                  <a:cxn ang="0">
                    <a:pos x="49" y="4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35" y="9"/>
                  </a:cxn>
                  <a:cxn ang="0">
                    <a:pos x="34" y="8"/>
                  </a:cxn>
                  <a:cxn ang="0">
                    <a:pos x="48" y="8"/>
                  </a:cxn>
                  <a:cxn ang="0">
                    <a:pos x="52" y="23"/>
                  </a:cxn>
                  <a:cxn ang="0">
                    <a:pos x="52" y="22"/>
                  </a:cxn>
                  <a:cxn ang="0">
                    <a:pos x="59" y="41"/>
                  </a:cxn>
                  <a:cxn ang="0">
                    <a:pos x="55" y="53"/>
                  </a:cxn>
                  <a:cxn ang="0">
                    <a:pos x="55" y="53"/>
                  </a:cxn>
                  <a:cxn ang="0">
                    <a:pos x="55" y="73"/>
                  </a:cxn>
                  <a:cxn ang="0">
                    <a:pos x="44" y="85"/>
                  </a:cxn>
                  <a:cxn ang="0">
                    <a:pos x="46" y="82"/>
                  </a:cxn>
                  <a:cxn ang="0">
                    <a:pos x="35" y="90"/>
                  </a:cxn>
                  <a:cxn ang="0">
                    <a:pos x="28" y="86"/>
                  </a:cxn>
                  <a:cxn ang="0">
                    <a:pos x="29" y="86"/>
                  </a:cxn>
                  <a:cxn ang="0">
                    <a:pos x="15" y="86"/>
                  </a:cxn>
                  <a:cxn ang="0">
                    <a:pos x="11" y="72"/>
                  </a:cxn>
                  <a:cxn ang="0">
                    <a:pos x="11" y="73"/>
                  </a:cxn>
                  <a:cxn ang="0">
                    <a:pos x="4" y="53"/>
                  </a:cxn>
                  <a:cxn ang="0">
                    <a:pos x="9" y="41"/>
                  </a:cxn>
                  <a:cxn ang="0">
                    <a:pos x="7" y="42"/>
                  </a:cxn>
                  <a:cxn ang="0">
                    <a:pos x="7" y="20"/>
                  </a:cxn>
                  <a:cxn ang="0">
                    <a:pos x="19" y="10"/>
                  </a:cxn>
                  <a:cxn ang="0">
                    <a:pos x="16" y="12"/>
                  </a:cxn>
                </a:cxnLst>
                <a:rect l="0" t="0" r="r" b="b"/>
                <a:pathLst>
                  <a:path w="64" h="95">
                    <a:moveTo>
                      <a:pt x="29" y="8"/>
                    </a:moveTo>
                    <a:lnTo>
                      <a:pt x="26" y="0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1" y="7"/>
                    </a:lnTo>
                    <a:lnTo>
                      <a:pt x="4" y="19"/>
                    </a:lnTo>
                    <a:lnTo>
                      <a:pt x="4" y="18"/>
                    </a:lnTo>
                    <a:lnTo>
                      <a:pt x="4" y="20"/>
                    </a:lnTo>
                    <a:lnTo>
                      <a:pt x="0" y="41"/>
                    </a:lnTo>
                    <a:lnTo>
                      <a:pt x="0" y="43"/>
                    </a:lnTo>
                    <a:lnTo>
                      <a:pt x="0" y="41"/>
                    </a:lnTo>
                    <a:lnTo>
                      <a:pt x="0" y="53"/>
                    </a:lnTo>
                    <a:lnTo>
                      <a:pt x="0" y="51"/>
                    </a:lnTo>
                    <a:lnTo>
                      <a:pt x="0" y="54"/>
                    </a:lnTo>
                    <a:lnTo>
                      <a:pt x="4" y="75"/>
                    </a:lnTo>
                    <a:lnTo>
                      <a:pt x="4" y="76"/>
                    </a:lnTo>
                    <a:lnTo>
                      <a:pt x="11" y="88"/>
                    </a:lnTo>
                    <a:lnTo>
                      <a:pt x="13" y="90"/>
                    </a:lnTo>
                    <a:lnTo>
                      <a:pt x="14" y="90"/>
                    </a:lnTo>
                    <a:lnTo>
                      <a:pt x="26" y="93"/>
                    </a:lnTo>
                    <a:lnTo>
                      <a:pt x="29" y="95"/>
                    </a:lnTo>
                    <a:lnTo>
                      <a:pt x="28" y="95"/>
                    </a:lnTo>
                    <a:lnTo>
                      <a:pt x="35" y="95"/>
                    </a:lnTo>
                    <a:lnTo>
                      <a:pt x="34" y="95"/>
                    </a:lnTo>
                    <a:lnTo>
                      <a:pt x="36" y="93"/>
                    </a:lnTo>
                    <a:lnTo>
                      <a:pt x="49" y="90"/>
                    </a:lnTo>
                    <a:lnTo>
                      <a:pt x="50" y="90"/>
                    </a:lnTo>
                    <a:lnTo>
                      <a:pt x="52" y="88"/>
                    </a:lnTo>
                    <a:lnTo>
                      <a:pt x="59" y="76"/>
                    </a:lnTo>
                    <a:lnTo>
                      <a:pt x="59" y="75"/>
                    </a:lnTo>
                    <a:lnTo>
                      <a:pt x="63" y="54"/>
                    </a:lnTo>
                    <a:lnTo>
                      <a:pt x="64" y="51"/>
                    </a:lnTo>
                    <a:lnTo>
                      <a:pt x="64" y="53"/>
                    </a:lnTo>
                    <a:lnTo>
                      <a:pt x="64" y="41"/>
                    </a:lnTo>
                    <a:lnTo>
                      <a:pt x="64" y="43"/>
                    </a:lnTo>
                    <a:lnTo>
                      <a:pt x="63" y="41"/>
                    </a:lnTo>
                    <a:lnTo>
                      <a:pt x="59" y="20"/>
                    </a:lnTo>
                    <a:lnTo>
                      <a:pt x="59" y="18"/>
                    </a:lnTo>
                    <a:lnTo>
                      <a:pt x="59" y="19"/>
                    </a:lnTo>
                    <a:lnTo>
                      <a:pt x="52" y="7"/>
                    </a:lnTo>
                    <a:lnTo>
                      <a:pt x="50" y="4"/>
                    </a:lnTo>
                    <a:lnTo>
                      <a:pt x="49" y="4"/>
                    </a:lnTo>
                    <a:lnTo>
                      <a:pt x="36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28" y="0"/>
                    </a:lnTo>
                    <a:lnTo>
                      <a:pt x="28" y="9"/>
                    </a:lnTo>
                    <a:lnTo>
                      <a:pt x="35" y="9"/>
                    </a:lnTo>
                    <a:lnTo>
                      <a:pt x="35" y="4"/>
                    </a:lnTo>
                    <a:lnTo>
                      <a:pt x="34" y="8"/>
                    </a:lnTo>
                    <a:lnTo>
                      <a:pt x="46" y="12"/>
                    </a:lnTo>
                    <a:lnTo>
                      <a:pt x="48" y="8"/>
                    </a:lnTo>
                    <a:lnTo>
                      <a:pt x="44" y="10"/>
                    </a:lnTo>
                    <a:lnTo>
                      <a:pt x="52" y="23"/>
                    </a:lnTo>
                    <a:lnTo>
                      <a:pt x="55" y="20"/>
                    </a:lnTo>
                    <a:lnTo>
                      <a:pt x="52" y="22"/>
                    </a:lnTo>
                    <a:lnTo>
                      <a:pt x="55" y="42"/>
                    </a:lnTo>
                    <a:lnTo>
                      <a:pt x="59" y="41"/>
                    </a:lnTo>
                    <a:lnTo>
                      <a:pt x="55" y="41"/>
                    </a:lnTo>
                    <a:lnTo>
                      <a:pt x="55" y="53"/>
                    </a:lnTo>
                    <a:lnTo>
                      <a:pt x="59" y="53"/>
                    </a:lnTo>
                    <a:lnTo>
                      <a:pt x="55" y="53"/>
                    </a:lnTo>
                    <a:lnTo>
                      <a:pt x="52" y="73"/>
                    </a:lnTo>
                    <a:lnTo>
                      <a:pt x="55" y="73"/>
                    </a:lnTo>
                    <a:lnTo>
                      <a:pt x="52" y="72"/>
                    </a:lnTo>
                    <a:lnTo>
                      <a:pt x="44" y="85"/>
                    </a:lnTo>
                    <a:lnTo>
                      <a:pt x="48" y="86"/>
                    </a:lnTo>
                    <a:lnTo>
                      <a:pt x="46" y="82"/>
                    </a:lnTo>
                    <a:lnTo>
                      <a:pt x="34" y="86"/>
                    </a:lnTo>
                    <a:lnTo>
                      <a:pt x="35" y="90"/>
                    </a:lnTo>
                    <a:lnTo>
                      <a:pt x="35" y="86"/>
                    </a:lnTo>
                    <a:lnTo>
                      <a:pt x="28" y="86"/>
                    </a:lnTo>
                    <a:lnTo>
                      <a:pt x="28" y="90"/>
                    </a:lnTo>
                    <a:lnTo>
                      <a:pt x="29" y="86"/>
                    </a:lnTo>
                    <a:lnTo>
                      <a:pt x="16" y="82"/>
                    </a:lnTo>
                    <a:lnTo>
                      <a:pt x="15" y="86"/>
                    </a:lnTo>
                    <a:lnTo>
                      <a:pt x="19" y="85"/>
                    </a:lnTo>
                    <a:lnTo>
                      <a:pt x="11" y="72"/>
                    </a:lnTo>
                    <a:lnTo>
                      <a:pt x="7" y="73"/>
                    </a:lnTo>
                    <a:lnTo>
                      <a:pt x="11" y="73"/>
                    </a:lnTo>
                    <a:lnTo>
                      <a:pt x="7" y="53"/>
                    </a:lnTo>
                    <a:lnTo>
                      <a:pt x="4" y="53"/>
                    </a:lnTo>
                    <a:lnTo>
                      <a:pt x="9" y="53"/>
                    </a:lnTo>
                    <a:lnTo>
                      <a:pt x="9" y="41"/>
                    </a:lnTo>
                    <a:lnTo>
                      <a:pt x="4" y="41"/>
                    </a:lnTo>
                    <a:lnTo>
                      <a:pt x="7" y="42"/>
                    </a:lnTo>
                    <a:lnTo>
                      <a:pt x="11" y="22"/>
                    </a:lnTo>
                    <a:lnTo>
                      <a:pt x="7" y="20"/>
                    </a:lnTo>
                    <a:lnTo>
                      <a:pt x="11" y="23"/>
                    </a:lnTo>
                    <a:lnTo>
                      <a:pt x="19" y="10"/>
                    </a:lnTo>
                    <a:lnTo>
                      <a:pt x="15" y="8"/>
                    </a:lnTo>
                    <a:lnTo>
                      <a:pt x="16" y="12"/>
                    </a:lnTo>
                    <a:lnTo>
                      <a:pt x="29" y="8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06" name="Rectangle 22"/>
              <p:cNvSpPr>
                <a:spLocks noChangeArrowheads="1"/>
              </p:cNvSpPr>
              <p:nvPr/>
            </p:nvSpPr>
            <p:spPr bwMode="auto">
              <a:xfrm>
                <a:off x="2211" y="3453"/>
                <a:ext cx="9" cy="44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07" name="Freeform 23"/>
              <p:cNvSpPr>
                <a:spLocks/>
              </p:cNvSpPr>
              <p:nvPr/>
            </p:nvSpPr>
            <p:spPr bwMode="auto">
              <a:xfrm>
                <a:off x="2139" y="3591"/>
                <a:ext cx="66" cy="93"/>
              </a:xfrm>
              <a:custGeom>
                <a:avLst/>
                <a:gdLst/>
                <a:ahLst/>
                <a:cxnLst>
                  <a:cxn ang="0">
                    <a:pos x="52" y="0"/>
                  </a:cxn>
                  <a:cxn ang="0">
                    <a:pos x="8" y="4"/>
                  </a:cxn>
                  <a:cxn ang="0">
                    <a:pos x="12" y="44"/>
                  </a:cxn>
                  <a:cxn ang="0">
                    <a:pos x="12" y="37"/>
                  </a:cxn>
                  <a:cxn ang="0">
                    <a:pos x="26" y="37"/>
                  </a:cxn>
                  <a:cxn ang="0">
                    <a:pos x="24" y="38"/>
                  </a:cxn>
                  <a:cxn ang="0">
                    <a:pos x="37" y="33"/>
                  </a:cxn>
                  <a:cxn ang="0">
                    <a:pos x="48" y="41"/>
                  </a:cxn>
                  <a:cxn ang="0">
                    <a:pos x="47" y="41"/>
                  </a:cxn>
                  <a:cxn ang="0">
                    <a:pos x="57" y="44"/>
                  </a:cxn>
                  <a:cxn ang="0">
                    <a:pos x="57" y="58"/>
                  </a:cxn>
                  <a:cxn ang="0">
                    <a:pos x="57" y="57"/>
                  </a:cxn>
                  <a:cxn ang="0">
                    <a:pos x="61" y="64"/>
                  </a:cxn>
                  <a:cxn ang="0">
                    <a:pos x="53" y="76"/>
                  </a:cxn>
                  <a:cxn ang="0">
                    <a:pos x="55" y="75"/>
                  </a:cxn>
                  <a:cxn ang="0">
                    <a:pos x="50" y="85"/>
                  </a:cxn>
                  <a:cxn ang="0">
                    <a:pos x="36" y="85"/>
                  </a:cxn>
                  <a:cxn ang="0">
                    <a:pos x="37" y="85"/>
                  </a:cxn>
                  <a:cxn ang="0">
                    <a:pos x="24" y="88"/>
                  </a:cxn>
                  <a:cxn ang="0">
                    <a:pos x="13" y="81"/>
                  </a:cxn>
                  <a:cxn ang="0">
                    <a:pos x="16" y="82"/>
                  </a:cxn>
                  <a:cxn ang="0">
                    <a:pos x="8" y="81"/>
                  </a:cxn>
                  <a:cxn ang="0">
                    <a:pos x="8" y="72"/>
                  </a:cxn>
                  <a:cxn ang="0">
                    <a:pos x="4" y="83"/>
                  </a:cxn>
                  <a:cxn ang="0">
                    <a:pos x="11" y="88"/>
                  </a:cxn>
                  <a:cxn ang="0">
                    <a:pos x="26" y="93"/>
                  </a:cxn>
                  <a:cxn ang="0">
                    <a:pos x="37" y="93"/>
                  </a:cxn>
                  <a:cxn ang="0">
                    <a:pos x="38" y="92"/>
                  </a:cxn>
                  <a:cxn ang="0">
                    <a:pos x="53" y="88"/>
                  </a:cxn>
                  <a:cxn ang="0">
                    <a:pos x="61" y="78"/>
                  </a:cxn>
                  <a:cxn ang="0">
                    <a:pos x="66" y="63"/>
                  </a:cxn>
                  <a:cxn ang="0">
                    <a:pos x="66" y="57"/>
                  </a:cxn>
                  <a:cxn ang="0">
                    <a:pos x="65" y="56"/>
                  </a:cxn>
                  <a:cxn ang="0">
                    <a:pos x="61" y="42"/>
                  </a:cxn>
                  <a:cxn ang="0">
                    <a:pos x="51" y="33"/>
                  </a:cxn>
                  <a:cxn ang="0">
                    <a:pos x="36" y="29"/>
                  </a:cxn>
                  <a:cxn ang="0">
                    <a:pos x="24" y="29"/>
                  </a:cxn>
                  <a:cxn ang="0">
                    <a:pos x="23" y="29"/>
                  </a:cxn>
                  <a:cxn ang="0">
                    <a:pos x="9" y="33"/>
                  </a:cxn>
                  <a:cxn ang="0">
                    <a:pos x="5" y="38"/>
                  </a:cxn>
                  <a:cxn ang="0">
                    <a:pos x="13" y="42"/>
                  </a:cxn>
                  <a:cxn ang="0">
                    <a:pos x="12" y="4"/>
                  </a:cxn>
                  <a:cxn ang="0">
                    <a:pos x="52" y="9"/>
                  </a:cxn>
                </a:cxnLst>
                <a:rect l="0" t="0" r="r" b="b"/>
                <a:pathLst>
                  <a:path w="66" h="93">
                    <a:moveTo>
                      <a:pt x="52" y="9"/>
                    </a:moveTo>
                    <a:lnTo>
                      <a:pt x="52" y="0"/>
                    </a:lnTo>
                    <a:lnTo>
                      <a:pt x="8" y="0"/>
                    </a:lnTo>
                    <a:lnTo>
                      <a:pt x="8" y="4"/>
                    </a:lnTo>
                    <a:lnTo>
                      <a:pt x="4" y="41"/>
                    </a:lnTo>
                    <a:lnTo>
                      <a:pt x="12" y="44"/>
                    </a:lnTo>
                    <a:lnTo>
                      <a:pt x="16" y="41"/>
                    </a:lnTo>
                    <a:lnTo>
                      <a:pt x="12" y="37"/>
                    </a:lnTo>
                    <a:lnTo>
                      <a:pt x="13" y="41"/>
                    </a:lnTo>
                    <a:lnTo>
                      <a:pt x="26" y="37"/>
                    </a:lnTo>
                    <a:lnTo>
                      <a:pt x="24" y="33"/>
                    </a:lnTo>
                    <a:lnTo>
                      <a:pt x="24" y="38"/>
                    </a:lnTo>
                    <a:lnTo>
                      <a:pt x="37" y="38"/>
                    </a:lnTo>
                    <a:lnTo>
                      <a:pt x="37" y="33"/>
                    </a:lnTo>
                    <a:lnTo>
                      <a:pt x="36" y="37"/>
                    </a:lnTo>
                    <a:lnTo>
                      <a:pt x="48" y="41"/>
                    </a:lnTo>
                    <a:lnTo>
                      <a:pt x="50" y="37"/>
                    </a:lnTo>
                    <a:lnTo>
                      <a:pt x="47" y="41"/>
                    </a:lnTo>
                    <a:lnTo>
                      <a:pt x="55" y="48"/>
                    </a:lnTo>
                    <a:lnTo>
                      <a:pt x="57" y="44"/>
                    </a:lnTo>
                    <a:lnTo>
                      <a:pt x="53" y="46"/>
                    </a:lnTo>
                    <a:lnTo>
                      <a:pt x="57" y="58"/>
                    </a:lnTo>
                    <a:lnTo>
                      <a:pt x="61" y="57"/>
                    </a:lnTo>
                    <a:lnTo>
                      <a:pt x="57" y="57"/>
                    </a:lnTo>
                    <a:lnTo>
                      <a:pt x="57" y="64"/>
                    </a:lnTo>
                    <a:lnTo>
                      <a:pt x="61" y="64"/>
                    </a:lnTo>
                    <a:lnTo>
                      <a:pt x="57" y="63"/>
                    </a:lnTo>
                    <a:lnTo>
                      <a:pt x="53" y="76"/>
                    </a:lnTo>
                    <a:lnTo>
                      <a:pt x="57" y="77"/>
                    </a:lnTo>
                    <a:lnTo>
                      <a:pt x="55" y="75"/>
                    </a:lnTo>
                    <a:lnTo>
                      <a:pt x="47" y="82"/>
                    </a:lnTo>
                    <a:lnTo>
                      <a:pt x="50" y="85"/>
                    </a:lnTo>
                    <a:lnTo>
                      <a:pt x="48" y="81"/>
                    </a:lnTo>
                    <a:lnTo>
                      <a:pt x="36" y="85"/>
                    </a:lnTo>
                    <a:lnTo>
                      <a:pt x="37" y="88"/>
                    </a:lnTo>
                    <a:lnTo>
                      <a:pt x="37" y="85"/>
                    </a:lnTo>
                    <a:lnTo>
                      <a:pt x="24" y="85"/>
                    </a:lnTo>
                    <a:lnTo>
                      <a:pt x="24" y="88"/>
                    </a:lnTo>
                    <a:lnTo>
                      <a:pt x="26" y="85"/>
                    </a:lnTo>
                    <a:lnTo>
                      <a:pt x="13" y="81"/>
                    </a:lnTo>
                    <a:lnTo>
                      <a:pt x="12" y="85"/>
                    </a:lnTo>
                    <a:lnTo>
                      <a:pt x="16" y="82"/>
                    </a:lnTo>
                    <a:lnTo>
                      <a:pt x="12" y="78"/>
                    </a:lnTo>
                    <a:lnTo>
                      <a:pt x="8" y="81"/>
                    </a:lnTo>
                    <a:lnTo>
                      <a:pt x="12" y="80"/>
                    </a:lnTo>
                    <a:lnTo>
                      <a:pt x="8" y="72"/>
                    </a:lnTo>
                    <a:lnTo>
                      <a:pt x="0" y="76"/>
                    </a:lnTo>
                    <a:lnTo>
                      <a:pt x="4" y="83"/>
                    </a:lnTo>
                    <a:lnTo>
                      <a:pt x="9" y="88"/>
                    </a:lnTo>
                    <a:lnTo>
                      <a:pt x="11" y="88"/>
                    </a:lnTo>
                    <a:lnTo>
                      <a:pt x="23" y="92"/>
                    </a:lnTo>
                    <a:lnTo>
                      <a:pt x="26" y="93"/>
                    </a:lnTo>
                    <a:lnTo>
                      <a:pt x="24" y="93"/>
                    </a:lnTo>
                    <a:lnTo>
                      <a:pt x="37" y="93"/>
                    </a:lnTo>
                    <a:lnTo>
                      <a:pt x="36" y="93"/>
                    </a:lnTo>
                    <a:lnTo>
                      <a:pt x="38" y="92"/>
                    </a:lnTo>
                    <a:lnTo>
                      <a:pt x="51" y="88"/>
                    </a:lnTo>
                    <a:lnTo>
                      <a:pt x="53" y="88"/>
                    </a:lnTo>
                    <a:lnTo>
                      <a:pt x="61" y="81"/>
                    </a:lnTo>
                    <a:lnTo>
                      <a:pt x="61" y="78"/>
                    </a:lnTo>
                    <a:lnTo>
                      <a:pt x="65" y="66"/>
                    </a:lnTo>
                    <a:lnTo>
                      <a:pt x="66" y="63"/>
                    </a:lnTo>
                    <a:lnTo>
                      <a:pt x="66" y="64"/>
                    </a:lnTo>
                    <a:lnTo>
                      <a:pt x="66" y="57"/>
                    </a:lnTo>
                    <a:lnTo>
                      <a:pt x="66" y="58"/>
                    </a:lnTo>
                    <a:lnTo>
                      <a:pt x="65" y="56"/>
                    </a:lnTo>
                    <a:lnTo>
                      <a:pt x="61" y="43"/>
                    </a:lnTo>
                    <a:lnTo>
                      <a:pt x="61" y="42"/>
                    </a:lnTo>
                    <a:lnTo>
                      <a:pt x="52" y="33"/>
                    </a:lnTo>
                    <a:lnTo>
                      <a:pt x="51" y="33"/>
                    </a:lnTo>
                    <a:lnTo>
                      <a:pt x="38" y="29"/>
                    </a:lnTo>
                    <a:lnTo>
                      <a:pt x="36" y="29"/>
                    </a:lnTo>
                    <a:lnTo>
                      <a:pt x="37" y="29"/>
                    </a:lnTo>
                    <a:lnTo>
                      <a:pt x="24" y="29"/>
                    </a:lnTo>
                    <a:lnTo>
                      <a:pt x="26" y="29"/>
                    </a:lnTo>
                    <a:lnTo>
                      <a:pt x="23" y="29"/>
                    </a:lnTo>
                    <a:lnTo>
                      <a:pt x="11" y="33"/>
                    </a:lnTo>
                    <a:lnTo>
                      <a:pt x="9" y="33"/>
                    </a:lnTo>
                    <a:lnTo>
                      <a:pt x="9" y="34"/>
                    </a:lnTo>
                    <a:lnTo>
                      <a:pt x="5" y="38"/>
                    </a:lnTo>
                    <a:lnTo>
                      <a:pt x="8" y="41"/>
                    </a:lnTo>
                    <a:lnTo>
                      <a:pt x="13" y="42"/>
                    </a:lnTo>
                    <a:lnTo>
                      <a:pt x="17" y="5"/>
                    </a:lnTo>
                    <a:lnTo>
                      <a:pt x="12" y="4"/>
                    </a:lnTo>
                    <a:lnTo>
                      <a:pt x="12" y="9"/>
                    </a:lnTo>
                    <a:lnTo>
                      <a:pt x="52" y="9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08" name="Freeform 24"/>
              <p:cNvSpPr>
                <a:spLocks/>
              </p:cNvSpPr>
              <p:nvPr/>
            </p:nvSpPr>
            <p:spPr bwMode="auto">
              <a:xfrm>
                <a:off x="2221" y="3591"/>
                <a:ext cx="64" cy="95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3" y="4"/>
                  </a:cxn>
                  <a:cxn ang="0">
                    <a:pos x="4" y="19"/>
                  </a:cxn>
                  <a:cxn ang="0">
                    <a:pos x="4" y="20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54"/>
                  </a:cxn>
                  <a:cxn ang="0">
                    <a:pos x="4" y="76"/>
                  </a:cxn>
                  <a:cxn ang="0">
                    <a:pos x="13" y="90"/>
                  </a:cxn>
                  <a:cxn ang="0">
                    <a:pos x="27" y="93"/>
                  </a:cxn>
                  <a:cxn ang="0">
                    <a:pos x="28" y="95"/>
                  </a:cxn>
                  <a:cxn ang="0">
                    <a:pos x="34" y="95"/>
                  </a:cxn>
                  <a:cxn ang="0">
                    <a:pos x="49" y="90"/>
                  </a:cxn>
                  <a:cxn ang="0">
                    <a:pos x="52" y="88"/>
                  </a:cxn>
                  <a:cxn ang="0">
                    <a:pos x="59" y="75"/>
                  </a:cxn>
                  <a:cxn ang="0">
                    <a:pos x="64" y="51"/>
                  </a:cxn>
                  <a:cxn ang="0">
                    <a:pos x="64" y="41"/>
                  </a:cxn>
                  <a:cxn ang="0">
                    <a:pos x="63" y="41"/>
                  </a:cxn>
                  <a:cxn ang="0">
                    <a:pos x="59" y="18"/>
                  </a:cxn>
                  <a:cxn ang="0">
                    <a:pos x="52" y="7"/>
                  </a:cxn>
                  <a:cxn ang="0">
                    <a:pos x="49" y="4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35" y="9"/>
                  </a:cxn>
                  <a:cxn ang="0">
                    <a:pos x="34" y="8"/>
                  </a:cxn>
                  <a:cxn ang="0">
                    <a:pos x="48" y="8"/>
                  </a:cxn>
                  <a:cxn ang="0">
                    <a:pos x="52" y="23"/>
                  </a:cxn>
                  <a:cxn ang="0">
                    <a:pos x="52" y="22"/>
                  </a:cxn>
                  <a:cxn ang="0">
                    <a:pos x="59" y="41"/>
                  </a:cxn>
                  <a:cxn ang="0">
                    <a:pos x="56" y="53"/>
                  </a:cxn>
                  <a:cxn ang="0">
                    <a:pos x="56" y="53"/>
                  </a:cxn>
                  <a:cxn ang="0">
                    <a:pos x="56" y="73"/>
                  </a:cxn>
                  <a:cxn ang="0">
                    <a:pos x="44" y="85"/>
                  </a:cxn>
                  <a:cxn ang="0">
                    <a:pos x="47" y="82"/>
                  </a:cxn>
                  <a:cxn ang="0">
                    <a:pos x="35" y="90"/>
                  </a:cxn>
                  <a:cxn ang="0">
                    <a:pos x="28" y="86"/>
                  </a:cxn>
                  <a:cxn ang="0">
                    <a:pos x="29" y="86"/>
                  </a:cxn>
                  <a:cxn ang="0">
                    <a:pos x="15" y="86"/>
                  </a:cxn>
                  <a:cxn ang="0">
                    <a:pos x="12" y="72"/>
                  </a:cxn>
                  <a:cxn ang="0">
                    <a:pos x="12" y="73"/>
                  </a:cxn>
                  <a:cxn ang="0">
                    <a:pos x="4" y="53"/>
                  </a:cxn>
                  <a:cxn ang="0">
                    <a:pos x="9" y="41"/>
                  </a:cxn>
                  <a:cxn ang="0">
                    <a:pos x="8" y="42"/>
                  </a:cxn>
                  <a:cxn ang="0">
                    <a:pos x="8" y="20"/>
                  </a:cxn>
                  <a:cxn ang="0">
                    <a:pos x="19" y="10"/>
                  </a:cxn>
                  <a:cxn ang="0">
                    <a:pos x="17" y="12"/>
                  </a:cxn>
                </a:cxnLst>
                <a:rect l="0" t="0" r="r" b="b"/>
                <a:pathLst>
                  <a:path w="64" h="95">
                    <a:moveTo>
                      <a:pt x="29" y="8"/>
                    </a:moveTo>
                    <a:lnTo>
                      <a:pt x="27" y="0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2" y="7"/>
                    </a:lnTo>
                    <a:lnTo>
                      <a:pt x="4" y="19"/>
                    </a:lnTo>
                    <a:lnTo>
                      <a:pt x="4" y="18"/>
                    </a:lnTo>
                    <a:lnTo>
                      <a:pt x="4" y="20"/>
                    </a:lnTo>
                    <a:lnTo>
                      <a:pt x="0" y="41"/>
                    </a:lnTo>
                    <a:lnTo>
                      <a:pt x="0" y="43"/>
                    </a:lnTo>
                    <a:lnTo>
                      <a:pt x="0" y="41"/>
                    </a:lnTo>
                    <a:lnTo>
                      <a:pt x="0" y="53"/>
                    </a:lnTo>
                    <a:lnTo>
                      <a:pt x="0" y="51"/>
                    </a:lnTo>
                    <a:lnTo>
                      <a:pt x="0" y="54"/>
                    </a:lnTo>
                    <a:lnTo>
                      <a:pt x="4" y="75"/>
                    </a:lnTo>
                    <a:lnTo>
                      <a:pt x="4" y="76"/>
                    </a:lnTo>
                    <a:lnTo>
                      <a:pt x="12" y="88"/>
                    </a:lnTo>
                    <a:lnTo>
                      <a:pt x="13" y="90"/>
                    </a:lnTo>
                    <a:lnTo>
                      <a:pt x="14" y="90"/>
                    </a:lnTo>
                    <a:lnTo>
                      <a:pt x="27" y="93"/>
                    </a:lnTo>
                    <a:lnTo>
                      <a:pt x="29" y="95"/>
                    </a:lnTo>
                    <a:lnTo>
                      <a:pt x="28" y="95"/>
                    </a:lnTo>
                    <a:lnTo>
                      <a:pt x="35" y="95"/>
                    </a:lnTo>
                    <a:lnTo>
                      <a:pt x="34" y="95"/>
                    </a:lnTo>
                    <a:lnTo>
                      <a:pt x="37" y="93"/>
                    </a:lnTo>
                    <a:lnTo>
                      <a:pt x="49" y="90"/>
                    </a:lnTo>
                    <a:lnTo>
                      <a:pt x="51" y="90"/>
                    </a:lnTo>
                    <a:lnTo>
                      <a:pt x="52" y="88"/>
                    </a:lnTo>
                    <a:lnTo>
                      <a:pt x="59" y="76"/>
                    </a:lnTo>
                    <a:lnTo>
                      <a:pt x="59" y="75"/>
                    </a:lnTo>
                    <a:lnTo>
                      <a:pt x="63" y="54"/>
                    </a:lnTo>
                    <a:lnTo>
                      <a:pt x="64" y="51"/>
                    </a:lnTo>
                    <a:lnTo>
                      <a:pt x="64" y="53"/>
                    </a:lnTo>
                    <a:lnTo>
                      <a:pt x="64" y="41"/>
                    </a:lnTo>
                    <a:lnTo>
                      <a:pt x="64" y="43"/>
                    </a:lnTo>
                    <a:lnTo>
                      <a:pt x="63" y="41"/>
                    </a:lnTo>
                    <a:lnTo>
                      <a:pt x="59" y="20"/>
                    </a:lnTo>
                    <a:lnTo>
                      <a:pt x="59" y="18"/>
                    </a:lnTo>
                    <a:lnTo>
                      <a:pt x="59" y="19"/>
                    </a:lnTo>
                    <a:lnTo>
                      <a:pt x="52" y="7"/>
                    </a:lnTo>
                    <a:lnTo>
                      <a:pt x="51" y="4"/>
                    </a:lnTo>
                    <a:lnTo>
                      <a:pt x="49" y="4"/>
                    </a:lnTo>
                    <a:lnTo>
                      <a:pt x="37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28" y="0"/>
                    </a:lnTo>
                    <a:lnTo>
                      <a:pt x="28" y="9"/>
                    </a:lnTo>
                    <a:lnTo>
                      <a:pt x="35" y="9"/>
                    </a:lnTo>
                    <a:lnTo>
                      <a:pt x="35" y="4"/>
                    </a:lnTo>
                    <a:lnTo>
                      <a:pt x="34" y="8"/>
                    </a:lnTo>
                    <a:lnTo>
                      <a:pt x="47" y="12"/>
                    </a:lnTo>
                    <a:lnTo>
                      <a:pt x="48" y="8"/>
                    </a:lnTo>
                    <a:lnTo>
                      <a:pt x="44" y="10"/>
                    </a:lnTo>
                    <a:lnTo>
                      <a:pt x="52" y="23"/>
                    </a:lnTo>
                    <a:lnTo>
                      <a:pt x="56" y="20"/>
                    </a:lnTo>
                    <a:lnTo>
                      <a:pt x="52" y="22"/>
                    </a:lnTo>
                    <a:lnTo>
                      <a:pt x="56" y="42"/>
                    </a:lnTo>
                    <a:lnTo>
                      <a:pt x="59" y="41"/>
                    </a:lnTo>
                    <a:lnTo>
                      <a:pt x="56" y="41"/>
                    </a:lnTo>
                    <a:lnTo>
                      <a:pt x="56" y="53"/>
                    </a:lnTo>
                    <a:lnTo>
                      <a:pt x="59" y="53"/>
                    </a:lnTo>
                    <a:lnTo>
                      <a:pt x="56" y="53"/>
                    </a:lnTo>
                    <a:lnTo>
                      <a:pt x="52" y="73"/>
                    </a:lnTo>
                    <a:lnTo>
                      <a:pt x="56" y="73"/>
                    </a:lnTo>
                    <a:lnTo>
                      <a:pt x="52" y="72"/>
                    </a:lnTo>
                    <a:lnTo>
                      <a:pt x="44" y="85"/>
                    </a:lnTo>
                    <a:lnTo>
                      <a:pt x="48" y="86"/>
                    </a:lnTo>
                    <a:lnTo>
                      <a:pt x="47" y="82"/>
                    </a:lnTo>
                    <a:lnTo>
                      <a:pt x="34" y="86"/>
                    </a:lnTo>
                    <a:lnTo>
                      <a:pt x="35" y="90"/>
                    </a:lnTo>
                    <a:lnTo>
                      <a:pt x="35" y="86"/>
                    </a:lnTo>
                    <a:lnTo>
                      <a:pt x="28" y="86"/>
                    </a:lnTo>
                    <a:lnTo>
                      <a:pt x="28" y="90"/>
                    </a:lnTo>
                    <a:lnTo>
                      <a:pt x="29" y="86"/>
                    </a:lnTo>
                    <a:lnTo>
                      <a:pt x="17" y="82"/>
                    </a:lnTo>
                    <a:lnTo>
                      <a:pt x="15" y="86"/>
                    </a:lnTo>
                    <a:lnTo>
                      <a:pt x="19" y="85"/>
                    </a:lnTo>
                    <a:lnTo>
                      <a:pt x="12" y="72"/>
                    </a:lnTo>
                    <a:lnTo>
                      <a:pt x="8" y="73"/>
                    </a:lnTo>
                    <a:lnTo>
                      <a:pt x="12" y="73"/>
                    </a:lnTo>
                    <a:lnTo>
                      <a:pt x="8" y="53"/>
                    </a:lnTo>
                    <a:lnTo>
                      <a:pt x="4" y="53"/>
                    </a:lnTo>
                    <a:lnTo>
                      <a:pt x="9" y="53"/>
                    </a:lnTo>
                    <a:lnTo>
                      <a:pt x="9" y="41"/>
                    </a:lnTo>
                    <a:lnTo>
                      <a:pt x="4" y="41"/>
                    </a:lnTo>
                    <a:lnTo>
                      <a:pt x="8" y="42"/>
                    </a:lnTo>
                    <a:lnTo>
                      <a:pt x="12" y="22"/>
                    </a:lnTo>
                    <a:lnTo>
                      <a:pt x="8" y="20"/>
                    </a:lnTo>
                    <a:lnTo>
                      <a:pt x="12" y="23"/>
                    </a:lnTo>
                    <a:lnTo>
                      <a:pt x="19" y="10"/>
                    </a:lnTo>
                    <a:lnTo>
                      <a:pt x="15" y="8"/>
                    </a:lnTo>
                    <a:lnTo>
                      <a:pt x="17" y="12"/>
                    </a:lnTo>
                    <a:lnTo>
                      <a:pt x="29" y="8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09" name="Rectangle 25"/>
              <p:cNvSpPr>
                <a:spLocks noChangeArrowheads="1"/>
              </p:cNvSpPr>
              <p:nvPr/>
            </p:nvSpPr>
            <p:spPr bwMode="auto">
              <a:xfrm>
                <a:off x="3084" y="3453"/>
                <a:ext cx="9" cy="44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10" name="Freeform 26"/>
              <p:cNvSpPr>
                <a:spLocks/>
              </p:cNvSpPr>
              <p:nvPr/>
            </p:nvSpPr>
            <p:spPr bwMode="auto">
              <a:xfrm>
                <a:off x="2985" y="3593"/>
                <a:ext cx="26" cy="88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4" y="22"/>
                  </a:cxn>
                  <a:cxn ang="0">
                    <a:pos x="11" y="18"/>
                  </a:cxn>
                  <a:cxn ang="0">
                    <a:pos x="12" y="18"/>
                  </a:cxn>
                  <a:cxn ang="0">
                    <a:pos x="25" y="6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7" y="88"/>
                  </a:cxn>
                  <a:cxn ang="0">
                    <a:pos x="26" y="88"/>
                  </a:cxn>
                  <a:cxn ang="0">
                    <a:pos x="26" y="2"/>
                  </a:cxn>
                  <a:cxn ang="0">
                    <a:pos x="19" y="0"/>
                  </a:cxn>
                  <a:cxn ang="0">
                    <a:pos x="6" y="12"/>
                  </a:cxn>
                  <a:cxn ang="0">
                    <a:pos x="9" y="15"/>
                  </a:cxn>
                  <a:cxn ang="0">
                    <a:pos x="7" y="11"/>
                  </a:cxn>
                  <a:cxn ang="0">
                    <a:pos x="0" y="15"/>
                  </a:cxn>
                </a:cxnLst>
                <a:rect l="0" t="0" r="r" b="b"/>
                <a:pathLst>
                  <a:path w="26" h="88">
                    <a:moveTo>
                      <a:pt x="0" y="15"/>
                    </a:moveTo>
                    <a:lnTo>
                      <a:pt x="4" y="22"/>
                    </a:lnTo>
                    <a:lnTo>
                      <a:pt x="11" y="18"/>
                    </a:lnTo>
                    <a:lnTo>
                      <a:pt x="12" y="18"/>
                    </a:lnTo>
                    <a:lnTo>
                      <a:pt x="25" y="6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7" y="88"/>
                    </a:lnTo>
                    <a:lnTo>
                      <a:pt x="26" y="88"/>
                    </a:lnTo>
                    <a:lnTo>
                      <a:pt x="26" y="2"/>
                    </a:lnTo>
                    <a:lnTo>
                      <a:pt x="19" y="0"/>
                    </a:lnTo>
                    <a:lnTo>
                      <a:pt x="6" y="12"/>
                    </a:lnTo>
                    <a:lnTo>
                      <a:pt x="9" y="15"/>
                    </a:lnTo>
                    <a:lnTo>
                      <a:pt x="7" y="11"/>
                    </a:lnTo>
                    <a:lnTo>
                      <a:pt x="0" y="15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11" name="Freeform 27"/>
              <p:cNvSpPr>
                <a:spLocks/>
              </p:cNvSpPr>
              <p:nvPr/>
            </p:nvSpPr>
            <p:spPr bwMode="auto">
              <a:xfrm>
                <a:off x="3053" y="3591"/>
                <a:ext cx="64" cy="95"/>
              </a:xfrm>
              <a:custGeom>
                <a:avLst/>
                <a:gdLst/>
                <a:ahLst/>
                <a:cxnLst>
                  <a:cxn ang="0">
                    <a:pos x="26" y="0"/>
                  </a:cxn>
                  <a:cxn ang="0">
                    <a:pos x="12" y="4"/>
                  </a:cxn>
                  <a:cxn ang="0">
                    <a:pos x="3" y="19"/>
                  </a:cxn>
                  <a:cxn ang="0">
                    <a:pos x="3" y="20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54"/>
                  </a:cxn>
                  <a:cxn ang="0">
                    <a:pos x="3" y="76"/>
                  </a:cxn>
                  <a:cxn ang="0">
                    <a:pos x="12" y="90"/>
                  </a:cxn>
                  <a:cxn ang="0">
                    <a:pos x="26" y="93"/>
                  </a:cxn>
                  <a:cxn ang="0">
                    <a:pos x="27" y="95"/>
                  </a:cxn>
                  <a:cxn ang="0">
                    <a:pos x="34" y="95"/>
                  </a:cxn>
                  <a:cxn ang="0">
                    <a:pos x="49" y="90"/>
                  </a:cxn>
                  <a:cxn ang="0">
                    <a:pos x="51" y="88"/>
                  </a:cxn>
                  <a:cxn ang="0">
                    <a:pos x="59" y="75"/>
                  </a:cxn>
                  <a:cxn ang="0">
                    <a:pos x="64" y="51"/>
                  </a:cxn>
                  <a:cxn ang="0">
                    <a:pos x="64" y="41"/>
                  </a:cxn>
                  <a:cxn ang="0">
                    <a:pos x="63" y="41"/>
                  </a:cxn>
                  <a:cxn ang="0">
                    <a:pos x="59" y="18"/>
                  </a:cxn>
                  <a:cxn ang="0">
                    <a:pos x="51" y="7"/>
                  </a:cxn>
                  <a:cxn ang="0">
                    <a:pos x="49" y="4"/>
                  </a:cxn>
                  <a:cxn ang="0">
                    <a:pos x="34" y="0"/>
                  </a:cxn>
                  <a:cxn ang="0">
                    <a:pos x="27" y="0"/>
                  </a:cxn>
                  <a:cxn ang="0">
                    <a:pos x="35" y="9"/>
                  </a:cxn>
                  <a:cxn ang="0">
                    <a:pos x="34" y="8"/>
                  </a:cxn>
                  <a:cxn ang="0">
                    <a:pos x="48" y="8"/>
                  </a:cxn>
                  <a:cxn ang="0">
                    <a:pos x="51" y="23"/>
                  </a:cxn>
                  <a:cxn ang="0">
                    <a:pos x="51" y="22"/>
                  </a:cxn>
                  <a:cxn ang="0">
                    <a:pos x="59" y="41"/>
                  </a:cxn>
                  <a:cxn ang="0">
                    <a:pos x="55" y="53"/>
                  </a:cxn>
                  <a:cxn ang="0">
                    <a:pos x="55" y="53"/>
                  </a:cxn>
                  <a:cxn ang="0">
                    <a:pos x="55" y="73"/>
                  </a:cxn>
                  <a:cxn ang="0">
                    <a:pos x="44" y="85"/>
                  </a:cxn>
                  <a:cxn ang="0">
                    <a:pos x="46" y="82"/>
                  </a:cxn>
                  <a:cxn ang="0">
                    <a:pos x="35" y="90"/>
                  </a:cxn>
                  <a:cxn ang="0">
                    <a:pos x="27" y="86"/>
                  </a:cxn>
                  <a:cxn ang="0">
                    <a:pos x="29" y="86"/>
                  </a:cxn>
                  <a:cxn ang="0">
                    <a:pos x="15" y="86"/>
                  </a:cxn>
                  <a:cxn ang="0">
                    <a:pos x="11" y="72"/>
                  </a:cxn>
                  <a:cxn ang="0">
                    <a:pos x="11" y="73"/>
                  </a:cxn>
                  <a:cxn ang="0">
                    <a:pos x="3" y="53"/>
                  </a:cxn>
                  <a:cxn ang="0">
                    <a:pos x="9" y="41"/>
                  </a:cxn>
                  <a:cxn ang="0">
                    <a:pos x="7" y="42"/>
                  </a:cxn>
                  <a:cxn ang="0">
                    <a:pos x="7" y="20"/>
                  </a:cxn>
                  <a:cxn ang="0">
                    <a:pos x="19" y="10"/>
                  </a:cxn>
                  <a:cxn ang="0">
                    <a:pos x="16" y="12"/>
                  </a:cxn>
                </a:cxnLst>
                <a:rect l="0" t="0" r="r" b="b"/>
                <a:pathLst>
                  <a:path w="64" h="95">
                    <a:moveTo>
                      <a:pt x="29" y="8"/>
                    </a:moveTo>
                    <a:lnTo>
                      <a:pt x="26" y="0"/>
                    </a:lnTo>
                    <a:lnTo>
                      <a:pt x="14" y="4"/>
                    </a:lnTo>
                    <a:lnTo>
                      <a:pt x="12" y="4"/>
                    </a:lnTo>
                    <a:lnTo>
                      <a:pt x="11" y="7"/>
                    </a:lnTo>
                    <a:lnTo>
                      <a:pt x="3" y="19"/>
                    </a:lnTo>
                    <a:lnTo>
                      <a:pt x="3" y="18"/>
                    </a:lnTo>
                    <a:lnTo>
                      <a:pt x="3" y="20"/>
                    </a:lnTo>
                    <a:lnTo>
                      <a:pt x="0" y="41"/>
                    </a:lnTo>
                    <a:lnTo>
                      <a:pt x="0" y="43"/>
                    </a:lnTo>
                    <a:lnTo>
                      <a:pt x="0" y="41"/>
                    </a:lnTo>
                    <a:lnTo>
                      <a:pt x="0" y="53"/>
                    </a:lnTo>
                    <a:lnTo>
                      <a:pt x="0" y="51"/>
                    </a:lnTo>
                    <a:lnTo>
                      <a:pt x="0" y="54"/>
                    </a:lnTo>
                    <a:lnTo>
                      <a:pt x="3" y="75"/>
                    </a:lnTo>
                    <a:lnTo>
                      <a:pt x="3" y="76"/>
                    </a:lnTo>
                    <a:lnTo>
                      <a:pt x="11" y="88"/>
                    </a:lnTo>
                    <a:lnTo>
                      <a:pt x="12" y="90"/>
                    </a:lnTo>
                    <a:lnTo>
                      <a:pt x="14" y="90"/>
                    </a:lnTo>
                    <a:lnTo>
                      <a:pt x="26" y="93"/>
                    </a:lnTo>
                    <a:lnTo>
                      <a:pt x="29" y="95"/>
                    </a:lnTo>
                    <a:lnTo>
                      <a:pt x="27" y="95"/>
                    </a:lnTo>
                    <a:lnTo>
                      <a:pt x="35" y="95"/>
                    </a:lnTo>
                    <a:lnTo>
                      <a:pt x="34" y="95"/>
                    </a:lnTo>
                    <a:lnTo>
                      <a:pt x="36" y="93"/>
                    </a:lnTo>
                    <a:lnTo>
                      <a:pt x="49" y="90"/>
                    </a:lnTo>
                    <a:lnTo>
                      <a:pt x="50" y="90"/>
                    </a:lnTo>
                    <a:lnTo>
                      <a:pt x="51" y="88"/>
                    </a:lnTo>
                    <a:lnTo>
                      <a:pt x="59" y="76"/>
                    </a:lnTo>
                    <a:lnTo>
                      <a:pt x="59" y="75"/>
                    </a:lnTo>
                    <a:lnTo>
                      <a:pt x="63" y="54"/>
                    </a:lnTo>
                    <a:lnTo>
                      <a:pt x="64" y="51"/>
                    </a:lnTo>
                    <a:lnTo>
                      <a:pt x="64" y="53"/>
                    </a:lnTo>
                    <a:lnTo>
                      <a:pt x="64" y="41"/>
                    </a:lnTo>
                    <a:lnTo>
                      <a:pt x="64" y="43"/>
                    </a:lnTo>
                    <a:lnTo>
                      <a:pt x="63" y="41"/>
                    </a:lnTo>
                    <a:lnTo>
                      <a:pt x="59" y="20"/>
                    </a:lnTo>
                    <a:lnTo>
                      <a:pt x="59" y="18"/>
                    </a:lnTo>
                    <a:lnTo>
                      <a:pt x="59" y="19"/>
                    </a:lnTo>
                    <a:lnTo>
                      <a:pt x="51" y="7"/>
                    </a:lnTo>
                    <a:lnTo>
                      <a:pt x="50" y="4"/>
                    </a:lnTo>
                    <a:lnTo>
                      <a:pt x="49" y="4"/>
                    </a:lnTo>
                    <a:lnTo>
                      <a:pt x="36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27" y="0"/>
                    </a:lnTo>
                    <a:lnTo>
                      <a:pt x="27" y="9"/>
                    </a:lnTo>
                    <a:lnTo>
                      <a:pt x="35" y="9"/>
                    </a:lnTo>
                    <a:lnTo>
                      <a:pt x="35" y="4"/>
                    </a:lnTo>
                    <a:lnTo>
                      <a:pt x="34" y="8"/>
                    </a:lnTo>
                    <a:lnTo>
                      <a:pt x="46" y="12"/>
                    </a:lnTo>
                    <a:lnTo>
                      <a:pt x="48" y="8"/>
                    </a:lnTo>
                    <a:lnTo>
                      <a:pt x="44" y="10"/>
                    </a:lnTo>
                    <a:lnTo>
                      <a:pt x="51" y="23"/>
                    </a:lnTo>
                    <a:lnTo>
                      <a:pt x="55" y="20"/>
                    </a:lnTo>
                    <a:lnTo>
                      <a:pt x="51" y="22"/>
                    </a:lnTo>
                    <a:lnTo>
                      <a:pt x="55" y="42"/>
                    </a:lnTo>
                    <a:lnTo>
                      <a:pt x="59" y="41"/>
                    </a:lnTo>
                    <a:lnTo>
                      <a:pt x="55" y="41"/>
                    </a:lnTo>
                    <a:lnTo>
                      <a:pt x="55" y="53"/>
                    </a:lnTo>
                    <a:lnTo>
                      <a:pt x="59" y="53"/>
                    </a:lnTo>
                    <a:lnTo>
                      <a:pt x="55" y="53"/>
                    </a:lnTo>
                    <a:lnTo>
                      <a:pt x="51" y="73"/>
                    </a:lnTo>
                    <a:lnTo>
                      <a:pt x="55" y="73"/>
                    </a:lnTo>
                    <a:lnTo>
                      <a:pt x="51" y="72"/>
                    </a:lnTo>
                    <a:lnTo>
                      <a:pt x="44" y="85"/>
                    </a:lnTo>
                    <a:lnTo>
                      <a:pt x="48" y="86"/>
                    </a:lnTo>
                    <a:lnTo>
                      <a:pt x="46" y="82"/>
                    </a:lnTo>
                    <a:lnTo>
                      <a:pt x="34" y="86"/>
                    </a:lnTo>
                    <a:lnTo>
                      <a:pt x="35" y="90"/>
                    </a:lnTo>
                    <a:lnTo>
                      <a:pt x="35" y="86"/>
                    </a:lnTo>
                    <a:lnTo>
                      <a:pt x="27" y="86"/>
                    </a:lnTo>
                    <a:lnTo>
                      <a:pt x="27" y="90"/>
                    </a:lnTo>
                    <a:lnTo>
                      <a:pt x="29" y="86"/>
                    </a:lnTo>
                    <a:lnTo>
                      <a:pt x="16" y="82"/>
                    </a:lnTo>
                    <a:lnTo>
                      <a:pt x="15" y="86"/>
                    </a:lnTo>
                    <a:lnTo>
                      <a:pt x="19" y="85"/>
                    </a:lnTo>
                    <a:lnTo>
                      <a:pt x="11" y="72"/>
                    </a:lnTo>
                    <a:lnTo>
                      <a:pt x="7" y="73"/>
                    </a:lnTo>
                    <a:lnTo>
                      <a:pt x="11" y="73"/>
                    </a:lnTo>
                    <a:lnTo>
                      <a:pt x="7" y="53"/>
                    </a:lnTo>
                    <a:lnTo>
                      <a:pt x="3" y="53"/>
                    </a:lnTo>
                    <a:lnTo>
                      <a:pt x="9" y="53"/>
                    </a:lnTo>
                    <a:lnTo>
                      <a:pt x="9" y="41"/>
                    </a:lnTo>
                    <a:lnTo>
                      <a:pt x="3" y="41"/>
                    </a:lnTo>
                    <a:lnTo>
                      <a:pt x="7" y="42"/>
                    </a:lnTo>
                    <a:lnTo>
                      <a:pt x="11" y="22"/>
                    </a:lnTo>
                    <a:lnTo>
                      <a:pt x="7" y="20"/>
                    </a:lnTo>
                    <a:lnTo>
                      <a:pt x="11" y="23"/>
                    </a:lnTo>
                    <a:lnTo>
                      <a:pt x="19" y="10"/>
                    </a:lnTo>
                    <a:lnTo>
                      <a:pt x="15" y="8"/>
                    </a:lnTo>
                    <a:lnTo>
                      <a:pt x="16" y="12"/>
                    </a:lnTo>
                    <a:lnTo>
                      <a:pt x="29" y="8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12" name="Freeform 28"/>
              <p:cNvSpPr>
                <a:spLocks/>
              </p:cNvSpPr>
              <p:nvPr/>
            </p:nvSpPr>
            <p:spPr bwMode="auto">
              <a:xfrm>
                <a:off x="3134" y="3591"/>
                <a:ext cx="65" cy="95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3" y="4"/>
                  </a:cxn>
                  <a:cxn ang="0">
                    <a:pos x="4" y="19"/>
                  </a:cxn>
                  <a:cxn ang="0">
                    <a:pos x="4" y="20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54"/>
                  </a:cxn>
                  <a:cxn ang="0">
                    <a:pos x="4" y="76"/>
                  </a:cxn>
                  <a:cxn ang="0">
                    <a:pos x="13" y="90"/>
                  </a:cxn>
                  <a:cxn ang="0">
                    <a:pos x="27" y="93"/>
                  </a:cxn>
                  <a:cxn ang="0">
                    <a:pos x="28" y="95"/>
                  </a:cxn>
                  <a:cxn ang="0">
                    <a:pos x="34" y="95"/>
                  </a:cxn>
                  <a:cxn ang="0">
                    <a:pos x="50" y="90"/>
                  </a:cxn>
                  <a:cxn ang="0">
                    <a:pos x="52" y="88"/>
                  </a:cxn>
                  <a:cxn ang="0">
                    <a:pos x="60" y="75"/>
                  </a:cxn>
                  <a:cxn ang="0">
                    <a:pos x="65" y="51"/>
                  </a:cxn>
                  <a:cxn ang="0">
                    <a:pos x="65" y="41"/>
                  </a:cxn>
                  <a:cxn ang="0">
                    <a:pos x="63" y="41"/>
                  </a:cxn>
                  <a:cxn ang="0">
                    <a:pos x="60" y="18"/>
                  </a:cxn>
                  <a:cxn ang="0">
                    <a:pos x="52" y="7"/>
                  </a:cxn>
                  <a:cxn ang="0">
                    <a:pos x="50" y="4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36" y="9"/>
                  </a:cxn>
                  <a:cxn ang="0">
                    <a:pos x="34" y="8"/>
                  </a:cxn>
                  <a:cxn ang="0">
                    <a:pos x="48" y="8"/>
                  </a:cxn>
                  <a:cxn ang="0">
                    <a:pos x="52" y="23"/>
                  </a:cxn>
                  <a:cxn ang="0">
                    <a:pos x="52" y="22"/>
                  </a:cxn>
                  <a:cxn ang="0">
                    <a:pos x="60" y="41"/>
                  </a:cxn>
                  <a:cxn ang="0">
                    <a:pos x="56" y="53"/>
                  </a:cxn>
                  <a:cxn ang="0">
                    <a:pos x="56" y="53"/>
                  </a:cxn>
                  <a:cxn ang="0">
                    <a:pos x="56" y="73"/>
                  </a:cxn>
                  <a:cxn ang="0">
                    <a:pos x="45" y="85"/>
                  </a:cxn>
                  <a:cxn ang="0">
                    <a:pos x="47" y="82"/>
                  </a:cxn>
                  <a:cxn ang="0">
                    <a:pos x="36" y="90"/>
                  </a:cxn>
                  <a:cxn ang="0">
                    <a:pos x="28" y="86"/>
                  </a:cxn>
                  <a:cxn ang="0">
                    <a:pos x="29" y="86"/>
                  </a:cxn>
                  <a:cxn ang="0">
                    <a:pos x="16" y="86"/>
                  </a:cxn>
                  <a:cxn ang="0">
                    <a:pos x="12" y="72"/>
                  </a:cxn>
                  <a:cxn ang="0">
                    <a:pos x="12" y="73"/>
                  </a:cxn>
                  <a:cxn ang="0">
                    <a:pos x="4" y="53"/>
                  </a:cxn>
                  <a:cxn ang="0">
                    <a:pos x="9" y="41"/>
                  </a:cxn>
                  <a:cxn ang="0">
                    <a:pos x="8" y="42"/>
                  </a:cxn>
                  <a:cxn ang="0">
                    <a:pos x="8" y="20"/>
                  </a:cxn>
                  <a:cxn ang="0">
                    <a:pos x="19" y="10"/>
                  </a:cxn>
                  <a:cxn ang="0">
                    <a:pos x="17" y="12"/>
                  </a:cxn>
                </a:cxnLst>
                <a:rect l="0" t="0" r="r" b="b"/>
                <a:pathLst>
                  <a:path w="65" h="95">
                    <a:moveTo>
                      <a:pt x="29" y="8"/>
                    </a:moveTo>
                    <a:lnTo>
                      <a:pt x="27" y="0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2" y="7"/>
                    </a:lnTo>
                    <a:lnTo>
                      <a:pt x="4" y="19"/>
                    </a:lnTo>
                    <a:lnTo>
                      <a:pt x="4" y="18"/>
                    </a:lnTo>
                    <a:lnTo>
                      <a:pt x="4" y="20"/>
                    </a:lnTo>
                    <a:lnTo>
                      <a:pt x="0" y="41"/>
                    </a:lnTo>
                    <a:lnTo>
                      <a:pt x="0" y="43"/>
                    </a:lnTo>
                    <a:lnTo>
                      <a:pt x="0" y="41"/>
                    </a:lnTo>
                    <a:lnTo>
                      <a:pt x="0" y="53"/>
                    </a:lnTo>
                    <a:lnTo>
                      <a:pt x="0" y="51"/>
                    </a:lnTo>
                    <a:lnTo>
                      <a:pt x="0" y="54"/>
                    </a:lnTo>
                    <a:lnTo>
                      <a:pt x="4" y="75"/>
                    </a:lnTo>
                    <a:lnTo>
                      <a:pt x="4" y="76"/>
                    </a:lnTo>
                    <a:lnTo>
                      <a:pt x="12" y="88"/>
                    </a:lnTo>
                    <a:lnTo>
                      <a:pt x="13" y="90"/>
                    </a:lnTo>
                    <a:lnTo>
                      <a:pt x="14" y="90"/>
                    </a:lnTo>
                    <a:lnTo>
                      <a:pt x="27" y="93"/>
                    </a:lnTo>
                    <a:lnTo>
                      <a:pt x="29" y="95"/>
                    </a:lnTo>
                    <a:lnTo>
                      <a:pt x="28" y="95"/>
                    </a:lnTo>
                    <a:lnTo>
                      <a:pt x="36" y="95"/>
                    </a:lnTo>
                    <a:lnTo>
                      <a:pt x="34" y="95"/>
                    </a:lnTo>
                    <a:lnTo>
                      <a:pt x="37" y="93"/>
                    </a:lnTo>
                    <a:lnTo>
                      <a:pt x="50" y="90"/>
                    </a:lnTo>
                    <a:lnTo>
                      <a:pt x="51" y="90"/>
                    </a:lnTo>
                    <a:lnTo>
                      <a:pt x="52" y="88"/>
                    </a:lnTo>
                    <a:lnTo>
                      <a:pt x="60" y="76"/>
                    </a:lnTo>
                    <a:lnTo>
                      <a:pt x="60" y="75"/>
                    </a:lnTo>
                    <a:lnTo>
                      <a:pt x="63" y="54"/>
                    </a:lnTo>
                    <a:lnTo>
                      <a:pt x="65" y="51"/>
                    </a:lnTo>
                    <a:lnTo>
                      <a:pt x="65" y="53"/>
                    </a:lnTo>
                    <a:lnTo>
                      <a:pt x="65" y="41"/>
                    </a:lnTo>
                    <a:lnTo>
                      <a:pt x="65" y="43"/>
                    </a:lnTo>
                    <a:lnTo>
                      <a:pt x="63" y="41"/>
                    </a:lnTo>
                    <a:lnTo>
                      <a:pt x="60" y="20"/>
                    </a:lnTo>
                    <a:lnTo>
                      <a:pt x="60" y="18"/>
                    </a:lnTo>
                    <a:lnTo>
                      <a:pt x="60" y="19"/>
                    </a:lnTo>
                    <a:lnTo>
                      <a:pt x="52" y="7"/>
                    </a:lnTo>
                    <a:lnTo>
                      <a:pt x="51" y="4"/>
                    </a:lnTo>
                    <a:lnTo>
                      <a:pt x="50" y="4"/>
                    </a:lnTo>
                    <a:lnTo>
                      <a:pt x="37" y="0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8" y="9"/>
                    </a:lnTo>
                    <a:lnTo>
                      <a:pt x="36" y="9"/>
                    </a:lnTo>
                    <a:lnTo>
                      <a:pt x="36" y="4"/>
                    </a:lnTo>
                    <a:lnTo>
                      <a:pt x="34" y="8"/>
                    </a:lnTo>
                    <a:lnTo>
                      <a:pt x="47" y="12"/>
                    </a:lnTo>
                    <a:lnTo>
                      <a:pt x="48" y="8"/>
                    </a:lnTo>
                    <a:lnTo>
                      <a:pt x="45" y="10"/>
                    </a:lnTo>
                    <a:lnTo>
                      <a:pt x="52" y="23"/>
                    </a:lnTo>
                    <a:lnTo>
                      <a:pt x="56" y="20"/>
                    </a:lnTo>
                    <a:lnTo>
                      <a:pt x="52" y="22"/>
                    </a:lnTo>
                    <a:lnTo>
                      <a:pt x="56" y="42"/>
                    </a:lnTo>
                    <a:lnTo>
                      <a:pt x="60" y="41"/>
                    </a:lnTo>
                    <a:lnTo>
                      <a:pt x="56" y="41"/>
                    </a:lnTo>
                    <a:lnTo>
                      <a:pt x="56" y="53"/>
                    </a:lnTo>
                    <a:lnTo>
                      <a:pt x="60" y="53"/>
                    </a:lnTo>
                    <a:lnTo>
                      <a:pt x="56" y="53"/>
                    </a:lnTo>
                    <a:lnTo>
                      <a:pt x="52" y="73"/>
                    </a:lnTo>
                    <a:lnTo>
                      <a:pt x="56" y="73"/>
                    </a:lnTo>
                    <a:lnTo>
                      <a:pt x="52" y="72"/>
                    </a:lnTo>
                    <a:lnTo>
                      <a:pt x="45" y="85"/>
                    </a:lnTo>
                    <a:lnTo>
                      <a:pt x="48" y="86"/>
                    </a:lnTo>
                    <a:lnTo>
                      <a:pt x="47" y="82"/>
                    </a:lnTo>
                    <a:lnTo>
                      <a:pt x="34" y="86"/>
                    </a:lnTo>
                    <a:lnTo>
                      <a:pt x="36" y="90"/>
                    </a:lnTo>
                    <a:lnTo>
                      <a:pt x="36" y="86"/>
                    </a:lnTo>
                    <a:lnTo>
                      <a:pt x="28" y="86"/>
                    </a:lnTo>
                    <a:lnTo>
                      <a:pt x="28" y="90"/>
                    </a:lnTo>
                    <a:lnTo>
                      <a:pt x="29" y="86"/>
                    </a:lnTo>
                    <a:lnTo>
                      <a:pt x="17" y="82"/>
                    </a:lnTo>
                    <a:lnTo>
                      <a:pt x="16" y="86"/>
                    </a:lnTo>
                    <a:lnTo>
                      <a:pt x="19" y="85"/>
                    </a:lnTo>
                    <a:lnTo>
                      <a:pt x="12" y="72"/>
                    </a:lnTo>
                    <a:lnTo>
                      <a:pt x="8" y="73"/>
                    </a:lnTo>
                    <a:lnTo>
                      <a:pt x="12" y="73"/>
                    </a:lnTo>
                    <a:lnTo>
                      <a:pt x="8" y="53"/>
                    </a:lnTo>
                    <a:lnTo>
                      <a:pt x="4" y="53"/>
                    </a:lnTo>
                    <a:lnTo>
                      <a:pt x="9" y="53"/>
                    </a:lnTo>
                    <a:lnTo>
                      <a:pt x="9" y="41"/>
                    </a:lnTo>
                    <a:lnTo>
                      <a:pt x="4" y="41"/>
                    </a:lnTo>
                    <a:lnTo>
                      <a:pt x="8" y="42"/>
                    </a:lnTo>
                    <a:lnTo>
                      <a:pt x="12" y="22"/>
                    </a:lnTo>
                    <a:lnTo>
                      <a:pt x="8" y="20"/>
                    </a:lnTo>
                    <a:lnTo>
                      <a:pt x="12" y="23"/>
                    </a:lnTo>
                    <a:lnTo>
                      <a:pt x="19" y="10"/>
                    </a:lnTo>
                    <a:lnTo>
                      <a:pt x="16" y="8"/>
                    </a:lnTo>
                    <a:lnTo>
                      <a:pt x="17" y="12"/>
                    </a:lnTo>
                    <a:lnTo>
                      <a:pt x="29" y="8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13" name="Rectangle 29"/>
              <p:cNvSpPr>
                <a:spLocks noChangeArrowheads="1"/>
              </p:cNvSpPr>
              <p:nvPr/>
            </p:nvSpPr>
            <p:spPr bwMode="auto">
              <a:xfrm>
                <a:off x="3956" y="3453"/>
                <a:ext cx="9" cy="44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14" name="Freeform 30"/>
              <p:cNvSpPr>
                <a:spLocks/>
              </p:cNvSpPr>
              <p:nvPr/>
            </p:nvSpPr>
            <p:spPr bwMode="auto">
              <a:xfrm>
                <a:off x="3857" y="3593"/>
                <a:ext cx="26" cy="88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3" y="22"/>
                  </a:cxn>
                  <a:cxn ang="0">
                    <a:pos x="11" y="18"/>
                  </a:cxn>
                  <a:cxn ang="0">
                    <a:pos x="12" y="18"/>
                  </a:cxn>
                  <a:cxn ang="0">
                    <a:pos x="25" y="6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7" y="88"/>
                  </a:cxn>
                  <a:cxn ang="0">
                    <a:pos x="26" y="88"/>
                  </a:cxn>
                  <a:cxn ang="0">
                    <a:pos x="26" y="2"/>
                  </a:cxn>
                  <a:cxn ang="0">
                    <a:pos x="18" y="0"/>
                  </a:cxn>
                  <a:cxn ang="0">
                    <a:pos x="6" y="12"/>
                  </a:cxn>
                  <a:cxn ang="0">
                    <a:pos x="8" y="15"/>
                  </a:cxn>
                  <a:cxn ang="0">
                    <a:pos x="7" y="11"/>
                  </a:cxn>
                  <a:cxn ang="0">
                    <a:pos x="0" y="15"/>
                  </a:cxn>
                </a:cxnLst>
                <a:rect l="0" t="0" r="r" b="b"/>
                <a:pathLst>
                  <a:path w="26" h="88">
                    <a:moveTo>
                      <a:pt x="0" y="15"/>
                    </a:moveTo>
                    <a:lnTo>
                      <a:pt x="3" y="22"/>
                    </a:lnTo>
                    <a:lnTo>
                      <a:pt x="11" y="18"/>
                    </a:lnTo>
                    <a:lnTo>
                      <a:pt x="12" y="18"/>
                    </a:lnTo>
                    <a:lnTo>
                      <a:pt x="25" y="6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7" y="88"/>
                    </a:lnTo>
                    <a:lnTo>
                      <a:pt x="26" y="88"/>
                    </a:lnTo>
                    <a:lnTo>
                      <a:pt x="26" y="2"/>
                    </a:lnTo>
                    <a:lnTo>
                      <a:pt x="18" y="0"/>
                    </a:lnTo>
                    <a:lnTo>
                      <a:pt x="6" y="12"/>
                    </a:lnTo>
                    <a:lnTo>
                      <a:pt x="8" y="15"/>
                    </a:lnTo>
                    <a:lnTo>
                      <a:pt x="7" y="11"/>
                    </a:lnTo>
                    <a:lnTo>
                      <a:pt x="0" y="15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15" name="Freeform 31"/>
              <p:cNvSpPr>
                <a:spLocks/>
              </p:cNvSpPr>
              <p:nvPr/>
            </p:nvSpPr>
            <p:spPr bwMode="auto">
              <a:xfrm>
                <a:off x="3924" y="3591"/>
                <a:ext cx="66" cy="93"/>
              </a:xfrm>
              <a:custGeom>
                <a:avLst/>
                <a:gdLst/>
                <a:ahLst/>
                <a:cxnLst>
                  <a:cxn ang="0">
                    <a:pos x="52" y="0"/>
                  </a:cxn>
                  <a:cxn ang="0">
                    <a:pos x="8" y="4"/>
                  </a:cxn>
                  <a:cxn ang="0">
                    <a:pos x="12" y="44"/>
                  </a:cxn>
                  <a:cxn ang="0">
                    <a:pos x="12" y="37"/>
                  </a:cxn>
                  <a:cxn ang="0">
                    <a:pos x="26" y="37"/>
                  </a:cxn>
                  <a:cxn ang="0">
                    <a:pos x="24" y="38"/>
                  </a:cxn>
                  <a:cxn ang="0">
                    <a:pos x="37" y="33"/>
                  </a:cxn>
                  <a:cxn ang="0">
                    <a:pos x="48" y="41"/>
                  </a:cxn>
                  <a:cxn ang="0">
                    <a:pos x="47" y="41"/>
                  </a:cxn>
                  <a:cxn ang="0">
                    <a:pos x="57" y="44"/>
                  </a:cxn>
                  <a:cxn ang="0">
                    <a:pos x="57" y="58"/>
                  </a:cxn>
                  <a:cxn ang="0">
                    <a:pos x="57" y="57"/>
                  </a:cxn>
                  <a:cxn ang="0">
                    <a:pos x="61" y="64"/>
                  </a:cxn>
                  <a:cxn ang="0">
                    <a:pos x="53" y="76"/>
                  </a:cxn>
                  <a:cxn ang="0">
                    <a:pos x="55" y="75"/>
                  </a:cxn>
                  <a:cxn ang="0">
                    <a:pos x="50" y="85"/>
                  </a:cxn>
                  <a:cxn ang="0">
                    <a:pos x="36" y="85"/>
                  </a:cxn>
                  <a:cxn ang="0">
                    <a:pos x="37" y="85"/>
                  </a:cxn>
                  <a:cxn ang="0">
                    <a:pos x="24" y="88"/>
                  </a:cxn>
                  <a:cxn ang="0">
                    <a:pos x="13" y="81"/>
                  </a:cxn>
                  <a:cxn ang="0">
                    <a:pos x="16" y="82"/>
                  </a:cxn>
                  <a:cxn ang="0">
                    <a:pos x="8" y="81"/>
                  </a:cxn>
                  <a:cxn ang="0">
                    <a:pos x="8" y="72"/>
                  </a:cxn>
                  <a:cxn ang="0">
                    <a:pos x="4" y="83"/>
                  </a:cxn>
                  <a:cxn ang="0">
                    <a:pos x="11" y="88"/>
                  </a:cxn>
                  <a:cxn ang="0">
                    <a:pos x="26" y="93"/>
                  </a:cxn>
                  <a:cxn ang="0">
                    <a:pos x="37" y="93"/>
                  </a:cxn>
                  <a:cxn ang="0">
                    <a:pos x="38" y="92"/>
                  </a:cxn>
                  <a:cxn ang="0">
                    <a:pos x="53" y="88"/>
                  </a:cxn>
                  <a:cxn ang="0">
                    <a:pos x="61" y="78"/>
                  </a:cxn>
                  <a:cxn ang="0">
                    <a:pos x="66" y="63"/>
                  </a:cxn>
                  <a:cxn ang="0">
                    <a:pos x="66" y="57"/>
                  </a:cxn>
                  <a:cxn ang="0">
                    <a:pos x="65" y="56"/>
                  </a:cxn>
                  <a:cxn ang="0">
                    <a:pos x="61" y="42"/>
                  </a:cxn>
                  <a:cxn ang="0">
                    <a:pos x="51" y="33"/>
                  </a:cxn>
                  <a:cxn ang="0">
                    <a:pos x="36" y="29"/>
                  </a:cxn>
                  <a:cxn ang="0">
                    <a:pos x="24" y="29"/>
                  </a:cxn>
                  <a:cxn ang="0">
                    <a:pos x="23" y="29"/>
                  </a:cxn>
                  <a:cxn ang="0">
                    <a:pos x="9" y="33"/>
                  </a:cxn>
                  <a:cxn ang="0">
                    <a:pos x="6" y="38"/>
                  </a:cxn>
                  <a:cxn ang="0">
                    <a:pos x="13" y="42"/>
                  </a:cxn>
                  <a:cxn ang="0">
                    <a:pos x="12" y="4"/>
                  </a:cxn>
                  <a:cxn ang="0">
                    <a:pos x="52" y="9"/>
                  </a:cxn>
                </a:cxnLst>
                <a:rect l="0" t="0" r="r" b="b"/>
                <a:pathLst>
                  <a:path w="66" h="93">
                    <a:moveTo>
                      <a:pt x="52" y="9"/>
                    </a:moveTo>
                    <a:lnTo>
                      <a:pt x="52" y="0"/>
                    </a:lnTo>
                    <a:lnTo>
                      <a:pt x="8" y="0"/>
                    </a:lnTo>
                    <a:lnTo>
                      <a:pt x="8" y="4"/>
                    </a:lnTo>
                    <a:lnTo>
                      <a:pt x="4" y="41"/>
                    </a:lnTo>
                    <a:lnTo>
                      <a:pt x="12" y="44"/>
                    </a:lnTo>
                    <a:lnTo>
                      <a:pt x="16" y="41"/>
                    </a:lnTo>
                    <a:lnTo>
                      <a:pt x="12" y="37"/>
                    </a:lnTo>
                    <a:lnTo>
                      <a:pt x="13" y="41"/>
                    </a:lnTo>
                    <a:lnTo>
                      <a:pt x="26" y="37"/>
                    </a:lnTo>
                    <a:lnTo>
                      <a:pt x="24" y="33"/>
                    </a:lnTo>
                    <a:lnTo>
                      <a:pt x="24" y="38"/>
                    </a:lnTo>
                    <a:lnTo>
                      <a:pt x="37" y="38"/>
                    </a:lnTo>
                    <a:lnTo>
                      <a:pt x="37" y="33"/>
                    </a:lnTo>
                    <a:lnTo>
                      <a:pt x="36" y="37"/>
                    </a:lnTo>
                    <a:lnTo>
                      <a:pt x="48" y="41"/>
                    </a:lnTo>
                    <a:lnTo>
                      <a:pt x="50" y="37"/>
                    </a:lnTo>
                    <a:lnTo>
                      <a:pt x="47" y="41"/>
                    </a:lnTo>
                    <a:lnTo>
                      <a:pt x="55" y="48"/>
                    </a:lnTo>
                    <a:lnTo>
                      <a:pt x="57" y="44"/>
                    </a:lnTo>
                    <a:lnTo>
                      <a:pt x="53" y="46"/>
                    </a:lnTo>
                    <a:lnTo>
                      <a:pt x="57" y="58"/>
                    </a:lnTo>
                    <a:lnTo>
                      <a:pt x="61" y="57"/>
                    </a:lnTo>
                    <a:lnTo>
                      <a:pt x="57" y="57"/>
                    </a:lnTo>
                    <a:lnTo>
                      <a:pt x="57" y="64"/>
                    </a:lnTo>
                    <a:lnTo>
                      <a:pt x="61" y="64"/>
                    </a:lnTo>
                    <a:lnTo>
                      <a:pt x="57" y="63"/>
                    </a:lnTo>
                    <a:lnTo>
                      <a:pt x="53" y="76"/>
                    </a:lnTo>
                    <a:lnTo>
                      <a:pt x="57" y="77"/>
                    </a:lnTo>
                    <a:lnTo>
                      <a:pt x="55" y="75"/>
                    </a:lnTo>
                    <a:lnTo>
                      <a:pt x="47" y="82"/>
                    </a:lnTo>
                    <a:lnTo>
                      <a:pt x="50" y="85"/>
                    </a:lnTo>
                    <a:lnTo>
                      <a:pt x="48" y="81"/>
                    </a:lnTo>
                    <a:lnTo>
                      <a:pt x="36" y="85"/>
                    </a:lnTo>
                    <a:lnTo>
                      <a:pt x="37" y="88"/>
                    </a:lnTo>
                    <a:lnTo>
                      <a:pt x="37" y="85"/>
                    </a:lnTo>
                    <a:lnTo>
                      <a:pt x="24" y="85"/>
                    </a:lnTo>
                    <a:lnTo>
                      <a:pt x="24" y="88"/>
                    </a:lnTo>
                    <a:lnTo>
                      <a:pt x="26" y="85"/>
                    </a:lnTo>
                    <a:lnTo>
                      <a:pt x="13" y="81"/>
                    </a:lnTo>
                    <a:lnTo>
                      <a:pt x="12" y="85"/>
                    </a:lnTo>
                    <a:lnTo>
                      <a:pt x="16" y="82"/>
                    </a:lnTo>
                    <a:lnTo>
                      <a:pt x="12" y="78"/>
                    </a:lnTo>
                    <a:lnTo>
                      <a:pt x="8" y="81"/>
                    </a:lnTo>
                    <a:lnTo>
                      <a:pt x="12" y="80"/>
                    </a:lnTo>
                    <a:lnTo>
                      <a:pt x="8" y="72"/>
                    </a:lnTo>
                    <a:lnTo>
                      <a:pt x="0" y="76"/>
                    </a:lnTo>
                    <a:lnTo>
                      <a:pt x="4" y="83"/>
                    </a:lnTo>
                    <a:lnTo>
                      <a:pt x="9" y="88"/>
                    </a:lnTo>
                    <a:lnTo>
                      <a:pt x="11" y="88"/>
                    </a:lnTo>
                    <a:lnTo>
                      <a:pt x="23" y="92"/>
                    </a:lnTo>
                    <a:lnTo>
                      <a:pt x="26" y="93"/>
                    </a:lnTo>
                    <a:lnTo>
                      <a:pt x="24" y="93"/>
                    </a:lnTo>
                    <a:lnTo>
                      <a:pt x="37" y="93"/>
                    </a:lnTo>
                    <a:lnTo>
                      <a:pt x="36" y="93"/>
                    </a:lnTo>
                    <a:lnTo>
                      <a:pt x="38" y="92"/>
                    </a:lnTo>
                    <a:lnTo>
                      <a:pt x="51" y="88"/>
                    </a:lnTo>
                    <a:lnTo>
                      <a:pt x="53" y="88"/>
                    </a:lnTo>
                    <a:lnTo>
                      <a:pt x="61" y="81"/>
                    </a:lnTo>
                    <a:lnTo>
                      <a:pt x="61" y="78"/>
                    </a:lnTo>
                    <a:lnTo>
                      <a:pt x="65" y="66"/>
                    </a:lnTo>
                    <a:lnTo>
                      <a:pt x="66" y="63"/>
                    </a:lnTo>
                    <a:lnTo>
                      <a:pt x="66" y="64"/>
                    </a:lnTo>
                    <a:lnTo>
                      <a:pt x="66" y="57"/>
                    </a:lnTo>
                    <a:lnTo>
                      <a:pt x="66" y="58"/>
                    </a:lnTo>
                    <a:lnTo>
                      <a:pt x="65" y="56"/>
                    </a:lnTo>
                    <a:lnTo>
                      <a:pt x="61" y="43"/>
                    </a:lnTo>
                    <a:lnTo>
                      <a:pt x="61" y="42"/>
                    </a:lnTo>
                    <a:lnTo>
                      <a:pt x="52" y="33"/>
                    </a:lnTo>
                    <a:lnTo>
                      <a:pt x="51" y="33"/>
                    </a:lnTo>
                    <a:lnTo>
                      <a:pt x="38" y="29"/>
                    </a:lnTo>
                    <a:lnTo>
                      <a:pt x="36" y="29"/>
                    </a:lnTo>
                    <a:lnTo>
                      <a:pt x="37" y="29"/>
                    </a:lnTo>
                    <a:lnTo>
                      <a:pt x="24" y="29"/>
                    </a:lnTo>
                    <a:lnTo>
                      <a:pt x="26" y="29"/>
                    </a:lnTo>
                    <a:lnTo>
                      <a:pt x="23" y="29"/>
                    </a:lnTo>
                    <a:lnTo>
                      <a:pt x="11" y="33"/>
                    </a:lnTo>
                    <a:lnTo>
                      <a:pt x="9" y="33"/>
                    </a:lnTo>
                    <a:lnTo>
                      <a:pt x="9" y="34"/>
                    </a:lnTo>
                    <a:lnTo>
                      <a:pt x="6" y="38"/>
                    </a:lnTo>
                    <a:lnTo>
                      <a:pt x="8" y="41"/>
                    </a:lnTo>
                    <a:lnTo>
                      <a:pt x="13" y="42"/>
                    </a:lnTo>
                    <a:lnTo>
                      <a:pt x="17" y="5"/>
                    </a:lnTo>
                    <a:lnTo>
                      <a:pt x="12" y="4"/>
                    </a:lnTo>
                    <a:lnTo>
                      <a:pt x="12" y="9"/>
                    </a:lnTo>
                    <a:lnTo>
                      <a:pt x="52" y="9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16" name="Freeform 32"/>
              <p:cNvSpPr>
                <a:spLocks/>
              </p:cNvSpPr>
              <p:nvPr/>
            </p:nvSpPr>
            <p:spPr bwMode="auto">
              <a:xfrm>
                <a:off x="4006" y="3591"/>
                <a:ext cx="64" cy="95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3" y="4"/>
                  </a:cxn>
                  <a:cxn ang="0">
                    <a:pos x="4" y="19"/>
                  </a:cxn>
                  <a:cxn ang="0">
                    <a:pos x="4" y="20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54"/>
                  </a:cxn>
                  <a:cxn ang="0">
                    <a:pos x="4" y="76"/>
                  </a:cxn>
                  <a:cxn ang="0">
                    <a:pos x="13" y="90"/>
                  </a:cxn>
                  <a:cxn ang="0">
                    <a:pos x="27" y="93"/>
                  </a:cxn>
                  <a:cxn ang="0">
                    <a:pos x="28" y="95"/>
                  </a:cxn>
                  <a:cxn ang="0">
                    <a:pos x="34" y="95"/>
                  </a:cxn>
                  <a:cxn ang="0">
                    <a:pos x="49" y="90"/>
                  </a:cxn>
                  <a:cxn ang="0">
                    <a:pos x="52" y="88"/>
                  </a:cxn>
                  <a:cxn ang="0">
                    <a:pos x="59" y="75"/>
                  </a:cxn>
                  <a:cxn ang="0">
                    <a:pos x="64" y="51"/>
                  </a:cxn>
                  <a:cxn ang="0">
                    <a:pos x="64" y="41"/>
                  </a:cxn>
                  <a:cxn ang="0">
                    <a:pos x="63" y="41"/>
                  </a:cxn>
                  <a:cxn ang="0">
                    <a:pos x="59" y="18"/>
                  </a:cxn>
                  <a:cxn ang="0">
                    <a:pos x="52" y="7"/>
                  </a:cxn>
                  <a:cxn ang="0">
                    <a:pos x="49" y="4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35" y="9"/>
                  </a:cxn>
                  <a:cxn ang="0">
                    <a:pos x="34" y="8"/>
                  </a:cxn>
                  <a:cxn ang="0">
                    <a:pos x="48" y="8"/>
                  </a:cxn>
                  <a:cxn ang="0">
                    <a:pos x="52" y="23"/>
                  </a:cxn>
                  <a:cxn ang="0">
                    <a:pos x="52" y="22"/>
                  </a:cxn>
                  <a:cxn ang="0">
                    <a:pos x="59" y="41"/>
                  </a:cxn>
                  <a:cxn ang="0">
                    <a:pos x="56" y="53"/>
                  </a:cxn>
                  <a:cxn ang="0">
                    <a:pos x="56" y="53"/>
                  </a:cxn>
                  <a:cxn ang="0">
                    <a:pos x="56" y="73"/>
                  </a:cxn>
                  <a:cxn ang="0">
                    <a:pos x="44" y="85"/>
                  </a:cxn>
                  <a:cxn ang="0">
                    <a:pos x="47" y="82"/>
                  </a:cxn>
                  <a:cxn ang="0">
                    <a:pos x="35" y="90"/>
                  </a:cxn>
                  <a:cxn ang="0">
                    <a:pos x="28" y="86"/>
                  </a:cxn>
                  <a:cxn ang="0">
                    <a:pos x="29" y="86"/>
                  </a:cxn>
                  <a:cxn ang="0">
                    <a:pos x="15" y="86"/>
                  </a:cxn>
                  <a:cxn ang="0">
                    <a:pos x="12" y="72"/>
                  </a:cxn>
                  <a:cxn ang="0">
                    <a:pos x="12" y="73"/>
                  </a:cxn>
                  <a:cxn ang="0">
                    <a:pos x="4" y="53"/>
                  </a:cxn>
                  <a:cxn ang="0">
                    <a:pos x="9" y="41"/>
                  </a:cxn>
                  <a:cxn ang="0">
                    <a:pos x="8" y="42"/>
                  </a:cxn>
                  <a:cxn ang="0">
                    <a:pos x="8" y="20"/>
                  </a:cxn>
                  <a:cxn ang="0">
                    <a:pos x="19" y="10"/>
                  </a:cxn>
                  <a:cxn ang="0">
                    <a:pos x="17" y="12"/>
                  </a:cxn>
                </a:cxnLst>
                <a:rect l="0" t="0" r="r" b="b"/>
                <a:pathLst>
                  <a:path w="64" h="95">
                    <a:moveTo>
                      <a:pt x="29" y="8"/>
                    </a:moveTo>
                    <a:lnTo>
                      <a:pt x="27" y="0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2" y="7"/>
                    </a:lnTo>
                    <a:lnTo>
                      <a:pt x="4" y="19"/>
                    </a:lnTo>
                    <a:lnTo>
                      <a:pt x="4" y="18"/>
                    </a:lnTo>
                    <a:lnTo>
                      <a:pt x="4" y="20"/>
                    </a:lnTo>
                    <a:lnTo>
                      <a:pt x="0" y="41"/>
                    </a:lnTo>
                    <a:lnTo>
                      <a:pt x="0" y="43"/>
                    </a:lnTo>
                    <a:lnTo>
                      <a:pt x="0" y="41"/>
                    </a:lnTo>
                    <a:lnTo>
                      <a:pt x="0" y="53"/>
                    </a:lnTo>
                    <a:lnTo>
                      <a:pt x="0" y="51"/>
                    </a:lnTo>
                    <a:lnTo>
                      <a:pt x="0" y="54"/>
                    </a:lnTo>
                    <a:lnTo>
                      <a:pt x="4" y="75"/>
                    </a:lnTo>
                    <a:lnTo>
                      <a:pt x="4" y="76"/>
                    </a:lnTo>
                    <a:lnTo>
                      <a:pt x="12" y="88"/>
                    </a:lnTo>
                    <a:lnTo>
                      <a:pt x="13" y="90"/>
                    </a:lnTo>
                    <a:lnTo>
                      <a:pt x="14" y="90"/>
                    </a:lnTo>
                    <a:lnTo>
                      <a:pt x="27" y="93"/>
                    </a:lnTo>
                    <a:lnTo>
                      <a:pt x="29" y="95"/>
                    </a:lnTo>
                    <a:lnTo>
                      <a:pt x="28" y="95"/>
                    </a:lnTo>
                    <a:lnTo>
                      <a:pt x="35" y="95"/>
                    </a:lnTo>
                    <a:lnTo>
                      <a:pt x="34" y="95"/>
                    </a:lnTo>
                    <a:lnTo>
                      <a:pt x="37" y="93"/>
                    </a:lnTo>
                    <a:lnTo>
                      <a:pt x="49" y="90"/>
                    </a:lnTo>
                    <a:lnTo>
                      <a:pt x="51" y="90"/>
                    </a:lnTo>
                    <a:lnTo>
                      <a:pt x="52" y="88"/>
                    </a:lnTo>
                    <a:lnTo>
                      <a:pt x="59" y="76"/>
                    </a:lnTo>
                    <a:lnTo>
                      <a:pt x="59" y="75"/>
                    </a:lnTo>
                    <a:lnTo>
                      <a:pt x="63" y="54"/>
                    </a:lnTo>
                    <a:lnTo>
                      <a:pt x="64" y="51"/>
                    </a:lnTo>
                    <a:lnTo>
                      <a:pt x="64" y="53"/>
                    </a:lnTo>
                    <a:lnTo>
                      <a:pt x="64" y="41"/>
                    </a:lnTo>
                    <a:lnTo>
                      <a:pt x="64" y="43"/>
                    </a:lnTo>
                    <a:lnTo>
                      <a:pt x="63" y="41"/>
                    </a:lnTo>
                    <a:lnTo>
                      <a:pt x="59" y="20"/>
                    </a:lnTo>
                    <a:lnTo>
                      <a:pt x="59" y="18"/>
                    </a:lnTo>
                    <a:lnTo>
                      <a:pt x="59" y="19"/>
                    </a:lnTo>
                    <a:lnTo>
                      <a:pt x="52" y="7"/>
                    </a:lnTo>
                    <a:lnTo>
                      <a:pt x="51" y="4"/>
                    </a:lnTo>
                    <a:lnTo>
                      <a:pt x="49" y="4"/>
                    </a:lnTo>
                    <a:lnTo>
                      <a:pt x="37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28" y="0"/>
                    </a:lnTo>
                    <a:lnTo>
                      <a:pt x="28" y="9"/>
                    </a:lnTo>
                    <a:lnTo>
                      <a:pt x="35" y="9"/>
                    </a:lnTo>
                    <a:lnTo>
                      <a:pt x="35" y="4"/>
                    </a:lnTo>
                    <a:lnTo>
                      <a:pt x="34" y="8"/>
                    </a:lnTo>
                    <a:lnTo>
                      <a:pt x="47" y="12"/>
                    </a:lnTo>
                    <a:lnTo>
                      <a:pt x="48" y="8"/>
                    </a:lnTo>
                    <a:lnTo>
                      <a:pt x="44" y="10"/>
                    </a:lnTo>
                    <a:lnTo>
                      <a:pt x="52" y="23"/>
                    </a:lnTo>
                    <a:lnTo>
                      <a:pt x="56" y="20"/>
                    </a:lnTo>
                    <a:lnTo>
                      <a:pt x="52" y="22"/>
                    </a:lnTo>
                    <a:lnTo>
                      <a:pt x="56" y="42"/>
                    </a:lnTo>
                    <a:lnTo>
                      <a:pt x="59" y="41"/>
                    </a:lnTo>
                    <a:lnTo>
                      <a:pt x="56" y="41"/>
                    </a:lnTo>
                    <a:lnTo>
                      <a:pt x="56" y="53"/>
                    </a:lnTo>
                    <a:lnTo>
                      <a:pt x="59" y="53"/>
                    </a:lnTo>
                    <a:lnTo>
                      <a:pt x="56" y="53"/>
                    </a:lnTo>
                    <a:lnTo>
                      <a:pt x="52" y="73"/>
                    </a:lnTo>
                    <a:lnTo>
                      <a:pt x="56" y="73"/>
                    </a:lnTo>
                    <a:lnTo>
                      <a:pt x="52" y="72"/>
                    </a:lnTo>
                    <a:lnTo>
                      <a:pt x="44" y="85"/>
                    </a:lnTo>
                    <a:lnTo>
                      <a:pt x="48" y="86"/>
                    </a:lnTo>
                    <a:lnTo>
                      <a:pt x="47" y="82"/>
                    </a:lnTo>
                    <a:lnTo>
                      <a:pt x="34" y="86"/>
                    </a:lnTo>
                    <a:lnTo>
                      <a:pt x="35" y="90"/>
                    </a:lnTo>
                    <a:lnTo>
                      <a:pt x="35" y="86"/>
                    </a:lnTo>
                    <a:lnTo>
                      <a:pt x="28" y="86"/>
                    </a:lnTo>
                    <a:lnTo>
                      <a:pt x="28" y="90"/>
                    </a:lnTo>
                    <a:lnTo>
                      <a:pt x="29" y="86"/>
                    </a:lnTo>
                    <a:lnTo>
                      <a:pt x="17" y="82"/>
                    </a:lnTo>
                    <a:lnTo>
                      <a:pt x="15" y="86"/>
                    </a:lnTo>
                    <a:lnTo>
                      <a:pt x="19" y="85"/>
                    </a:lnTo>
                    <a:lnTo>
                      <a:pt x="12" y="72"/>
                    </a:lnTo>
                    <a:lnTo>
                      <a:pt x="8" y="73"/>
                    </a:lnTo>
                    <a:lnTo>
                      <a:pt x="12" y="73"/>
                    </a:lnTo>
                    <a:lnTo>
                      <a:pt x="8" y="53"/>
                    </a:lnTo>
                    <a:lnTo>
                      <a:pt x="4" y="53"/>
                    </a:lnTo>
                    <a:lnTo>
                      <a:pt x="9" y="53"/>
                    </a:lnTo>
                    <a:lnTo>
                      <a:pt x="9" y="41"/>
                    </a:lnTo>
                    <a:lnTo>
                      <a:pt x="4" y="41"/>
                    </a:lnTo>
                    <a:lnTo>
                      <a:pt x="8" y="42"/>
                    </a:lnTo>
                    <a:lnTo>
                      <a:pt x="12" y="22"/>
                    </a:lnTo>
                    <a:lnTo>
                      <a:pt x="8" y="20"/>
                    </a:lnTo>
                    <a:lnTo>
                      <a:pt x="12" y="23"/>
                    </a:lnTo>
                    <a:lnTo>
                      <a:pt x="19" y="10"/>
                    </a:lnTo>
                    <a:lnTo>
                      <a:pt x="15" y="8"/>
                    </a:lnTo>
                    <a:lnTo>
                      <a:pt x="17" y="12"/>
                    </a:lnTo>
                    <a:lnTo>
                      <a:pt x="29" y="8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17" name="Rectangle 33"/>
              <p:cNvSpPr>
                <a:spLocks noChangeArrowheads="1"/>
              </p:cNvSpPr>
              <p:nvPr/>
            </p:nvSpPr>
            <p:spPr bwMode="auto">
              <a:xfrm>
                <a:off x="1514" y="3474"/>
                <a:ext cx="9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18" name="Rectangle 34"/>
              <p:cNvSpPr>
                <a:spLocks noChangeArrowheads="1"/>
              </p:cNvSpPr>
              <p:nvPr/>
            </p:nvSpPr>
            <p:spPr bwMode="auto">
              <a:xfrm>
                <a:off x="1689" y="3474"/>
                <a:ext cx="9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19" name="Rectangle 35"/>
              <p:cNvSpPr>
                <a:spLocks noChangeArrowheads="1"/>
              </p:cNvSpPr>
              <p:nvPr/>
            </p:nvSpPr>
            <p:spPr bwMode="auto">
              <a:xfrm>
                <a:off x="1863" y="3474"/>
                <a:ext cx="9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20" name="Rectangle 36"/>
              <p:cNvSpPr>
                <a:spLocks noChangeArrowheads="1"/>
              </p:cNvSpPr>
              <p:nvPr/>
            </p:nvSpPr>
            <p:spPr bwMode="auto">
              <a:xfrm>
                <a:off x="2038" y="3474"/>
                <a:ext cx="8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21" name="Rectangle 37"/>
              <p:cNvSpPr>
                <a:spLocks noChangeArrowheads="1"/>
              </p:cNvSpPr>
              <p:nvPr/>
            </p:nvSpPr>
            <p:spPr bwMode="auto">
              <a:xfrm>
                <a:off x="2386" y="3474"/>
                <a:ext cx="9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22" name="Rectangle 38"/>
              <p:cNvSpPr>
                <a:spLocks noChangeArrowheads="1"/>
              </p:cNvSpPr>
              <p:nvPr/>
            </p:nvSpPr>
            <p:spPr bwMode="auto">
              <a:xfrm>
                <a:off x="2561" y="3474"/>
                <a:ext cx="9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23" name="Rectangle 39"/>
              <p:cNvSpPr>
                <a:spLocks noChangeArrowheads="1"/>
              </p:cNvSpPr>
              <p:nvPr/>
            </p:nvSpPr>
            <p:spPr bwMode="auto">
              <a:xfrm>
                <a:off x="2736" y="3474"/>
                <a:ext cx="9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24" name="Rectangle 40"/>
              <p:cNvSpPr>
                <a:spLocks noChangeArrowheads="1"/>
              </p:cNvSpPr>
              <p:nvPr/>
            </p:nvSpPr>
            <p:spPr bwMode="auto">
              <a:xfrm>
                <a:off x="2909" y="3474"/>
                <a:ext cx="9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25" name="Rectangle 41"/>
              <p:cNvSpPr>
                <a:spLocks noChangeArrowheads="1"/>
              </p:cNvSpPr>
              <p:nvPr/>
            </p:nvSpPr>
            <p:spPr bwMode="auto">
              <a:xfrm>
                <a:off x="3259" y="3474"/>
                <a:ext cx="9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26" name="Rectangle 42"/>
              <p:cNvSpPr>
                <a:spLocks noChangeArrowheads="1"/>
              </p:cNvSpPr>
              <p:nvPr/>
            </p:nvSpPr>
            <p:spPr bwMode="auto">
              <a:xfrm>
                <a:off x="3433" y="3474"/>
                <a:ext cx="8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27" name="Rectangle 43"/>
              <p:cNvSpPr>
                <a:spLocks noChangeArrowheads="1"/>
              </p:cNvSpPr>
              <p:nvPr/>
            </p:nvSpPr>
            <p:spPr bwMode="auto">
              <a:xfrm>
                <a:off x="3607" y="3474"/>
                <a:ext cx="9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28" name="Rectangle 44"/>
              <p:cNvSpPr>
                <a:spLocks noChangeArrowheads="1"/>
              </p:cNvSpPr>
              <p:nvPr/>
            </p:nvSpPr>
            <p:spPr bwMode="auto">
              <a:xfrm>
                <a:off x="3782" y="3474"/>
                <a:ext cx="9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29" name="Rectangle 45"/>
              <p:cNvSpPr>
                <a:spLocks noChangeArrowheads="1"/>
              </p:cNvSpPr>
              <p:nvPr/>
            </p:nvSpPr>
            <p:spPr bwMode="auto">
              <a:xfrm>
                <a:off x="4131" y="3474"/>
                <a:ext cx="9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30" name="Rectangle 46"/>
              <p:cNvSpPr>
                <a:spLocks noChangeArrowheads="1"/>
              </p:cNvSpPr>
              <p:nvPr/>
            </p:nvSpPr>
            <p:spPr bwMode="auto">
              <a:xfrm>
                <a:off x="4306" y="3474"/>
                <a:ext cx="8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31" name="Rectangle 47"/>
              <p:cNvSpPr>
                <a:spLocks noChangeArrowheads="1"/>
              </p:cNvSpPr>
              <p:nvPr/>
            </p:nvSpPr>
            <p:spPr bwMode="auto">
              <a:xfrm>
                <a:off x="4481" y="3474"/>
                <a:ext cx="8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32" name="Rectangle 48"/>
              <p:cNvSpPr>
                <a:spLocks noChangeArrowheads="1"/>
              </p:cNvSpPr>
              <p:nvPr/>
            </p:nvSpPr>
            <p:spPr bwMode="auto">
              <a:xfrm>
                <a:off x="2327" y="3784"/>
                <a:ext cx="9" cy="90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33" name="Freeform 49"/>
              <p:cNvSpPr>
                <a:spLocks/>
              </p:cNvSpPr>
              <p:nvPr/>
            </p:nvSpPr>
            <p:spPr bwMode="auto">
              <a:xfrm>
                <a:off x="2328" y="3780"/>
                <a:ext cx="54" cy="65"/>
              </a:xfrm>
              <a:custGeom>
                <a:avLst/>
                <a:gdLst/>
                <a:ahLst/>
                <a:cxnLst>
                  <a:cxn ang="0">
                    <a:pos x="6" y="19"/>
                  </a:cxn>
                  <a:cxn ang="0">
                    <a:pos x="10" y="8"/>
                  </a:cxn>
                  <a:cxn ang="0">
                    <a:pos x="20" y="8"/>
                  </a:cxn>
                  <a:cxn ang="0">
                    <a:pos x="18" y="9"/>
                  </a:cxn>
                  <a:cxn ang="0">
                    <a:pos x="30" y="4"/>
                  </a:cxn>
                  <a:cxn ang="0">
                    <a:pos x="37" y="11"/>
                  </a:cxn>
                  <a:cxn ang="0">
                    <a:pos x="35" y="10"/>
                  </a:cxn>
                  <a:cxn ang="0">
                    <a:pos x="45" y="16"/>
                  </a:cxn>
                  <a:cxn ang="0">
                    <a:pos x="45" y="30"/>
                  </a:cxn>
                  <a:cxn ang="0">
                    <a:pos x="45" y="29"/>
                  </a:cxn>
                  <a:cxn ang="0">
                    <a:pos x="49" y="36"/>
                  </a:cxn>
                  <a:cxn ang="0">
                    <a:pos x="42" y="48"/>
                  </a:cxn>
                  <a:cxn ang="0">
                    <a:pos x="43" y="47"/>
                  </a:cxn>
                  <a:cxn ang="0">
                    <a:pos x="38" y="57"/>
                  </a:cxn>
                  <a:cxn ang="0">
                    <a:pos x="29" y="57"/>
                  </a:cxn>
                  <a:cxn ang="0">
                    <a:pos x="30" y="57"/>
                  </a:cxn>
                  <a:cxn ang="0">
                    <a:pos x="18" y="60"/>
                  </a:cxn>
                  <a:cxn ang="0">
                    <a:pos x="13" y="53"/>
                  </a:cxn>
                  <a:cxn ang="0">
                    <a:pos x="14" y="54"/>
                  </a:cxn>
                  <a:cxn ang="0">
                    <a:pos x="0" y="53"/>
                  </a:cxn>
                  <a:cxn ang="0">
                    <a:pos x="9" y="60"/>
                  </a:cxn>
                  <a:cxn ang="0">
                    <a:pos x="18" y="65"/>
                  </a:cxn>
                  <a:cxn ang="0">
                    <a:pos x="33" y="64"/>
                  </a:cxn>
                  <a:cxn ang="0">
                    <a:pos x="42" y="60"/>
                  </a:cxn>
                  <a:cxn ang="0">
                    <a:pos x="49" y="50"/>
                  </a:cxn>
                  <a:cxn ang="0">
                    <a:pos x="54" y="35"/>
                  </a:cxn>
                  <a:cxn ang="0">
                    <a:pos x="54" y="29"/>
                  </a:cxn>
                  <a:cxn ang="0">
                    <a:pos x="53" y="28"/>
                  </a:cxn>
                  <a:cxn ang="0">
                    <a:pos x="49" y="14"/>
                  </a:cxn>
                  <a:cxn ang="0">
                    <a:pos x="40" y="4"/>
                  </a:cxn>
                  <a:cxn ang="0">
                    <a:pos x="16" y="0"/>
                  </a:cxn>
                  <a:cxn ang="0">
                    <a:pos x="8" y="4"/>
                  </a:cxn>
                  <a:cxn ang="0">
                    <a:pos x="0" y="14"/>
                  </a:cxn>
                </a:cxnLst>
                <a:rect l="0" t="0" r="r" b="b"/>
                <a:pathLst>
                  <a:path w="54" h="65">
                    <a:moveTo>
                      <a:pt x="0" y="14"/>
                    </a:moveTo>
                    <a:lnTo>
                      <a:pt x="6" y="19"/>
                    </a:lnTo>
                    <a:lnTo>
                      <a:pt x="14" y="10"/>
                    </a:lnTo>
                    <a:lnTo>
                      <a:pt x="10" y="8"/>
                    </a:lnTo>
                    <a:lnTo>
                      <a:pt x="13" y="11"/>
                    </a:lnTo>
                    <a:lnTo>
                      <a:pt x="20" y="8"/>
                    </a:lnTo>
                    <a:lnTo>
                      <a:pt x="18" y="4"/>
                    </a:lnTo>
                    <a:lnTo>
                      <a:pt x="18" y="9"/>
                    </a:lnTo>
                    <a:lnTo>
                      <a:pt x="30" y="9"/>
                    </a:lnTo>
                    <a:lnTo>
                      <a:pt x="30" y="4"/>
                    </a:lnTo>
                    <a:lnTo>
                      <a:pt x="29" y="8"/>
                    </a:lnTo>
                    <a:lnTo>
                      <a:pt x="37" y="11"/>
                    </a:lnTo>
                    <a:lnTo>
                      <a:pt x="38" y="8"/>
                    </a:lnTo>
                    <a:lnTo>
                      <a:pt x="35" y="10"/>
                    </a:lnTo>
                    <a:lnTo>
                      <a:pt x="43" y="19"/>
                    </a:lnTo>
                    <a:lnTo>
                      <a:pt x="45" y="16"/>
                    </a:lnTo>
                    <a:lnTo>
                      <a:pt x="42" y="18"/>
                    </a:lnTo>
                    <a:lnTo>
                      <a:pt x="45" y="30"/>
                    </a:lnTo>
                    <a:lnTo>
                      <a:pt x="49" y="29"/>
                    </a:lnTo>
                    <a:lnTo>
                      <a:pt x="45" y="29"/>
                    </a:lnTo>
                    <a:lnTo>
                      <a:pt x="45" y="36"/>
                    </a:lnTo>
                    <a:lnTo>
                      <a:pt x="49" y="36"/>
                    </a:lnTo>
                    <a:lnTo>
                      <a:pt x="45" y="35"/>
                    </a:lnTo>
                    <a:lnTo>
                      <a:pt x="42" y="48"/>
                    </a:lnTo>
                    <a:lnTo>
                      <a:pt x="45" y="49"/>
                    </a:lnTo>
                    <a:lnTo>
                      <a:pt x="43" y="47"/>
                    </a:lnTo>
                    <a:lnTo>
                      <a:pt x="35" y="54"/>
                    </a:lnTo>
                    <a:lnTo>
                      <a:pt x="38" y="57"/>
                    </a:lnTo>
                    <a:lnTo>
                      <a:pt x="37" y="53"/>
                    </a:lnTo>
                    <a:lnTo>
                      <a:pt x="29" y="57"/>
                    </a:lnTo>
                    <a:lnTo>
                      <a:pt x="30" y="60"/>
                    </a:lnTo>
                    <a:lnTo>
                      <a:pt x="30" y="57"/>
                    </a:lnTo>
                    <a:lnTo>
                      <a:pt x="18" y="57"/>
                    </a:lnTo>
                    <a:lnTo>
                      <a:pt x="18" y="60"/>
                    </a:lnTo>
                    <a:lnTo>
                      <a:pt x="20" y="57"/>
                    </a:lnTo>
                    <a:lnTo>
                      <a:pt x="13" y="53"/>
                    </a:lnTo>
                    <a:lnTo>
                      <a:pt x="10" y="57"/>
                    </a:lnTo>
                    <a:lnTo>
                      <a:pt x="14" y="54"/>
                    </a:lnTo>
                    <a:lnTo>
                      <a:pt x="6" y="47"/>
                    </a:lnTo>
                    <a:lnTo>
                      <a:pt x="0" y="53"/>
                    </a:lnTo>
                    <a:lnTo>
                      <a:pt x="8" y="60"/>
                    </a:lnTo>
                    <a:lnTo>
                      <a:pt x="9" y="60"/>
                    </a:lnTo>
                    <a:lnTo>
                      <a:pt x="16" y="64"/>
                    </a:lnTo>
                    <a:lnTo>
                      <a:pt x="18" y="65"/>
                    </a:lnTo>
                    <a:lnTo>
                      <a:pt x="32" y="65"/>
                    </a:lnTo>
                    <a:lnTo>
                      <a:pt x="33" y="64"/>
                    </a:lnTo>
                    <a:lnTo>
                      <a:pt x="40" y="60"/>
                    </a:lnTo>
                    <a:lnTo>
                      <a:pt x="42" y="60"/>
                    </a:lnTo>
                    <a:lnTo>
                      <a:pt x="49" y="53"/>
                    </a:lnTo>
                    <a:lnTo>
                      <a:pt x="49" y="50"/>
                    </a:lnTo>
                    <a:lnTo>
                      <a:pt x="53" y="38"/>
                    </a:lnTo>
                    <a:lnTo>
                      <a:pt x="54" y="35"/>
                    </a:lnTo>
                    <a:lnTo>
                      <a:pt x="54" y="36"/>
                    </a:lnTo>
                    <a:lnTo>
                      <a:pt x="54" y="29"/>
                    </a:lnTo>
                    <a:lnTo>
                      <a:pt x="54" y="30"/>
                    </a:lnTo>
                    <a:lnTo>
                      <a:pt x="53" y="28"/>
                    </a:lnTo>
                    <a:lnTo>
                      <a:pt x="49" y="15"/>
                    </a:lnTo>
                    <a:lnTo>
                      <a:pt x="49" y="14"/>
                    </a:lnTo>
                    <a:lnTo>
                      <a:pt x="42" y="5"/>
                    </a:lnTo>
                    <a:lnTo>
                      <a:pt x="40" y="4"/>
                    </a:lnTo>
                    <a:lnTo>
                      <a:pt x="33" y="0"/>
                    </a:lnTo>
                    <a:lnTo>
                      <a:pt x="16" y="0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8" y="5"/>
                    </a:lnTo>
                    <a:lnTo>
                      <a:pt x="0" y="14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34" name="Rectangle 50"/>
              <p:cNvSpPr>
                <a:spLocks noChangeArrowheads="1"/>
              </p:cNvSpPr>
              <p:nvPr/>
            </p:nvSpPr>
            <p:spPr bwMode="auto">
              <a:xfrm>
                <a:off x="2405" y="3756"/>
                <a:ext cx="9" cy="86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35" name="Freeform 51"/>
              <p:cNvSpPr>
                <a:spLocks/>
              </p:cNvSpPr>
              <p:nvPr/>
            </p:nvSpPr>
            <p:spPr bwMode="auto">
              <a:xfrm>
                <a:off x="2406" y="3780"/>
                <a:ext cx="52" cy="60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6" y="24"/>
                  </a:cxn>
                  <a:cxn ang="0">
                    <a:pos x="19" y="11"/>
                  </a:cxn>
                  <a:cxn ang="0">
                    <a:pos x="15" y="8"/>
                  </a:cxn>
                  <a:cxn ang="0">
                    <a:pos x="18" y="11"/>
                  </a:cxn>
                  <a:cxn ang="0">
                    <a:pos x="25" y="8"/>
                  </a:cxn>
                  <a:cxn ang="0">
                    <a:pos x="23" y="4"/>
                  </a:cxn>
                  <a:cxn ang="0">
                    <a:pos x="23" y="9"/>
                  </a:cxn>
                  <a:cxn ang="0">
                    <a:pos x="35" y="9"/>
                  </a:cxn>
                  <a:cxn ang="0">
                    <a:pos x="35" y="4"/>
                  </a:cxn>
                  <a:cxn ang="0">
                    <a:pos x="34" y="8"/>
                  </a:cxn>
                  <a:cxn ang="0">
                    <a:pos x="42" y="11"/>
                  </a:cxn>
                  <a:cxn ang="0">
                    <a:pos x="43" y="8"/>
                  </a:cxn>
                  <a:cxn ang="0">
                    <a:pos x="39" y="9"/>
                  </a:cxn>
                  <a:cxn ang="0">
                    <a:pos x="43" y="21"/>
                  </a:cxn>
                  <a:cxn ang="0">
                    <a:pos x="47" y="20"/>
                  </a:cxn>
                  <a:cxn ang="0">
                    <a:pos x="43" y="20"/>
                  </a:cxn>
                  <a:cxn ang="0">
                    <a:pos x="43" y="60"/>
                  </a:cxn>
                  <a:cxn ang="0">
                    <a:pos x="52" y="60"/>
                  </a:cxn>
                  <a:cxn ang="0">
                    <a:pos x="52" y="20"/>
                  </a:cxn>
                  <a:cxn ang="0">
                    <a:pos x="52" y="21"/>
                  </a:cxn>
                  <a:cxn ang="0">
                    <a:pos x="50" y="19"/>
                  </a:cxn>
                  <a:cxn ang="0">
                    <a:pos x="47" y="6"/>
                  </a:cxn>
                  <a:cxn ang="0">
                    <a:pos x="47" y="5"/>
                  </a:cxn>
                  <a:cxn ang="0">
                    <a:pos x="45" y="4"/>
                  </a:cxn>
                  <a:cxn ang="0">
                    <a:pos x="38" y="0"/>
                  </a:cxn>
                  <a:cxn ang="0">
                    <a:pos x="22" y="0"/>
                  </a:cxn>
                  <a:cxn ang="0">
                    <a:pos x="14" y="4"/>
                  </a:cxn>
                  <a:cxn ang="0">
                    <a:pos x="13" y="5"/>
                  </a:cxn>
                  <a:cxn ang="0">
                    <a:pos x="0" y="18"/>
                  </a:cxn>
                </a:cxnLst>
                <a:rect l="0" t="0" r="r" b="b"/>
                <a:pathLst>
                  <a:path w="52" h="60">
                    <a:moveTo>
                      <a:pt x="0" y="18"/>
                    </a:moveTo>
                    <a:lnTo>
                      <a:pt x="6" y="24"/>
                    </a:lnTo>
                    <a:lnTo>
                      <a:pt x="19" y="11"/>
                    </a:lnTo>
                    <a:lnTo>
                      <a:pt x="15" y="8"/>
                    </a:lnTo>
                    <a:lnTo>
                      <a:pt x="18" y="11"/>
                    </a:lnTo>
                    <a:lnTo>
                      <a:pt x="25" y="8"/>
                    </a:lnTo>
                    <a:lnTo>
                      <a:pt x="23" y="4"/>
                    </a:lnTo>
                    <a:lnTo>
                      <a:pt x="23" y="9"/>
                    </a:lnTo>
                    <a:lnTo>
                      <a:pt x="35" y="9"/>
                    </a:lnTo>
                    <a:lnTo>
                      <a:pt x="35" y="4"/>
                    </a:lnTo>
                    <a:lnTo>
                      <a:pt x="34" y="8"/>
                    </a:lnTo>
                    <a:lnTo>
                      <a:pt x="42" y="11"/>
                    </a:lnTo>
                    <a:lnTo>
                      <a:pt x="43" y="8"/>
                    </a:lnTo>
                    <a:lnTo>
                      <a:pt x="39" y="9"/>
                    </a:lnTo>
                    <a:lnTo>
                      <a:pt x="43" y="21"/>
                    </a:lnTo>
                    <a:lnTo>
                      <a:pt x="47" y="20"/>
                    </a:lnTo>
                    <a:lnTo>
                      <a:pt x="43" y="20"/>
                    </a:lnTo>
                    <a:lnTo>
                      <a:pt x="43" y="60"/>
                    </a:lnTo>
                    <a:lnTo>
                      <a:pt x="52" y="60"/>
                    </a:lnTo>
                    <a:lnTo>
                      <a:pt x="52" y="20"/>
                    </a:lnTo>
                    <a:lnTo>
                      <a:pt x="52" y="21"/>
                    </a:lnTo>
                    <a:lnTo>
                      <a:pt x="50" y="19"/>
                    </a:lnTo>
                    <a:lnTo>
                      <a:pt x="47" y="6"/>
                    </a:lnTo>
                    <a:lnTo>
                      <a:pt x="47" y="5"/>
                    </a:lnTo>
                    <a:lnTo>
                      <a:pt x="45" y="4"/>
                    </a:lnTo>
                    <a:lnTo>
                      <a:pt x="38" y="0"/>
                    </a:lnTo>
                    <a:lnTo>
                      <a:pt x="22" y="0"/>
                    </a:lnTo>
                    <a:lnTo>
                      <a:pt x="14" y="4"/>
                    </a:lnTo>
                    <a:lnTo>
                      <a:pt x="13" y="5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36" name="Rectangle 52"/>
              <p:cNvSpPr>
                <a:spLocks noChangeArrowheads="1"/>
              </p:cNvSpPr>
              <p:nvPr/>
            </p:nvSpPr>
            <p:spPr bwMode="auto">
              <a:xfrm>
                <a:off x="2527" y="3784"/>
                <a:ext cx="9" cy="56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37" name="Freeform 53"/>
              <p:cNvSpPr>
                <a:spLocks/>
              </p:cNvSpPr>
              <p:nvPr/>
            </p:nvSpPr>
            <p:spPr bwMode="auto">
              <a:xfrm>
                <a:off x="2480" y="3780"/>
                <a:ext cx="54" cy="65"/>
              </a:xfrm>
              <a:custGeom>
                <a:avLst/>
                <a:gdLst/>
                <a:ahLst/>
                <a:cxnLst>
                  <a:cxn ang="0">
                    <a:pos x="54" y="14"/>
                  </a:cxn>
                  <a:cxn ang="0">
                    <a:pos x="46" y="4"/>
                  </a:cxn>
                  <a:cxn ang="0">
                    <a:pos x="22" y="0"/>
                  </a:cxn>
                  <a:cxn ang="0">
                    <a:pos x="13" y="4"/>
                  </a:cxn>
                  <a:cxn ang="0">
                    <a:pos x="5" y="14"/>
                  </a:cxn>
                  <a:cxn ang="0">
                    <a:pos x="4" y="15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52"/>
                  </a:cxn>
                  <a:cxn ang="0">
                    <a:pos x="14" y="60"/>
                  </a:cxn>
                  <a:cxn ang="0">
                    <a:pos x="23" y="65"/>
                  </a:cxn>
                  <a:cxn ang="0">
                    <a:pos x="38" y="64"/>
                  </a:cxn>
                  <a:cxn ang="0">
                    <a:pos x="47" y="60"/>
                  </a:cxn>
                  <a:cxn ang="0">
                    <a:pos x="48" y="47"/>
                  </a:cxn>
                  <a:cxn ang="0">
                    <a:pos x="43" y="57"/>
                  </a:cxn>
                  <a:cxn ang="0">
                    <a:pos x="34" y="57"/>
                  </a:cxn>
                  <a:cxn ang="0">
                    <a:pos x="36" y="57"/>
                  </a:cxn>
                  <a:cxn ang="0">
                    <a:pos x="23" y="60"/>
                  </a:cxn>
                  <a:cxn ang="0">
                    <a:pos x="18" y="53"/>
                  </a:cxn>
                  <a:cxn ang="0">
                    <a:pos x="19" y="54"/>
                  </a:cxn>
                  <a:cxn ang="0">
                    <a:pos x="8" y="49"/>
                  </a:cxn>
                  <a:cxn ang="0">
                    <a:pos x="8" y="35"/>
                  </a:cxn>
                  <a:cxn ang="0">
                    <a:pos x="9" y="36"/>
                  </a:cxn>
                  <a:cxn ang="0">
                    <a:pos x="4" y="29"/>
                  </a:cxn>
                  <a:cxn ang="0">
                    <a:pos x="12" y="18"/>
                  </a:cxn>
                  <a:cxn ang="0">
                    <a:pos x="12" y="19"/>
                  </a:cxn>
                  <a:cxn ang="0">
                    <a:pos x="15" y="8"/>
                  </a:cxn>
                  <a:cxn ang="0">
                    <a:pos x="26" y="8"/>
                  </a:cxn>
                  <a:cxn ang="0">
                    <a:pos x="23" y="9"/>
                  </a:cxn>
                  <a:cxn ang="0">
                    <a:pos x="36" y="4"/>
                  </a:cxn>
                  <a:cxn ang="0">
                    <a:pos x="42" y="11"/>
                  </a:cxn>
                  <a:cxn ang="0">
                    <a:pos x="41" y="10"/>
                  </a:cxn>
                </a:cxnLst>
                <a:rect l="0" t="0" r="r" b="b"/>
                <a:pathLst>
                  <a:path w="54" h="65">
                    <a:moveTo>
                      <a:pt x="48" y="19"/>
                    </a:moveTo>
                    <a:lnTo>
                      <a:pt x="54" y="14"/>
                    </a:lnTo>
                    <a:lnTo>
                      <a:pt x="47" y="5"/>
                    </a:lnTo>
                    <a:lnTo>
                      <a:pt x="46" y="4"/>
                    </a:lnTo>
                    <a:lnTo>
                      <a:pt x="38" y="0"/>
                    </a:lnTo>
                    <a:lnTo>
                      <a:pt x="22" y="0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3" y="5"/>
                    </a:lnTo>
                    <a:lnTo>
                      <a:pt x="5" y="14"/>
                    </a:lnTo>
                    <a:lnTo>
                      <a:pt x="4" y="14"/>
                    </a:lnTo>
                    <a:lnTo>
                      <a:pt x="4" y="15"/>
                    </a:lnTo>
                    <a:lnTo>
                      <a:pt x="0" y="28"/>
                    </a:lnTo>
                    <a:lnTo>
                      <a:pt x="0" y="30"/>
                    </a:lnTo>
                    <a:lnTo>
                      <a:pt x="0" y="29"/>
                    </a:lnTo>
                    <a:lnTo>
                      <a:pt x="0" y="36"/>
                    </a:lnTo>
                    <a:lnTo>
                      <a:pt x="0" y="35"/>
                    </a:lnTo>
                    <a:lnTo>
                      <a:pt x="0" y="38"/>
                    </a:lnTo>
                    <a:lnTo>
                      <a:pt x="4" y="50"/>
                    </a:lnTo>
                    <a:lnTo>
                      <a:pt x="4" y="52"/>
                    </a:lnTo>
                    <a:lnTo>
                      <a:pt x="13" y="60"/>
                    </a:lnTo>
                    <a:lnTo>
                      <a:pt x="14" y="60"/>
                    </a:lnTo>
                    <a:lnTo>
                      <a:pt x="22" y="64"/>
                    </a:lnTo>
                    <a:lnTo>
                      <a:pt x="23" y="65"/>
                    </a:lnTo>
                    <a:lnTo>
                      <a:pt x="37" y="65"/>
                    </a:lnTo>
                    <a:lnTo>
                      <a:pt x="38" y="64"/>
                    </a:lnTo>
                    <a:lnTo>
                      <a:pt x="46" y="60"/>
                    </a:lnTo>
                    <a:lnTo>
                      <a:pt x="47" y="60"/>
                    </a:lnTo>
                    <a:lnTo>
                      <a:pt x="54" y="53"/>
                    </a:lnTo>
                    <a:lnTo>
                      <a:pt x="48" y="47"/>
                    </a:lnTo>
                    <a:lnTo>
                      <a:pt x="41" y="54"/>
                    </a:lnTo>
                    <a:lnTo>
                      <a:pt x="43" y="57"/>
                    </a:lnTo>
                    <a:lnTo>
                      <a:pt x="42" y="53"/>
                    </a:lnTo>
                    <a:lnTo>
                      <a:pt x="34" y="57"/>
                    </a:lnTo>
                    <a:lnTo>
                      <a:pt x="36" y="60"/>
                    </a:lnTo>
                    <a:lnTo>
                      <a:pt x="36" y="57"/>
                    </a:lnTo>
                    <a:lnTo>
                      <a:pt x="23" y="57"/>
                    </a:lnTo>
                    <a:lnTo>
                      <a:pt x="23" y="60"/>
                    </a:lnTo>
                    <a:lnTo>
                      <a:pt x="26" y="57"/>
                    </a:lnTo>
                    <a:lnTo>
                      <a:pt x="18" y="53"/>
                    </a:lnTo>
                    <a:lnTo>
                      <a:pt x="15" y="57"/>
                    </a:lnTo>
                    <a:lnTo>
                      <a:pt x="19" y="54"/>
                    </a:lnTo>
                    <a:lnTo>
                      <a:pt x="12" y="47"/>
                    </a:lnTo>
                    <a:lnTo>
                      <a:pt x="8" y="49"/>
                    </a:lnTo>
                    <a:lnTo>
                      <a:pt x="12" y="48"/>
                    </a:lnTo>
                    <a:lnTo>
                      <a:pt x="8" y="35"/>
                    </a:lnTo>
                    <a:lnTo>
                      <a:pt x="4" y="36"/>
                    </a:lnTo>
                    <a:lnTo>
                      <a:pt x="9" y="36"/>
                    </a:lnTo>
                    <a:lnTo>
                      <a:pt x="9" y="29"/>
                    </a:lnTo>
                    <a:lnTo>
                      <a:pt x="4" y="29"/>
                    </a:lnTo>
                    <a:lnTo>
                      <a:pt x="8" y="30"/>
                    </a:lnTo>
                    <a:lnTo>
                      <a:pt x="12" y="18"/>
                    </a:lnTo>
                    <a:lnTo>
                      <a:pt x="8" y="16"/>
                    </a:lnTo>
                    <a:lnTo>
                      <a:pt x="12" y="19"/>
                    </a:lnTo>
                    <a:lnTo>
                      <a:pt x="19" y="10"/>
                    </a:lnTo>
                    <a:lnTo>
                      <a:pt x="15" y="8"/>
                    </a:lnTo>
                    <a:lnTo>
                      <a:pt x="18" y="11"/>
                    </a:lnTo>
                    <a:lnTo>
                      <a:pt x="26" y="8"/>
                    </a:lnTo>
                    <a:lnTo>
                      <a:pt x="23" y="4"/>
                    </a:lnTo>
                    <a:lnTo>
                      <a:pt x="23" y="9"/>
                    </a:lnTo>
                    <a:lnTo>
                      <a:pt x="36" y="9"/>
                    </a:lnTo>
                    <a:lnTo>
                      <a:pt x="36" y="4"/>
                    </a:lnTo>
                    <a:lnTo>
                      <a:pt x="34" y="8"/>
                    </a:lnTo>
                    <a:lnTo>
                      <a:pt x="42" y="11"/>
                    </a:lnTo>
                    <a:lnTo>
                      <a:pt x="43" y="8"/>
                    </a:lnTo>
                    <a:lnTo>
                      <a:pt x="41" y="10"/>
                    </a:lnTo>
                    <a:lnTo>
                      <a:pt x="48" y="19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38" name="Freeform 54"/>
              <p:cNvSpPr>
                <a:spLocks/>
              </p:cNvSpPr>
              <p:nvPr/>
            </p:nvSpPr>
            <p:spPr bwMode="auto">
              <a:xfrm>
                <a:off x="2553" y="3780"/>
                <a:ext cx="56" cy="63"/>
              </a:xfrm>
              <a:custGeom>
                <a:avLst/>
                <a:gdLst/>
                <a:ahLst/>
                <a:cxnLst>
                  <a:cxn ang="0">
                    <a:pos x="56" y="15"/>
                  </a:cxn>
                  <a:cxn ang="0">
                    <a:pos x="52" y="4"/>
                  </a:cxn>
                  <a:cxn ang="0">
                    <a:pos x="37" y="0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9" y="4"/>
                  </a:cxn>
                  <a:cxn ang="0">
                    <a:pos x="7" y="6"/>
                  </a:cxn>
                  <a:cxn ang="0">
                    <a:pos x="2" y="16"/>
                  </a:cxn>
                  <a:cxn ang="0">
                    <a:pos x="8" y="28"/>
                  </a:cxn>
                  <a:cxn ang="0">
                    <a:pos x="17" y="31"/>
                  </a:cxn>
                  <a:cxn ang="0">
                    <a:pos x="38" y="36"/>
                  </a:cxn>
                  <a:cxn ang="0">
                    <a:pos x="37" y="35"/>
                  </a:cxn>
                  <a:cxn ang="0">
                    <a:pos x="46" y="35"/>
                  </a:cxn>
                  <a:cxn ang="0">
                    <a:pos x="46" y="45"/>
                  </a:cxn>
                  <a:cxn ang="0">
                    <a:pos x="46" y="43"/>
                  </a:cxn>
                  <a:cxn ang="0">
                    <a:pos x="49" y="47"/>
                  </a:cxn>
                  <a:cxn ang="0">
                    <a:pos x="42" y="53"/>
                  </a:cxn>
                  <a:cxn ang="0">
                    <a:pos x="44" y="50"/>
                  </a:cxn>
                  <a:cxn ang="0">
                    <a:pos x="33" y="58"/>
                  </a:cxn>
                  <a:cxn ang="0">
                    <a:pos x="20" y="54"/>
                  </a:cxn>
                  <a:cxn ang="0">
                    <a:pos x="22" y="54"/>
                  </a:cxn>
                  <a:cxn ang="0">
                    <a:pos x="8" y="54"/>
                  </a:cxn>
                  <a:cxn ang="0">
                    <a:pos x="8" y="45"/>
                  </a:cxn>
                  <a:cxn ang="0">
                    <a:pos x="4" y="57"/>
                  </a:cxn>
                  <a:cxn ang="0">
                    <a:pos x="7" y="58"/>
                  </a:cxn>
                  <a:cxn ang="0">
                    <a:pos x="22" y="63"/>
                  </a:cxn>
                  <a:cxn ang="0">
                    <a:pos x="33" y="63"/>
                  </a:cxn>
                  <a:cxn ang="0">
                    <a:pos x="34" y="62"/>
                  </a:cxn>
                  <a:cxn ang="0">
                    <a:pos x="49" y="58"/>
                  </a:cxn>
                  <a:cxn ang="0">
                    <a:pos x="53" y="49"/>
                  </a:cxn>
                  <a:cxn ang="0">
                    <a:pos x="54" y="43"/>
                  </a:cxn>
                  <a:cxn ang="0">
                    <a:pos x="49" y="34"/>
                  </a:cxn>
                  <a:cxn ang="0">
                    <a:pos x="48" y="31"/>
                  </a:cxn>
                  <a:cxn ang="0">
                    <a:pos x="39" y="28"/>
                  </a:cxn>
                  <a:cxn ang="0">
                    <a:pos x="18" y="28"/>
                  </a:cxn>
                  <a:cxn ang="0">
                    <a:pos x="13" y="20"/>
                  </a:cxn>
                  <a:cxn ang="0">
                    <a:pos x="14" y="23"/>
                  </a:cxn>
                  <a:cxn ang="0">
                    <a:pos x="7" y="16"/>
                  </a:cxn>
                  <a:cxn ang="0">
                    <a:pos x="14" y="10"/>
                  </a:cxn>
                  <a:cxn ang="0">
                    <a:pos x="12" y="11"/>
                  </a:cxn>
                  <a:cxn ang="0">
                    <a:pos x="23" y="4"/>
                  </a:cxn>
                  <a:cxn ang="0">
                    <a:pos x="36" y="9"/>
                  </a:cxn>
                  <a:cxn ang="0">
                    <a:pos x="34" y="8"/>
                  </a:cxn>
                  <a:cxn ang="0">
                    <a:pos x="48" y="8"/>
                  </a:cxn>
                  <a:cxn ang="0">
                    <a:pos x="48" y="19"/>
                  </a:cxn>
                </a:cxnLst>
                <a:rect l="0" t="0" r="r" b="b"/>
                <a:pathLst>
                  <a:path w="56" h="63">
                    <a:moveTo>
                      <a:pt x="48" y="19"/>
                    </a:moveTo>
                    <a:lnTo>
                      <a:pt x="56" y="15"/>
                    </a:lnTo>
                    <a:lnTo>
                      <a:pt x="52" y="6"/>
                    </a:lnTo>
                    <a:lnTo>
                      <a:pt x="52" y="4"/>
                    </a:lnTo>
                    <a:lnTo>
                      <a:pt x="49" y="4"/>
                    </a:lnTo>
                    <a:lnTo>
                      <a:pt x="37" y="0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9" y="4"/>
                    </a:lnTo>
                    <a:lnTo>
                      <a:pt x="7" y="4"/>
                    </a:lnTo>
                    <a:lnTo>
                      <a:pt x="7" y="6"/>
                    </a:lnTo>
                    <a:lnTo>
                      <a:pt x="3" y="15"/>
                    </a:lnTo>
                    <a:lnTo>
                      <a:pt x="2" y="16"/>
                    </a:lnTo>
                    <a:lnTo>
                      <a:pt x="7" y="26"/>
                    </a:lnTo>
                    <a:lnTo>
                      <a:pt x="8" y="28"/>
                    </a:lnTo>
                    <a:lnTo>
                      <a:pt x="9" y="28"/>
                    </a:lnTo>
                    <a:lnTo>
                      <a:pt x="17" y="31"/>
                    </a:lnTo>
                    <a:lnTo>
                      <a:pt x="18" y="33"/>
                    </a:lnTo>
                    <a:lnTo>
                      <a:pt x="38" y="36"/>
                    </a:lnTo>
                    <a:lnTo>
                      <a:pt x="38" y="31"/>
                    </a:lnTo>
                    <a:lnTo>
                      <a:pt x="37" y="35"/>
                    </a:lnTo>
                    <a:lnTo>
                      <a:pt x="44" y="39"/>
                    </a:lnTo>
                    <a:lnTo>
                      <a:pt x="46" y="35"/>
                    </a:lnTo>
                    <a:lnTo>
                      <a:pt x="42" y="38"/>
                    </a:lnTo>
                    <a:lnTo>
                      <a:pt x="46" y="45"/>
                    </a:lnTo>
                    <a:lnTo>
                      <a:pt x="49" y="43"/>
                    </a:lnTo>
                    <a:lnTo>
                      <a:pt x="46" y="43"/>
                    </a:lnTo>
                    <a:lnTo>
                      <a:pt x="46" y="47"/>
                    </a:lnTo>
                    <a:lnTo>
                      <a:pt x="49" y="47"/>
                    </a:lnTo>
                    <a:lnTo>
                      <a:pt x="46" y="45"/>
                    </a:lnTo>
                    <a:lnTo>
                      <a:pt x="42" y="53"/>
                    </a:lnTo>
                    <a:lnTo>
                      <a:pt x="46" y="54"/>
                    </a:lnTo>
                    <a:lnTo>
                      <a:pt x="44" y="50"/>
                    </a:lnTo>
                    <a:lnTo>
                      <a:pt x="32" y="54"/>
                    </a:lnTo>
                    <a:lnTo>
                      <a:pt x="33" y="58"/>
                    </a:lnTo>
                    <a:lnTo>
                      <a:pt x="33" y="54"/>
                    </a:lnTo>
                    <a:lnTo>
                      <a:pt x="20" y="54"/>
                    </a:lnTo>
                    <a:lnTo>
                      <a:pt x="20" y="58"/>
                    </a:lnTo>
                    <a:lnTo>
                      <a:pt x="22" y="54"/>
                    </a:lnTo>
                    <a:lnTo>
                      <a:pt x="9" y="50"/>
                    </a:lnTo>
                    <a:lnTo>
                      <a:pt x="8" y="54"/>
                    </a:lnTo>
                    <a:lnTo>
                      <a:pt x="12" y="53"/>
                    </a:lnTo>
                    <a:lnTo>
                      <a:pt x="8" y="45"/>
                    </a:lnTo>
                    <a:lnTo>
                      <a:pt x="0" y="49"/>
                    </a:lnTo>
                    <a:lnTo>
                      <a:pt x="4" y="57"/>
                    </a:lnTo>
                    <a:lnTo>
                      <a:pt x="5" y="58"/>
                    </a:lnTo>
                    <a:lnTo>
                      <a:pt x="7" y="58"/>
                    </a:lnTo>
                    <a:lnTo>
                      <a:pt x="19" y="62"/>
                    </a:lnTo>
                    <a:lnTo>
                      <a:pt x="22" y="63"/>
                    </a:lnTo>
                    <a:lnTo>
                      <a:pt x="20" y="63"/>
                    </a:lnTo>
                    <a:lnTo>
                      <a:pt x="33" y="63"/>
                    </a:lnTo>
                    <a:lnTo>
                      <a:pt x="32" y="63"/>
                    </a:lnTo>
                    <a:lnTo>
                      <a:pt x="34" y="62"/>
                    </a:lnTo>
                    <a:lnTo>
                      <a:pt x="47" y="58"/>
                    </a:lnTo>
                    <a:lnTo>
                      <a:pt x="49" y="58"/>
                    </a:lnTo>
                    <a:lnTo>
                      <a:pt x="49" y="57"/>
                    </a:lnTo>
                    <a:lnTo>
                      <a:pt x="53" y="49"/>
                    </a:lnTo>
                    <a:lnTo>
                      <a:pt x="54" y="48"/>
                    </a:lnTo>
                    <a:lnTo>
                      <a:pt x="54" y="43"/>
                    </a:lnTo>
                    <a:lnTo>
                      <a:pt x="53" y="41"/>
                    </a:lnTo>
                    <a:lnTo>
                      <a:pt x="49" y="34"/>
                    </a:lnTo>
                    <a:lnTo>
                      <a:pt x="49" y="33"/>
                    </a:lnTo>
                    <a:lnTo>
                      <a:pt x="48" y="31"/>
                    </a:lnTo>
                    <a:lnTo>
                      <a:pt x="41" y="28"/>
                    </a:lnTo>
                    <a:lnTo>
                      <a:pt x="39" y="28"/>
                    </a:lnTo>
                    <a:lnTo>
                      <a:pt x="19" y="24"/>
                    </a:lnTo>
                    <a:lnTo>
                      <a:pt x="18" y="28"/>
                    </a:lnTo>
                    <a:lnTo>
                      <a:pt x="20" y="24"/>
                    </a:lnTo>
                    <a:lnTo>
                      <a:pt x="13" y="20"/>
                    </a:lnTo>
                    <a:lnTo>
                      <a:pt x="10" y="24"/>
                    </a:lnTo>
                    <a:lnTo>
                      <a:pt x="14" y="23"/>
                    </a:lnTo>
                    <a:lnTo>
                      <a:pt x="10" y="15"/>
                    </a:lnTo>
                    <a:lnTo>
                      <a:pt x="7" y="16"/>
                    </a:lnTo>
                    <a:lnTo>
                      <a:pt x="10" y="19"/>
                    </a:lnTo>
                    <a:lnTo>
                      <a:pt x="14" y="10"/>
                    </a:lnTo>
                    <a:lnTo>
                      <a:pt x="10" y="8"/>
                    </a:lnTo>
                    <a:lnTo>
                      <a:pt x="12" y="11"/>
                    </a:lnTo>
                    <a:lnTo>
                      <a:pt x="24" y="8"/>
                    </a:lnTo>
                    <a:lnTo>
                      <a:pt x="23" y="4"/>
                    </a:lnTo>
                    <a:lnTo>
                      <a:pt x="23" y="9"/>
                    </a:lnTo>
                    <a:lnTo>
                      <a:pt x="36" y="9"/>
                    </a:lnTo>
                    <a:lnTo>
                      <a:pt x="36" y="4"/>
                    </a:lnTo>
                    <a:lnTo>
                      <a:pt x="34" y="8"/>
                    </a:lnTo>
                    <a:lnTo>
                      <a:pt x="47" y="11"/>
                    </a:lnTo>
                    <a:lnTo>
                      <a:pt x="48" y="8"/>
                    </a:lnTo>
                    <a:lnTo>
                      <a:pt x="44" y="10"/>
                    </a:lnTo>
                    <a:lnTo>
                      <a:pt x="48" y="19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39" name="Freeform 55"/>
              <p:cNvSpPr>
                <a:spLocks/>
              </p:cNvSpPr>
              <p:nvPr/>
            </p:nvSpPr>
            <p:spPr bwMode="auto">
              <a:xfrm>
                <a:off x="2628" y="3783"/>
                <a:ext cx="55" cy="65"/>
              </a:xfrm>
              <a:custGeom>
                <a:avLst/>
                <a:gdLst/>
                <a:ahLst/>
                <a:cxnLst>
                  <a:cxn ang="0">
                    <a:pos x="1" y="31"/>
                  </a:cxn>
                  <a:cxn ang="0">
                    <a:pos x="55" y="18"/>
                  </a:cxn>
                  <a:cxn ang="0">
                    <a:pos x="50" y="10"/>
                  </a:cxn>
                  <a:cxn ang="0">
                    <a:pos x="45" y="3"/>
                  </a:cxn>
                  <a:cxn ang="0">
                    <a:pos x="21" y="0"/>
                  </a:cxn>
                  <a:cxn ang="0">
                    <a:pos x="12" y="3"/>
                  </a:cxn>
                  <a:cxn ang="0">
                    <a:pos x="5" y="13"/>
                  </a:cxn>
                  <a:cxn ang="0">
                    <a:pos x="3" y="15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0" y="37"/>
                  </a:cxn>
                  <a:cxn ang="0">
                    <a:pos x="3" y="51"/>
                  </a:cxn>
                  <a:cxn ang="0">
                    <a:pos x="13" y="60"/>
                  </a:cxn>
                  <a:cxn ang="0">
                    <a:pos x="22" y="65"/>
                  </a:cxn>
                  <a:cxn ang="0">
                    <a:pos x="37" y="64"/>
                  </a:cxn>
                  <a:cxn ang="0">
                    <a:pos x="46" y="60"/>
                  </a:cxn>
                  <a:cxn ang="0">
                    <a:pos x="47" y="46"/>
                  </a:cxn>
                  <a:cxn ang="0">
                    <a:pos x="42" y="56"/>
                  </a:cxn>
                  <a:cxn ang="0">
                    <a:pos x="33" y="56"/>
                  </a:cxn>
                  <a:cxn ang="0">
                    <a:pos x="35" y="56"/>
                  </a:cxn>
                  <a:cxn ang="0">
                    <a:pos x="22" y="60"/>
                  </a:cxn>
                  <a:cxn ang="0">
                    <a:pos x="17" y="52"/>
                  </a:cxn>
                  <a:cxn ang="0">
                    <a:pos x="18" y="54"/>
                  </a:cxn>
                  <a:cxn ang="0">
                    <a:pos x="7" y="49"/>
                  </a:cxn>
                  <a:cxn ang="0">
                    <a:pos x="7" y="35"/>
                  </a:cxn>
                  <a:cxn ang="0">
                    <a:pos x="8" y="36"/>
                  </a:cxn>
                  <a:cxn ang="0">
                    <a:pos x="3" y="28"/>
                  </a:cxn>
                  <a:cxn ang="0">
                    <a:pos x="11" y="17"/>
                  </a:cxn>
                  <a:cxn ang="0">
                    <a:pos x="11" y="18"/>
                  </a:cxn>
                  <a:cxn ang="0">
                    <a:pos x="15" y="7"/>
                  </a:cxn>
                  <a:cxn ang="0">
                    <a:pos x="25" y="7"/>
                  </a:cxn>
                  <a:cxn ang="0">
                    <a:pos x="22" y="8"/>
                  </a:cxn>
                  <a:cxn ang="0">
                    <a:pos x="35" y="3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6" y="11"/>
                  </a:cxn>
                  <a:cxn ang="0">
                    <a:pos x="46" y="21"/>
                  </a:cxn>
                  <a:cxn ang="0">
                    <a:pos x="46" y="18"/>
                  </a:cxn>
                  <a:cxn ang="0">
                    <a:pos x="50" y="26"/>
                  </a:cxn>
                  <a:cxn ang="0">
                    <a:pos x="1" y="22"/>
                  </a:cxn>
                </a:cxnLst>
                <a:rect l="0" t="0" r="r" b="b"/>
                <a:pathLst>
                  <a:path w="55" h="65">
                    <a:moveTo>
                      <a:pt x="1" y="22"/>
                    </a:moveTo>
                    <a:lnTo>
                      <a:pt x="1" y="31"/>
                    </a:lnTo>
                    <a:lnTo>
                      <a:pt x="55" y="31"/>
                    </a:lnTo>
                    <a:lnTo>
                      <a:pt x="55" y="18"/>
                    </a:lnTo>
                    <a:lnTo>
                      <a:pt x="54" y="17"/>
                    </a:lnTo>
                    <a:lnTo>
                      <a:pt x="50" y="10"/>
                    </a:lnTo>
                    <a:lnTo>
                      <a:pt x="50" y="8"/>
                    </a:lnTo>
                    <a:lnTo>
                      <a:pt x="45" y="3"/>
                    </a:lnTo>
                    <a:lnTo>
                      <a:pt x="37" y="0"/>
                    </a:lnTo>
                    <a:lnTo>
                      <a:pt x="21" y="0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5" y="13"/>
                    </a:lnTo>
                    <a:lnTo>
                      <a:pt x="3" y="13"/>
                    </a:lnTo>
                    <a:lnTo>
                      <a:pt x="3" y="15"/>
                    </a:lnTo>
                    <a:lnTo>
                      <a:pt x="0" y="27"/>
                    </a:lnTo>
                    <a:lnTo>
                      <a:pt x="0" y="30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35"/>
                    </a:lnTo>
                    <a:lnTo>
                      <a:pt x="0" y="37"/>
                    </a:lnTo>
                    <a:lnTo>
                      <a:pt x="3" y="50"/>
                    </a:lnTo>
                    <a:lnTo>
                      <a:pt x="3" y="51"/>
                    </a:lnTo>
                    <a:lnTo>
                      <a:pt x="12" y="60"/>
                    </a:lnTo>
                    <a:lnTo>
                      <a:pt x="13" y="60"/>
                    </a:lnTo>
                    <a:lnTo>
                      <a:pt x="21" y="64"/>
                    </a:lnTo>
                    <a:lnTo>
                      <a:pt x="22" y="65"/>
                    </a:lnTo>
                    <a:lnTo>
                      <a:pt x="36" y="65"/>
                    </a:lnTo>
                    <a:lnTo>
                      <a:pt x="37" y="64"/>
                    </a:lnTo>
                    <a:lnTo>
                      <a:pt x="45" y="60"/>
                    </a:lnTo>
                    <a:lnTo>
                      <a:pt x="46" y="60"/>
                    </a:lnTo>
                    <a:lnTo>
                      <a:pt x="54" y="52"/>
                    </a:lnTo>
                    <a:lnTo>
                      <a:pt x="47" y="46"/>
                    </a:lnTo>
                    <a:lnTo>
                      <a:pt x="40" y="54"/>
                    </a:lnTo>
                    <a:lnTo>
                      <a:pt x="42" y="56"/>
                    </a:lnTo>
                    <a:lnTo>
                      <a:pt x="41" y="52"/>
                    </a:lnTo>
                    <a:lnTo>
                      <a:pt x="33" y="56"/>
                    </a:lnTo>
                    <a:lnTo>
                      <a:pt x="35" y="60"/>
                    </a:lnTo>
                    <a:lnTo>
                      <a:pt x="35" y="56"/>
                    </a:lnTo>
                    <a:lnTo>
                      <a:pt x="22" y="56"/>
                    </a:lnTo>
                    <a:lnTo>
                      <a:pt x="22" y="60"/>
                    </a:lnTo>
                    <a:lnTo>
                      <a:pt x="25" y="56"/>
                    </a:lnTo>
                    <a:lnTo>
                      <a:pt x="17" y="52"/>
                    </a:lnTo>
                    <a:lnTo>
                      <a:pt x="15" y="56"/>
                    </a:lnTo>
                    <a:lnTo>
                      <a:pt x="18" y="54"/>
                    </a:lnTo>
                    <a:lnTo>
                      <a:pt x="11" y="46"/>
                    </a:lnTo>
                    <a:lnTo>
                      <a:pt x="7" y="49"/>
                    </a:lnTo>
                    <a:lnTo>
                      <a:pt x="11" y="47"/>
                    </a:lnTo>
                    <a:lnTo>
                      <a:pt x="7" y="35"/>
                    </a:lnTo>
                    <a:lnTo>
                      <a:pt x="3" y="36"/>
                    </a:lnTo>
                    <a:lnTo>
                      <a:pt x="8" y="36"/>
                    </a:lnTo>
                    <a:lnTo>
                      <a:pt x="8" y="28"/>
                    </a:lnTo>
                    <a:lnTo>
                      <a:pt x="3" y="28"/>
                    </a:lnTo>
                    <a:lnTo>
                      <a:pt x="7" y="30"/>
                    </a:lnTo>
                    <a:lnTo>
                      <a:pt x="11" y="17"/>
                    </a:lnTo>
                    <a:lnTo>
                      <a:pt x="7" y="16"/>
                    </a:lnTo>
                    <a:lnTo>
                      <a:pt x="11" y="18"/>
                    </a:lnTo>
                    <a:lnTo>
                      <a:pt x="18" y="10"/>
                    </a:lnTo>
                    <a:lnTo>
                      <a:pt x="15" y="7"/>
                    </a:lnTo>
                    <a:lnTo>
                      <a:pt x="17" y="11"/>
                    </a:lnTo>
                    <a:lnTo>
                      <a:pt x="25" y="7"/>
                    </a:lnTo>
                    <a:lnTo>
                      <a:pt x="22" y="3"/>
                    </a:lnTo>
                    <a:lnTo>
                      <a:pt x="22" y="8"/>
                    </a:lnTo>
                    <a:lnTo>
                      <a:pt x="35" y="8"/>
                    </a:lnTo>
                    <a:lnTo>
                      <a:pt x="35" y="3"/>
                    </a:lnTo>
                    <a:lnTo>
                      <a:pt x="33" y="7"/>
                    </a:lnTo>
                    <a:lnTo>
                      <a:pt x="41" y="11"/>
                    </a:lnTo>
                    <a:lnTo>
                      <a:pt x="42" y="7"/>
                    </a:lnTo>
                    <a:lnTo>
                      <a:pt x="40" y="11"/>
                    </a:lnTo>
                    <a:lnTo>
                      <a:pt x="44" y="15"/>
                    </a:lnTo>
                    <a:lnTo>
                      <a:pt x="46" y="11"/>
                    </a:lnTo>
                    <a:lnTo>
                      <a:pt x="42" y="13"/>
                    </a:lnTo>
                    <a:lnTo>
                      <a:pt x="46" y="21"/>
                    </a:lnTo>
                    <a:lnTo>
                      <a:pt x="50" y="18"/>
                    </a:lnTo>
                    <a:lnTo>
                      <a:pt x="46" y="18"/>
                    </a:lnTo>
                    <a:lnTo>
                      <a:pt x="46" y="26"/>
                    </a:lnTo>
                    <a:lnTo>
                      <a:pt x="50" y="26"/>
                    </a:lnTo>
                    <a:lnTo>
                      <a:pt x="50" y="22"/>
                    </a:lnTo>
                    <a:lnTo>
                      <a:pt x="1" y="2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40" name="Rectangle 56"/>
              <p:cNvSpPr>
                <a:spLocks noChangeArrowheads="1"/>
              </p:cNvSpPr>
              <p:nvPr/>
            </p:nvSpPr>
            <p:spPr bwMode="auto">
              <a:xfrm>
                <a:off x="2814" y="3784"/>
                <a:ext cx="9" cy="56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41" name="Freeform 57"/>
              <p:cNvSpPr>
                <a:spLocks/>
              </p:cNvSpPr>
              <p:nvPr/>
            </p:nvSpPr>
            <p:spPr bwMode="auto">
              <a:xfrm>
                <a:off x="2767" y="3780"/>
                <a:ext cx="54" cy="65"/>
              </a:xfrm>
              <a:custGeom>
                <a:avLst/>
                <a:gdLst/>
                <a:ahLst/>
                <a:cxnLst>
                  <a:cxn ang="0">
                    <a:pos x="54" y="14"/>
                  </a:cxn>
                  <a:cxn ang="0">
                    <a:pos x="45" y="4"/>
                  </a:cxn>
                  <a:cxn ang="0">
                    <a:pos x="22" y="0"/>
                  </a:cxn>
                  <a:cxn ang="0">
                    <a:pos x="13" y="4"/>
                  </a:cxn>
                  <a:cxn ang="0">
                    <a:pos x="5" y="14"/>
                  </a:cxn>
                  <a:cxn ang="0">
                    <a:pos x="4" y="15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52"/>
                  </a:cxn>
                  <a:cxn ang="0">
                    <a:pos x="14" y="60"/>
                  </a:cxn>
                  <a:cxn ang="0">
                    <a:pos x="23" y="65"/>
                  </a:cxn>
                  <a:cxn ang="0">
                    <a:pos x="38" y="64"/>
                  </a:cxn>
                  <a:cxn ang="0">
                    <a:pos x="47" y="60"/>
                  </a:cxn>
                  <a:cxn ang="0">
                    <a:pos x="48" y="47"/>
                  </a:cxn>
                  <a:cxn ang="0">
                    <a:pos x="43" y="57"/>
                  </a:cxn>
                  <a:cxn ang="0">
                    <a:pos x="34" y="57"/>
                  </a:cxn>
                  <a:cxn ang="0">
                    <a:pos x="35" y="57"/>
                  </a:cxn>
                  <a:cxn ang="0">
                    <a:pos x="23" y="60"/>
                  </a:cxn>
                  <a:cxn ang="0">
                    <a:pos x="18" y="53"/>
                  </a:cxn>
                  <a:cxn ang="0">
                    <a:pos x="19" y="54"/>
                  </a:cxn>
                  <a:cxn ang="0">
                    <a:pos x="8" y="49"/>
                  </a:cxn>
                  <a:cxn ang="0">
                    <a:pos x="8" y="35"/>
                  </a:cxn>
                  <a:cxn ang="0">
                    <a:pos x="9" y="36"/>
                  </a:cxn>
                  <a:cxn ang="0">
                    <a:pos x="4" y="29"/>
                  </a:cxn>
                  <a:cxn ang="0">
                    <a:pos x="11" y="18"/>
                  </a:cxn>
                  <a:cxn ang="0">
                    <a:pos x="11" y="19"/>
                  </a:cxn>
                  <a:cxn ang="0">
                    <a:pos x="15" y="8"/>
                  </a:cxn>
                  <a:cxn ang="0">
                    <a:pos x="25" y="8"/>
                  </a:cxn>
                  <a:cxn ang="0">
                    <a:pos x="23" y="9"/>
                  </a:cxn>
                  <a:cxn ang="0">
                    <a:pos x="35" y="4"/>
                  </a:cxn>
                  <a:cxn ang="0">
                    <a:pos x="42" y="11"/>
                  </a:cxn>
                  <a:cxn ang="0">
                    <a:pos x="40" y="10"/>
                  </a:cxn>
                </a:cxnLst>
                <a:rect l="0" t="0" r="r" b="b"/>
                <a:pathLst>
                  <a:path w="54" h="65">
                    <a:moveTo>
                      <a:pt x="48" y="19"/>
                    </a:moveTo>
                    <a:lnTo>
                      <a:pt x="54" y="14"/>
                    </a:lnTo>
                    <a:lnTo>
                      <a:pt x="47" y="5"/>
                    </a:lnTo>
                    <a:lnTo>
                      <a:pt x="45" y="4"/>
                    </a:lnTo>
                    <a:lnTo>
                      <a:pt x="38" y="0"/>
                    </a:lnTo>
                    <a:lnTo>
                      <a:pt x="22" y="0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3" y="5"/>
                    </a:lnTo>
                    <a:lnTo>
                      <a:pt x="5" y="14"/>
                    </a:lnTo>
                    <a:lnTo>
                      <a:pt x="4" y="14"/>
                    </a:lnTo>
                    <a:lnTo>
                      <a:pt x="4" y="15"/>
                    </a:lnTo>
                    <a:lnTo>
                      <a:pt x="0" y="28"/>
                    </a:lnTo>
                    <a:lnTo>
                      <a:pt x="0" y="30"/>
                    </a:lnTo>
                    <a:lnTo>
                      <a:pt x="0" y="29"/>
                    </a:lnTo>
                    <a:lnTo>
                      <a:pt x="0" y="36"/>
                    </a:lnTo>
                    <a:lnTo>
                      <a:pt x="0" y="35"/>
                    </a:lnTo>
                    <a:lnTo>
                      <a:pt x="0" y="38"/>
                    </a:lnTo>
                    <a:lnTo>
                      <a:pt x="4" y="50"/>
                    </a:lnTo>
                    <a:lnTo>
                      <a:pt x="4" y="52"/>
                    </a:lnTo>
                    <a:lnTo>
                      <a:pt x="13" y="60"/>
                    </a:lnTo>
                    <a:lnTo>
                      <a:pt x="14" y="60"/>
                    </a:lnTo>
                    <a:lnTo>
                      <a:pt x="22" y="64"/>
                    </a:lnTo>
                    <a:lnTo>
                      <a:pt x="23" y="65"/>
                    </a:lnTo>
                    <a:lnTo>
                      <a:pt x="37" y="65"/>
                    </a:lnTo>
                    <a:lnTo>
                      <a:pt x="38" y="64"/>
                    </a:lnTo>
                    <a:lnTo>
                      <a:pt x="45" y="60"/>
                    </a:lnTo>
                    <a:lnTo>
                      <a:pt x="47" y="60"/>
                    </a:lnTo>
                    <a:lnTo>
                      <a:pt x="54" y="53"/>
                    </a:lnTo>
                    <a:lnTo>
                      <a:pt x="48" y="47"/>
                    </a:lnTo>
                    <a:lnTo>
                      <a:pt x="40" y="54"/>
                    </a:lnTo>
                    <a:lnTo>
                      <a:pt x="43" y="57"/>
                    </a:lnTo>
                    <a:lnTo>
                      <a:pt x="42" y="53"/>
                    </a:lnTo>
                    <a:lnTo>
                      <a:pt x="34" y="57"/>
                    </a:lnTo>
                    <a:lnTo>
                      <a:pt x="35" y="60"/>
                    </a:lnTo>
                    <a:lnTo>
                      <a:pt x="35" y="57"/>
                    </a:lnTo>
                    <a:lnTo>
                      <a:pt x="23" y="57"/>
                    </a:lnTo>
                    <a:lnTo>
                      <a:pt x="23" y="60"/>
                    </a:lnTo>
                    <a:lnTo>
                      <a:pt x="25" y="57"/>
                    </a:lnTo>
                    <a:lnTo>
                      <a:pt x="18" y="53"/>
                    </a:lnTo>
                    <a:lnTo>
                      <a:pt x="15" y="57"/>
                    </a:lnTo>
                    <a:lnTo>
                      <a:pt x="19" y="54"/>
                    </a:lnTo>
                    <a:lnTo>
                      <a:pt x="11" y="47"/>
                    </a:lnTo>
                    <a:lnTo>
                      <a:pt x="8" y="49"/>
                    </a:lnTo>
                    <a:lnTo>
                      <a:pt x="11" y="48"/>
                    </a:lnTo>
                    <a:lnTo>
                      <a:pt x="8" y="35"/>
                    </a:lnTo>
                    <a:lnTo>
                      <a:pt x="4" y="36"/>
                    </a:lnTo>
                    <a:lnTo>
                      <a:pt x="9" y="36"/>
                    </a:lnTo>
                    <a:lnTo>
                      <a:pt x="9" y="29"/>
                    </a:lnTo>
                    <a:lnTo>
                      <a:pt x="4" y="29"/>
                    </a:lnTo>
                    <a:lnTo>
                      <a:pt x="8" y="30"/>
                    </a:lnTo>
                    <a:lnTo>
                      <a:pt x="11" y="18"/>
                    </a:lnTo>
                    <a:lnTo>
                      <a:pt x="8" y="16"/>
                    </a:lnTo>
                    <a:lnTo>
                      <a:pt x="11" y="19"/>
                    </a:lnTo>
                    <a:lnTo>
                      <a:pt x="19" y="10"/>
                    </a:lnTo>
                    <a:lnTo>
                      <a:pt x="15" y="8"/>
                    </a:lnTo>
                    <a:lnTo>
                      <a:pt x="18" y="11"/>
                    </a:lnTo>
                    <a:lnTo>
                      <a:pt x="25" y="8"/>
                    </a:lnTo>
                    <a:lnTo>
                      <a:pt x="23" y="4"/>
                    </a:lnTo>
                    <a:lnTo>
                      <a:pt x="23" y="9"/>
                    </a:lnTo>
                    <a:lnTo>
                      <a:pt x="35" y="9"/>
                    </a:lnTo>
                    <a:lnTo>
                      <a:pt x="35" y="4"/>
                    </a:lnTo>
                    <a:lnTo>
                      <a:pt x="34" y="8"/>
                    </a:lnTo>
                    <a:lnTo>
                      <a:pt x="42" y="11"/>
                    </a:lnTo>
                    <a:lnTo>
                      <a:pt x="43" y="8"/>
                    </a:lnTo>
                    <a:lnTo>
                      <a:pt x="40" y="10"/>
                    </a:lnTo>
                    <a:lnTo>
                      <a:pt x="48" y="19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42" name="Rectangle 58"/>
              <p:cNvSpPr>
                <a:spLocks noChangeArrowheads="1"/>
              </p:cNvSpPr>
              <p:nvPr/>
            </p:nvSpPr>
            <p:spPr bwMode="auto">
              <a:xfrm>
                <a:off x="2846" y="3784"/>
                <a:ext cx="9" cy="56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43" name="Freeform 59"/>
              <p:cNvSpPr>
                <a:spLocks/>
              </p:cNvSpPr>
              <p:nvPr/>
            </p:nvSpPr>
            <p:spPr bwMode="auto">
              <a:xfrm>
                <a:off x="2848" y="3780"/>
                <a:ext cx="51" cy="60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6" y="24"/>
                  </a:cxn>
                  <a:cxn ang="0">
                    <a:pos x="19" y="11"/>
                  </a:cxn>
                  <a:cxn ang="0">
                    <a:pos x="15" y="8"/>
                  </a:cxn>
                  <a:cxn ang="0">
                    <a:pos x="17" y="11"/>
                  </a:cxn>
                  <a:cxn ang="0">
                    <a:pos x="25" y="8"/>
                  </a:cxn>
                  <a:cxn ang="0">
                    <a:pos x="22" y="4"/>
                  </a:cxn>
                  <a:cxn ang="0">
                    <a:pos x="22" y="9"/>
                  </a:cxn>
                  <a:cxn ang="0">
                    <a:pos x="35" y="9"/>
                  </a:cxn>
                  <a:cxn ang="0">
                    <a:pos x="35" y="4"/>
                  </a:cxn>
                  <a:cxn ang="0">
                    <a:pos x="34" y="8"/>
                  </a:cxn>
                  <a:cxn ang="0">
                    <a:pos x="41" y="11"/>
                  </a:cxn>
                  <a:cxn ang="0">
                    <a:pos x="42" y="8"/>
                  </a:cxn>
                  <a:cxn ang="0">
                    <a:pos x="39" y="9"/>
                  </a:cxn>
                  <a:cxn ang="0">
                    <a:pos x="42" y="21"/>
                  </a:cxn>
                  <a:cxn ang="0">
                    <a:pos x="46" y="20"/>
                  </a:cxn>
                  <a:cxn ang="0">
                    <a:pos x="42" y="20"/>
                  </a:cxn>
                  <a:cxn ang="0">
                    <a:pos x="42" y="60"/>
                  </a:cxn>
                  <a:cxn ang="0">
                    <a:pos x="51" y="60"/>
                  </a:cxn>
                  <a:cxn ang="0">
                    <a:pos x="51" y="20"/>
                  </a:cxn>
                  <a:cxn ang="0">
                    <a:pos x="51" y="21"/>
                  </a:cxn>
                  <a:cxn ang="0">
                    <a:pos x="50" y="19"/>
                  </a:cxn>
                  <a:cxn ang="0">
                    <a:pos x="46" y="6"/>
                  </a:cxn>
                  <a:cxn ang="0">
                    <a:pos x="46" y="5"/>
                  </a:cxn>
                  <a:cxn ang="0">
                    <a:pos x="45" y="4"/>
                  </a:cxn>
                  <a:cxn ang="0">
                    <a:pos x="37" y="0"/>
                  </a:cxn>
                  <a:cxn ang="0">
                    <a:pos x="21" y="0"/>
                  </a:cxn>
                  <a:cxn ang="0">
                    <a:pos x="14" y="4"/>
                  </a:cxn>
                  <a:cxn ang="0">
                    <a:pos x="12" y="5"/>
                  </a:cxn>
                  <a:cxn ang="0">
                    <a:pos x="0" y="18"/>
                  </a:cxn>
                </a:cxnLst>
                <a:rect l="0" t="0" r="r" b="b"/>
                <a:pathLst>
                  <a:path w="51" h="60">
                    <a:moveTo>
                      <a:pt x="0" y="18"/>
                    </a:moveTo>
                    <a:lnTo>
                      <a:pt x="6" y="24"/>
                    </a:lnTo>
                    <a:lnTo>
                      <a:pt x="19" y="11"/>
                    </a:lnTo>
                    <a:lnTo>
                      <a:pt x="15" y="8"/>
                    </a:lnTo>
                    <a:lnTo>
                      <a:pt x="17" y="11"/>
                    </a:lnTo>
                    <a:lnTo>
                      <a:pt x="25" y="8"/>
                    </a:lnTo>
                    <a:lnTo>
                      <a:pt x="22" y="4"/>
                    </a:lnTo>
                    <a:lnTo>
                      <a:pt x="22" y="9"/>
                    </a:lnTo>
                    <a:lnTo>
                      <a:pt x="35" y="9"/>
                    </a:lnTo>
                    <a:lnTo>
                      <a:pt x="35" y="4"/>
                    </a:lnTo>
                    <a:lnTo>
                      <a:pt x="34" y="8"/>
                    </a:lnTo>
                    <a:lnTo>
                      <a:pt x="41" y="11"/>
                    </a:lnTo>
                    <a:lnTo>
                      <a:pt x="42" y="8"/>
                    </a:lnTo>
                    <a:lnTo>
                      <a:pt x="39" y="9"/>
                    </a:lnTo>
                    <a:lnTo>
                      <a:pt x="42" y="21"/>
                    </a:lnTo>
                    <a:lnTo>
                      <a:pt x="46" y="20"/>
                    </a:lnTo>
                    <a:lnTo>
                      <a:pt x="42" y="20"/>
                    </a:lnTo>
                    <a:lnTo>
                      <a:pt x="42" y="60"/>
                    </a:lnTo>
                    <a:lnTo>
                      <a:pt x="51" y="60"/>
                    </a:lnTo>
                    <a:lnTo>
                      <a:pt x="51" y="20"/>
                    </a:lnTo>
                    <a:lnTo>
                      <a:pt x="51" y="21"/>
                    </a:lnTo>
                    <a:lnTo>
                      <a:pt x="50" y="19"/>
                    </a:lnTo>
                    <a:lnTo>
                      <a:pt x="46" y="6"/>
                    </a:lnTo>
                    <a:lnTo>
                      <a:pt x="46" y="5"/>
                    </a:lnTo>
                    <a:lnTo>
                      <a:pt x="45" y="4"/>
                    </a:lnTo>
                    <a:lnTo>
                      <a:pt x="37" y="0"/>
                    </a:lnTo>
                    <a:lnTo>
                      <a:pt x="21" y="0"/>
                    </a:lnTo>
                    <a:lnTo>
                      <a:pt x="14" y="4"/>
                    </a:lnTo>
                    <a:lnTo>
                      <a:pt x="12" y="5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44" name="Freeform 60"/>
              <p:cNvSpPr>
                <a:spLocks/>
              </p:cNvSpPr>
              <p:nvPr/>
            </p:nvSpPr>
            <p:spPr bwMode="auto">
              <a:xfrm>
                <a:off x="2937" y="3784"/>
                <a:ext cx="42" cy="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3" y="0"/>
                  </a:cxn>
                  <a:cxn ang="0">
                    <a:pos x="33" y="69"/>
                  </a:cxn>
                  <a:cxn ang="0">
                    <a:pos x="36" y="69"/>
                  </a:cxn>
                  <a:cxn ang="0">
                    <a:pos x="33" y="68"/>
                  </a:cxn>
                  <a:cxn ang="0">
                    <a:pos x="29" y="80"/>
                  </a:cxn>
                  <a:cxn ang="0">
                    <a:pos x="33" y="82"/>
                  </a:cxn>
                  <a:cxn ang="0">
                    <a:pos x="30" y="79"/>
                  </a:cxn>
                  <a:cxn ang="0">
                    <a:pos x="26" y="83"/>
                  </a:cxn>
                  <a:cxn ang="0">
                    <a:pos x="29" y="85"/>
                  </a:cxn>
                  <a:cxn ang="0">
                    <a:pos x="28" y="82"/>
                  </a:cxn>
                  <a:cxn ang="0">
                    <a:pos x="20" y="85"/>
                  </a:cxn>
                  <a:cxn ang="0">
                    <a:pos x="21" y="89"/>
                  </a:cxn>
                  <a:cxn ang="0">
                    <a:pos x="21" y="85"/>
                  </a:cxn>
                  <a:cxn ang="0">
                    <a:pos x="9" y="85"/>
                  </a:cxn>
                  <a:cxn ang="0">
                    <a:pos x="9" y="89"/>
                  </a:cxn>
                  <a:cxn ang="0">
                    <a:pos x="11" y="85"/>
                  </a:cxn>
                  <a:cxn ang="0">
                    <a:pos x="4" y="82"/>
                  </a:cxn>
                  <a:cxn ang="0">
                    <a:pos x="0" y="89"/>
                  </a:cxn>
                  <a:cxn ang="0">
                    <a:pos x="8" y="93"/>
                  </a:cxn>
                  <a:cxn ang="0">
                    <a:pos x="9" y="94"/>
                  </a:cxn>
                  <a:cxn ang="0">
                    <a:pos x="23" y="94"/>
                  </a:cxn>
                  <a:cxn ang="0">
                    <a:pos x="24" y="93"/>
                  </a:cxn>
                  <a:cxn ang="0">
                    <a:pos x="31" y="89"/>
                  </a:cxn>
                  <a:cxn ang="0">
                    <a:pos x="33" y="89"/>
                  </a:cxn>
                  <a:cxn ang="0">
                    <a:pos x="36" y="85"/>
                  </a:cxn>
                  <a:cxn ang="0">
                    <a:pos x="36" y="83"/>
                  </a:cxn>
                  <a:cxn ang="0">
                    <a:pos x="40" y="70"/>
                  </a:cxn>
                  <a:cxn ang="0">
                    <a:pos x="42" y="68"/>
                  </a:cxn>
                  <a:cxn ang="0">
                    <a:pos x="42" y="69"/>
                  </a:cxn>
                  <a:cxn ang="0">
                    <a:pos x="42" y="0"/>
                  </a:cxn>
                </a:cxnLst>
                <a:rect l="0" t="0" r="r" b="b"/>
                <a:pathLst>
                  <a:path w="42" h="94">
                    <a:moveTo>
                      <a:pt x="42" y="0"/>
                    </a:moveTo>
                    <a:lnTo>
                      <a:pt x="33" y="0"/>
                    </a:lnTo>
                    <a:lnTo>
                      <a:pt x="33" y="69"/>
                    </a:lnTo>
                    <a:lnTo>
                      <a:pt x="36" y="69"/>
                    </a:lnTo>
                    <a:lnTo>
                      <a:pt x="33" y="68"/>
                    </a:lnTo>
                    <a:lnTo>
                      <a:pt x="29" y="80"/>
                    </a:lnTo>
                    <a:lnTo>
                      <a:pt x="33" y="82"/>
                    </a:lnTo>
                    <a:lnTo>
                      <a:pt x="30" y="79"/>
                    </a:lnTo>
                    <a:lnTo>
                      <a:pt x="26" y="83"/>
                    </a:lnTo>
                    <a:lnTo>
                      <a:pt x="29" y="85"/>
                    </a:lnTo>
                    <a:lnTo>
                      <a:pt x="28" y="82"/>
                    </a:lnTo>
                    <a:lnTo>
                      <a:pt x="20" y="85"/>
                    </a:lnTo>
                    <a:lnTo>
                      <a:pt x="21" y="89"/>
                    </a:lnTo>
                    <a:lnTo>
                      <a:pt x="21" y="85"/>
                    </a:lnTo>
                    <a:lnTo>
                      <a:pt x="9" y="85"/>
                    </a:lnTo>
                    <a:lnTo>
                      <a:pt x="9" y="89"/>
                    </a:lnTo>
                    <a:lnTo>
                      <a:pt x="11" y="85"/>
                    </a:lnTo>
                    <a:lnTo>
                      <a:pt x="4" y="82"/>
                    </a:lnTo>
                    <a:lnTo>
                      <a:pt x="0" y="89"/>
                    </a:lnTo>
                    <a:lnTo>
                      <a:pt x="8" y="93"/>
                    </a:lnTo>
                    <a:lnTo>
                      <a:pt x="9" y="94"/>
                    </a:lnTo>
                    <a:lnTo>
                      <a:pt x="23" y="94"/>
                    </a:lnTo>
                    <a:lnTo>
                      <a:pt x="24" y="93"/>
                    </a:lnTo>
                    <a:lnTo>
                      <a:pt x="31" y="89"/>
                    </a:lnTo>
                    <a:lnTo>
                      <a:pt x="33" y="89"/>
                    </a:lnTo>
                    <a:lnTo>
                      <a:pt x="36" y="85"/>
                    </a:lnTo>
                    <a:lnTo>
                      <a:pt x="36" y="83"/>
                    </a:lnTo>
                    <a:lnTo>
                      <a:pt x="40" y="70"/>
                    </a:lnTo>
                    <a:lnTo>
                      <a:pt x="42" y="68"/>
                    </a:lnTo>
                    <a:lnTo>
                      <a:pt x="42" y="69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45" name="Freeform 61"/>
              <p:cNvSpPr>
                <a:spLocks/>
              </p:cNvSpPr>
              <p:nvPr/>
            </p:nvSpPr>
            <p:spPr bwMode="auto">
              <a:xfrm>
                <a:off x="2923" y="3780"/>
                <a:ext cx="54" cy="65"/>
              </a:xfrm>
              <a:custGeom>
                <a:avLst/>
                <a:gdLst/>
                <a:ahLst/>
                <a:cxnLst>
                  <a:cxn ang="0">
                    <a:pos x="54" y="14"/>
                  </a:cxn>
                  <a:cxn ang="0">
                    <a:pos x="45" y="4"/>
                  </a:cxn>
                  <a:cxn ang="0">
                    <a:pos x="22" y="0"/>
                  </a:cxn>
                  <a:cxn ang="0">
                    <a:pos x="13" y="4"/>
                  </a:cxn>
                  <a:cxn ang="0">
                    <a:pos x="5" y="14"/>
                  </a:cxn>
                  <a:cxn ang="0">
                    <a:pos x="4" y="15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52"/>
                  </a:cxn>
                  <a:cxn ang="0">
                    <a:pos x="14" y="60"/>
                  </a:cxn>
                  <a:cxn ang="0">
                    <a:pos x="23" y="65"/>
                  </a:cxn>
                  <a:cxn ang="0">
                    <a:pos x="38" y="64"/>
                  </a:cxn>
                  <a:cxn ang="0">
                    <a:pos x="47" y="60"/>
                  </a:cxn>
                  <a:cxn ang="0">
                    <a:pos x="48" y="47"/>
                  </a:cxn>
                  <a:cxn ang="0">
                    <a:pos x="43" y="57"/>
                  </a:cxn>
                  <a:cxn ang="0">
                    <a:pos x="34" y="57"/>
                  </a:cxn>
                  <a:cxn ang="0">
                    <a:pos x="35" y="57"/>
                  </a:cxn>
                  <a:cxn ang="0">
                    <a:pos x="23" y="60"/>
                  </a:cxn>
                  <a:cxn ang="0">
                    <a:pos x="18" y="53"/>
                  </a:cxn>
                  <a:cxn ang="0">
                    <a:pos x="19" y="54"/>
                  </a:cxn>
                  <a:cxn ang="0">
                    <a:pos x="8" y="49"/>
                  </a:cxn>
                  <a:cxn ang="0">
                    <a:pos x="8" y="35"/>
                  </a:cxn>
                  <a:cxn ang="0">
                    <a:pos x="9" y="36"/>
                  </a:cxn>
                  <a:cxn ang="0">
                    <a:pos x="4" y="29"/>
                  </a:cxn>
                  <a:cxn ang="0">
                    <a:pos x="11" y="18"/>
                  </a:cxn>
                  <a:cxn ang="0">
                    <a:pos x="11" y="19"/>
                  </a:cxn>
                  <a:cxn ang="0">
                    <a:pos x="15" y="8"/>
                  </a:cxn>
                  <a:cxn ang="0">
                    <a:pos x="25" y="8"/>
                  </a:cxn>
                  <a:cxn ang="0">
                    <a:pos x="23" y="9"/>
                  </a:cxn>
                  <a:cxn ang="0">
                    <a:pos x="35" y="4"/>
                  </a:cxn>
                  <a:cxn ang="0">
                    <a:pos x="42" y="11"/>
                  </a:cxn>
                  <a:cxn ang="0">
                    <a:pos x="40" y="10"/>
                  </a:cxn>
                </a:cxnLst>
                <a:rect l="0" t="0" r="r" b="b"/>
                <a:pathLst>
                  <a:path w="54" h="65">
                    <a:moveTo>
                      <a:pt x="48" y="19"/>
                    </a:moveTo>
                    <a:lnTo>
                      <a:pt x="54" y="14"/>
                    </a:lnTo>
                    <a:lnTo>
                      <a:pt x="47" y="5"/>
                    </a:lnTo>
                    <a:lnTo>
                      <a:pt x="45" y="4"/>
                    </a:lnTo>
                    <a:lnTo>
                      <a:pt x="38" y="0"/>
                    </a:lnTo>
                    <a:lnTo>
                      <a:pt x="22" y="0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3" y="5"/>
                    </a:lnTo>
                    <a:lnTo>
                      <a:pt x="5" y="14"/>
                    </a:lnTo>
                    <a:lnTo>
                      <a:pt x="4" y="14"/>
                    </a:lnTo>
                    <a:lnTo>
                      <a:pt x="4" y="15"/>
                    </a:lnTo>
                    <a:lnTo>
                      <a:pt x="0" y="28"/>
                    </a:lnTo>
                    <a:lnTo>
                      <a:pt x="0" y="30"/>
                    </a:lnTo>
                    <a:lnTo>
                      <a:pt x="0" y="29"/>
                    </a:lnTo>
                    <a:lnTo>
                      <a:pt x="0" y="36"/>
                    </a:lnTo>
                    <a:lnTo>
                      <a:pt x="0" y="35"/>
                    </a:lnTo>
                    <a:lnTo>
                      <a:pt x="0" y="38"/>
                    </a:lnTo>
                    <a:lnTo>
                      <a:pt x="4" y="50"/>
                    </a:lnTo>
                    <a:lnTo>
                      <a:pt x="4" y="52"/>
                    </a:lnTo>
                    <a:lnTo>
                      <a:pt x="13" y="60"/>
                    </a:lnTo>
                    <a:lnTo>
                      <a:pt x="14" y="60"/>
                    </a:lnTo>
                    <a:lnTo>
                      <a:pt x="22" y="64"/>
                    </a:lnTo>
                    <a:lnTo>
                      <a:pt x="23" y="65"/>
                    </a:lnTo>
                    <a:lnTo>
                      <a:pt x="37" y="65"/>
                    </a:lnTo>
                    <a:lnTo>
                      <a:pt x="38" y="64"/>
                    </a:lnTo>
                    <a:lnTo>
                      <a:pt x="45" y="60"/>
                    </a:lnTo>
                    <a:lnTo>
                      <a:pt x="47" y="60"/>
                    </a:lnTo>
                    <a:lnTo>
                      <a:pt x="54" y="53"/>
                    </a:lnTo>
                    <a:lnTo>
                      <a:pt x="48" y="47"/>
                    </a:lnTo>
                    <a:lnTo>
                      <a:pt x="40" y="54"/>
                    </a:lnTo>
                    <a:lnTo>
                      <a:pt x="43" y="57"/>
                    </a:lnTo>
                    <a:lnTo>
                      <a:pt x="42" y="53"/>
                    </a:lnTo>
                    <a:lnTo>
                      <a:pt x="34" y="57"/>
                    </a:lnTo>
                    <a:lnTo>
                      <a:pt x="35" y="60"/>
                    </a:lnTo>
                    <a:lnTo>
                      <a:pt x="35" y="57"/>
                    </a:lnTo>
                    <a:lnTo>
                      <a:pt x="23" y="57"/>
                    </a:lnTo>
                    <a:lnTo>
                      <a:pt x="23" y="60"/>
                    </a:lnTo>
                    <a:lnTo>
                      <a:pt x="25" y="57"/>
                    </a:lnTo>
                    <a:lnTo>
                      <a:pt x="18" y="53"/>
                    </a:lnTo>
                    <a:lnTo>
                      <a:pt x="15" y="57"/>
                    </a:lnTo>
                    <a:lnTo>
                      <a:pt x="19" y="54"/>
                    </a:lnTo>
                    <a:lnTo>
                      <a:pt x="11" y="47"/>
                    </a:lnTo>
                    <a:lnTo>
                      <a:pt x="8" y="49"/>
                    </a:lnTo>
                    <a:lnTo>
                      <a:pt x="11" y="48"/>
                    </a:lnTo>
                    <a:lnTo>
                      <a:pt x="8" y="35"/>
                    </a:lnTo>
                    <a:lnTo>
                      <a:pt x="4" y="36"/>
                    </a:lnTo>
                    <a:lnTo>
                      <a:pt x="9" y="36"/>
                    </a:lnTo>
                    <a:lnTo>
                      <a:pt x="9" y="29"/>
                    </a:lnTo>
                    <a:lnTo>
                      <a:pt x="4" y="29"/>
                    </a:lnTo>
                    <a:lnTo>
                      <a:pt x="8" y="30"/>
                    </a:lnTo>
                    <a:lnTo>
                      <a:pt x="11" y="18"/>
                    </a:lnTo>
                    <a:lnTo>
                      <a:pt x="8" y="16"/>
                    </a:lnTo>
                    <a:lnTo>
                      <a:pt x="11" y="19"/>
                    </a:lnTo>
                    <a:lnTo>
                      <a:pt x="19" y="10"/>
                    </a:lnTo>
                    <a:lnTo>
                      <a:pt x="15" y="8"/>
                    </a:lnTo>
                    <a:lnTo>
                      <a:pt x="18" y="11"/>
                    </a:lnTo>
                    <a:lnTo>
                      <a:pt x="25" y="8"/>
                    </a:lnTo>
                    <a:lnTo>
                      <a:pt x="23" y="4"/>
                    </a:lnTo>
                    <a:lnTo>
                      <a:pt x="23" y="9"/>
                    </a:lnTo>
                    <a:lnTo>
                      <a:pt x="35" y="9"/>
                    </a:lnTo>
                    <a:lnTo>
                      <a:pt x="35" y="4"/>
                    </a:lnTo>
                    <a:lnTo>
                      <a:pt x="34" y="8"/>
                    </a:lnTo>
                    <a:lnTo>
                      <a:pt x="42" y="11"/>
                    </a:lnTo>
                    <a:lnTo>
                      <a:pt x="43" y="8"/>
                    </a:lnTo>
                    <a:lnTo>
                      <a:pt x="40" y="10"/>
                    </a:lnTo>
                    <a:lnTo>
                      <a:pt x="48" y="19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46" name="Rectangle 62"/>
              <p:cNvSpPr>
                <a:spLocks noChangeArrowheads="1"/>
              </p:cNvSpPr>
              <p:nvPr/>
            </p:nvSpPr>
            <p:spPr bwMode="auto">
              <a:xfrm>
                <a:off x="3002" y="3756"/>
                <a:ext cx="9" cy="86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47" name="Freeform 63"/>
              <p:cNvSpPr>
                <a:spLocks/>
              </p:cNvSpPr>
              <p:nvPr/>
            </p:nvSpPr>
            <p:spPr bwMode="auto">
              <a:xfrm>
                <a:off x="3033" y="3783"/>
                <a:ext cx="55" cy="65"/>
              </a:xfrm>
              <a:custGeom>
                <a:avLst/>
                <a:gdLst/>
                <a:ahLst/>
                <a:cxnLst>
                  <a:cxn ang="0">
                    <a:pos x="1" y="31"/>
                  </a:cxn>
                  <a:cxn ang="0">
                    <a:pos x="55" y="18"/>
                  </a:cxn>
                  <a:cxn ang="0">
                    <a:pos x="50" y="10"/>
                  </a:cxn>
                  <a:cxn ang="0">
                    <a:pos x="45" y="3"/>
                  </a:cxn>
                  <a:cxn ang="0">
                    <a:pos x="21" y="0"/>
                  </a:cxn>
                  <a:cxn ang="0">
                    <a:pos x="12" y="3"/>
                  </a:cxn>
                  <a:cxn ang="0">
                    <a:pos x="5" y="13"/>
                  </a:cxn>
                  <a:cxn ang="0">
                    <a:pos x="3" y="15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0" y="37"/>
                  </a:cxn>
                  <a:cxn ang="0">
                    <a:pos x="3" y="51"/>
                  </a:cxn>
                  <a:cxn ang="0">
                    <a:pos x="13" y="60"/>
                  </a:cxn>
                  <a:cxn ang="0">
                    <a:pos x="22" y="65"/>
                  </a:cxn>
                  <a:cxn ang="0">
                    <a:pos x="37" y="64"/>
                  </a:cxn>
                  <a:cxn ang="0">
                    <a:pos x="46" y="60"/>
                  </a:cxn>
                  <a:cxn ang="0">
                    <a:pos x="47" y="46"/>
                  </a:cxn>
                  <a:cxn ang="0">
                    <a:pos x="42" y="56"/>
                  </a:cxn>
                  <a:cxn ang="0">
                    <a:pos x="34" y="56"/>
                  </a:cxn>
                  <a:cxn ang="0">
                    <a:pos x="35" y="56"/>
                  </a:cxn>
                  <a:cxn ang="0">
                    <a:pos x="22" y="60"/>
                  </a:cxn>
                  <a:cxn ang="0">
                    <a:pos x="17" y="52"/>
                  </a:cxn>
                  <a:cxn ang="0">
                    <a:pos x="18" y="54"/>
                  </a:cxn>
                  <a:cxn ang="0">
                    <a:pos x="7" y="49"/>
                  </a:cxn>
                  <a:cxn ang="0">
                    <a:pos x="7" y="35"/>
                  </a:cxn>
                  <a:cxn ang="0">
                    <a:pos x="8" y="36"/>
                  </a:cxn>
                  <a:cxn ang="0">
                    <a:pos x="3" y="28"/>
                  </a:cxn>
                  <a:cxn ang="0">
                    <a:pos x="11" y="17"/>
                  </a:cxn>
                  <a:cxn ang="0">
                    <a:pos x="11" y="18"/>
                  </a:cxn>
                  <a:cxn ang="0">
                    <a:pos x="15" y="7"/>
                  </a:cxn>
                  <a:cxn ang="0">
                    <a:pos x="25" y="7"/>
                  </a:cxn>
                  <a:cxn ang="0">
                    <a:pos x="22" y="8"/>
                  </a:cxn>
                  <a:cxn ang="0">
                    <a:pos x="35" y="3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6" y="11"/>
                  </a:cxn>
                  <a:cxn ang="0">
                    <a:pos x="46" y="21"/>
                  </a:cxn>
                  <a:cxn ang="0">
                    <a:pos x="46" y="18"/>
                  </a:cxn>
                  <a:cxn ang="0">
                    <a:pos x="50" y="26"/>
                  </a:cxn>
                  <a:cxn ang="0">
                    <a:pos x="1" y="22"/>
                  </a:cxn>
                </a:cxnLst>
                <a:rect l="0" t="0" r="r" b="b"/>
                <a:pathLst>
                  <a:path w="55" h="65">
                    <a:moveTo>
                      <a:pt x="1" y="22"/>
                    </a:moveTo>
                    <a:lnTo>
                      <a:pt x="1" y="31"/>
                    </a:lnTo>
                    <a:lnTo>
                      <a:pt x="55" y="31"/>
                    </a:lnTo>
                    <a:lnTo>
                      <a:pt x="55" y="18"/>
                    </a:lnTo>
                    <a:lnTo>
                      <a:pt x="54" y="17"/>
                    </a:lnTo>
                    <a:lnTo>
                      <a:pt x="50" y="10"/>
                    </a:lnTo>
                    <a:lnTo>
                      <a:pt x="50" y="8"/>
                    </a:lnTo>
                    <a:lnTo>
                      <a:pt x="45" y="3"/>
                    </a:lnTo>
                    <a:lnTo>
                      <a:pt x="37" y="0"/>
                    </a:lnTo>
                    <a:lnTo>
                      <a:pt x="21" y="0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5" y="13"/>
                    </a:lnTo>
                    <a:lnTo>
                      <a:pt x="3" y="13"/>
                    </a:lnTo>
                    <a:lnTo>
                      <a:pt x="3" y="15"/>
                    </a:lnTo>
                    <a:lnTo>
                      <a:pt x="0" y="27"/>
                    </a:lnTo>
                    <a:lnTo>
                      <a:pt x="0" y="30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35"/>
                    </a:lnTo>
                    <a:lnTo>
                      <a:pt x="0" y="37"/>
                    </a:lnTo>
                    <a:lnTo>
                      <a:pt x="3" y="50"/>
                    </a:lnTo>
                    <a:lnTo>
                      <a:pt x="3" y="51"/>
                    </a:lnTo>
                    <a:lnTo>
                      <a:pt x="12" y="60"/>
                    </a:lnTo>
                    <a:lnTo>
                      <a:pt x="13" y="60"/>
                    </a:lnTo>
                    <a:lnTo>
                      <a:pt x="21" y="64"/>
                    </a:lnTo>
                    <a:lnTo>
                      <a:pt x="22" y="65"/>
                    </a:lnTo>
                    <a:lnTo>
                      <a:pt x="36" y="65"/>
                    </a:lnTo>
                    <a:lnTo>
                      <a:pt x="37" y="64"/>
                    </a:lnTo>
                    <a:lnTo>
                      <a:pt x="45" y="60"/>
                    </a:lnTo>
                    <a:lnTo>
                      <a:pt x="46" y="60"/>
                    </a:lnTo>
                    <a:lnTo>
                      <a:pt x="54" y="52"/>
                    </a:lnTo>
                    <a:lnTo>
                      <a:pt x="47" y="46"/>
                    </a:lnTo>
                    <a:lnTo>
                      <a:pt x="40" y="54"/>
                    </a:lnTo>
                    <a:lnTo>
                      <a:pt x="42" y="56"/>
                    </a:lnTo>
                    <a:lnTo>
                      <a:pt x="41" y="52"/>
                    </a:lnTo>
                    <a:lnTo>
                      <a:pt x="34" y="56"/>
                    </a:lnTo>
                    <a:lnTo>
                      <a:pt x="35" y="60"/>
                    </a:lnTo>
                    <a:lnTo>
                      <a:pt x="35" y="56"/>
                    </a:lnTo>
                    <a:lnTo>
                      <a:pt x="22" y="56"/>
                    </a:lnTo>
                    <a:lnTo>
                      <a:pt x="22" y="60"/>
                    </a:lnTo>
                    <a:lnTo>
                      <a:pt x="25" y="56"/>
                    </a:lnTo>
                    <a:lnTo>
                      <a:pt x="17" y="52"/>
                    </a:lnTo>
                    <a:lnTo>
                      <a:pt x="15" y="56"/>
                    </a:lnTo>
                    <a:lnTo>
                      <a:pt x="18" y="54"/>
                    </a:lnTo>
                    <a:lnTo>
                      <a:pt x="11" y="46"/>
                    </a:lnTo>
                    <a:lnTo>
                      <a:pt x="7" y="49"/>
                    </a:lnTo>
                    <a:lnTo>
                      <a:pt x="11" y="47"/>
                    </a:lnTo>
                    <a:lnTo>
                      <a:pt x="7" y="35"/>
                    </a:lnTo>
                    <a:lnTo>
                      <a:pt x="3" y="36"/>
                    </a:lnTo>
                    <a:lnTo>
                      <a:pt x="8" y="36"/>
                    </a:lnTo>
                    <a:lnTo>
                      <a:pt x="8" y="28"/>
                    </a:lnTo>
                    <a:lnTo>
                      <a:pt x="3" y="28"/>
                    </a:lnTo>
                    <a:lnTo>
                      <a:pt x="7" y="30"/>
                    </a:lnTo>
                    <a:lnTo>
                      <a:pt x="11" y="17"/>
                    </a:lnTo>
                    <a:lnTo>
                      <a:pt x="7" y="16"/>
                    </a:lnTo>
                    <a:lnTo>
                      <a:pt x="11" y="18"/>
                    </a:lnTo>
                    <a:lnTo>
                      <a:pt x="18" y="10"/>
                    </a:lnTo>
                    <a:lnTo>
                      <a:pt x="15" y="7"/>
                    </a:lnTo>
                    <a:lnTo>
                      <a:pt x="17" y="11"/>
                    </a:lnTo>
                    <a:lnTo>
                      <a:pt x="25" y="7"/>
                    </a:lnTo>
                    <a:lnTo>
                      <a:pt x="22" y="3"/>
                    </a:lnTo>
                    <a:lnTo>
                      <a:pt x="22" y="8"/>
                    </a:lnTo>
                    <a:lnTo>
                      <a:pt x="35" y="8"/>
                    </a:lnTo>
                    <a:lnTo>
                      <a:pt x="35" y="3"/>
                    </a:lnTo>
                    <a:lnTo>
                      <a:pt x="34" y="7"/>
                    </a:lnTo>
                    <a:lnTo>
                      <a:pt x="41" y="11"/>
                    </a:lnTo>
                    <a:lnTo>
                      <a:pt x="42" y="7"/>
                    </a:lnTo>
                    <a:lnTo>
                      <a:pt x="40" y="11"/>
                    </a:lnTo>
                    <a:lnTo>
                      <a:pt x="44" y="15"/>
                    </a:lnTo>
                    <a:lnTo>
                      <a:pt x="46" y="11"/>
                    </a:lnTo>
                    <a:lnTo>
                      <a:pt x="42" y="13"/>
                    </a:lnTo>
                    <a:lnTo>
                      <a:pt x="46" y="21"/>
                    </a:lnTo>
                    <a:lnTo>
                      <a:pt x="50" y="18"/>
                    </a:lnTo>
                    <a:lnTo>
                      <a:pt x="46" y="18"/>
                    </a:lnTo>
                    <a:lnTo>
                      <a:pt x="46" y="26"/>
                    </a:lnTo>
                    <a:lnTo>
                      <a:pt x="50" y="26"/>
                    </a:lnTo>
                    <a:lnTo>
                      <a:pt x="50" y="22"/>
                    </a:lnTo>
                    <a:lnTo>
                      <a:pt x="1" y="2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48" name="Freeform 64"/>
              <p:cNvSpPr>
                <a:spLocks/>
              </p:cNvSpPr>
              <p:nvPr/>
            </p:nvSpPr>
            <p:spPr bwMode="auto">
              <a:xfrm>
                <a:off x="3176" y="3737"/>
                <a:ext cx="34" cy="140"/>
              </a:xfrm>
              <a:custGeom>
                <a:avLst/>
                <a:gdLst/>
                <a:ahLst/>
                <a:cxnLst>
                  <a:cxn ang="0">
                    <a:pos x="34" y="7"/>
                  </a:cxn>
                  <a:cxn ang="0">
                    <a:pos x="28" y="0"/>
                  </a:cxn>
                  <a:cxn ang="0">
                    <a:pos x="20" y="8"/>
                  </a:cxn>
                  <a:cxn ang="0">
                    <a:pos x="20" y="7"/>
                  </a:cxn>
                  <a:cxn ang="0">
                    <a:pos x="19" y="9"/>
                  </a:cxn>
                  <a:cxn ang="0">
                    <a:pos x="11" y="22"/>
                  </a:cxn>
                  <a:cxn ang="0">
                    <a:pos x="4" y="38"/>
                  </a:cxn>
                  <a:cxn ang="0">
                    <a:pos x="4" y="37"/>
                  </a:cxn>
                  <a:cxn ang="0">
                    <a:pos x="4" y="39"/>
                  </a:cxn>
                  <a:cxn ang="0">
                    <a:pos x="0" y="59"/>
                  </a:cxn>
                  <a:cxn ang="0">
                    <a:pos x="0" y="62"/>
                  </a:cxn>
                  <a:cxn ang="0">
                    <a:pos x="0" y="59"/>
                  </a:cxn>
                  <a:cxn ang="0">
                    <a:pos x="0" y="76"/>
                  </a:cxn>
                  <a:cxn ang="0">
                    <a:pos x="0" y="73"/>
                  </a:cxn>
                  <a:cxn ang="0">
                    <a:pos x="0" y="77"/>
                  </a:cxn>
                  <a:cxn ang="0">
                    <a:pos x="4" y="97"/>
                  </a:cxn>
                  <a:cxn ang="0">
                    <a:pos x="4" y="98"/>
                  </a:cxn>
                  <a:cxn ang="0">
                    <a:pos x="4" y="97"/>
                  </a:cxn>
                  <a:cxn ang="0">
                    <a:pos x="11" y="117"/>
                  </a:cxn>
                  <a:cxn ang="0">
                    <a:pos x="13" y="118"/>
                  </a:cxn>
                  <a:cxn ang="0">
                    <a:pos x="11" y="118"/>
                  </a:cxn>
                  <a:cxn ang="0">
                    <a:pos x="19" y="131"/>
                  </a:cxn>
                  <a:cxn ang="0">
                    <a:pos x="19" y="130"/>
                  </a:cxn>
                  <a:cxn ang="0">
                    <a:pos x="20" y="131"/>
                  </a:cxn>
                  <a:cxn ang="0">
                    <a:pos x="28" y="140"/>
                  </a:cxn>
                  <a:cxn ang="0">
                    <a:pos x="34" y="135"/>
                  </a:cxn>
                  <a:cxn ang="0">
                    <a:pos x="26" y="126"/>
                  </a:cxn>
                  <a:cxn ang="0">
                    <a:pos x="23" y="129"/>
                  </a:cxn>
                  <a:cxn ang="0">
                    <a:pos x="26" y="127"/>
                  </a:cxn>
                  <a:cxn ang="0">
                    <a:pos x="19" y="115"/>
                  </a:cxn>
                  <a:cxn ang="0">
                    <a:pos x="15" y="116"/>
                  </a:cxn>
                  <a:cxn ang="0">
                    <a:pos x="19" y="115"/>
                  </a:cxn>
                  <a:cxn ang="0">
                    <a:pos x="11" y="95"/>
                  </a:cxn>
                  <a:cxn ang="0">
                    <a:pos x="8" y="96"/>
                  </a:cxn>
                  <a:cxn ang="0">
                    <a:pos x="11" y="96"/>
                  </a:cxn>
                  <a:cxn ang="0">
                    <a:pos x="8" y="76"/>
                  </a:cxn>
                  <a:cxn ang="0">
                    <a:pos x="4" y="76"/>
                  </a:cxn>
                  <a:cxn ang="0">
                    <a:pos x="9" y="76"/>
                  </a:cxn>
                  <a:cxn ang="0">
                    <a:pos x="9" y="59"/>
                  </a:cxn>
                  <a:cxn ang="0">
                    <a:pos x="4" y="59"/>
                  </a:cxn>
                  <a:cxn ang="0">
                    <a:pos x="8" y="61"/>
                  </a:cxn>
                  <a:cxn ang="0">
                    <a:pos x="11" y="40"/>
                  </a:cxn>
                  <a:cxn ang="0">
                    <a:pos x="8" y="39"/>
                  </a:cxn>
                  <a:cxn ang="0">
                    <a:pos x="11" y="42"/>
                  </a:cxn>
                  <a:cxn ang="0">
                    <a:pos x="19" y="25"/>
                  </a:cxn>
                  <a:cxn ang="0">
                    <a:pos x="26" y="13"/>
                  </a:cxn>
                  <a:cxn ang="0">
                    <a:pos x="23" y="10"/>
                  </a:cxn>
                  <a:cxn ang="0">
                    <a:pos x="26" y="14"/>
                  </a:cxn>
                  <a:cxn ang="0">
                    <a:pos x="34" y="7"/>
                  </a:cxn>
                </a:cxnLst>
                <a:rect l="0" t="0" r="r" b="b"/>
                <a:pathLst>
                  <a:path w="34" h="140">
                    <a:moveTo>
                      <a:pt x="34" y="7"/>
                    </a:moveTo>
                    <a:lnTo>
                      <a:pt x="28" y="0"/>
                    </a:lnTo>
                    <a:lnTo>
                      <a:pt x="20" y="8"/>
                    </a:lnTo>
                    <a:lnTo>
                      <a:pt x="20" y="7"/>
                    </a:lnTo>
                    <a:lnTo>
                      <a:pt x="19" y="9"/>
                    </a:lnTo>
                    <a:lnTo>
                      <a:pt x="11" y="22"/>
                    </a:lnTo>
                    <a:lnTo>
                      <a:pt x="4" y="38"/>
                    </a:lnTo>
                    <a:lnTo>
                      <a:pt x="4" y="37"/>
                    </a:lnTo>
                    <a:lnTo>
                      <a:pt x="4" y="39"/>
                    </a:lnTo>
                    <a:lnTo>
                      <a:pt x="0" y="59"/>
                    </a:lnTo>
                    <a:lnTo>
                      <a:pt x="0" y="62"/>
                    </a:lnTo>
                    <a:lnTo>
                      <a:pt x="0" y="59"/>
                    </a:lnTo>
                    <a:lnTo>
                      <a:pt x="0" y="76"/>
                    </a:lnTo>
                    <a:lnTo>
                      <a:pt x="0" y="73"/>
                    </a:lnTo>
                    <a:lnTo>
                      <a:pt x="0" y="77"/>
                    </a:lnTo>
                    <a:lnTo>
                      <a:pt x="4" y="97"/>
                    </a:lnTo>
                    <a:lnTo>
                      <a:pt x="4" y="98"/>
                    </a:lnTo>
                    <a:lnTo>
                      <a:pt x="4" y="97"/>
                    </a:lnTo>
                    <a:lnTo>
                      <a:pt x="11" y="117"/>
                    </a:lnTo>
                    <a:lnTo>
                      <a:pt x="13" y="118"/>
                    </a:lnTo>
                    <a:lnTo>
                      <a:pt x="11" y="118"/>
                    </a:lnTo>
                    <a:lnTo>
                      <a:pt x="19" y="131"/>
                    </a:lnTo>
                    <a:lnTo>
                      <a:pt x="19" y="130"/>
                    </a:lnTo>
                    <a:lnTo>
                      <a:pt x="20" y="131"/>
                    </a:lnTo>
                    <a:lnTo>
                      <a:pt x="28" y="140"/>
                    </a:lnTo>
                    <a:lnTo>
                      <a:pt x="34" y="135"/>
                    </a:lnTo>
                    <a:lnTo>
                      <a:pt x="26" y="126"/>
                    </a:lnTo>
                    <a:lnTo>
                      <a:pt x="23" y="129"/>
                    </a:lnTo>
                    <a:lnTo>
                      <a:pt x="26" y="127"/>
                    </a:lnTo>
                    <a:lnTo>
                      <a:pt x="19" y="115"/>
                    </a:lnTo>
                    <a:lnTo>
                      <a:pt x="15" y="116"/>
                    </a:lnTo>
                    <a:lnTo>
                      <a:pt x="19" y="115"/>
                    </a:lnTo>
                    <a:lnTo>
                      <a:pt x="11" y="95"/>
                    </a:lnTo>
                    <a:lnTo>
                      <a:pt x="8" y="96"/>
                    </a:lnTo>
                    <a:lnTo>
                      <a:pt x="11" y="96"/>
                    </a:lnTo>
                    <a:lnTo>
                      <a:pt x="8" y="76"/>
                    </a:lnTo>
                    <a:lnTo>
                      <a:pt x="4" y="76"/>
                    </a:lnTo>
                    <a:lnTo>
                      <a:pt x="9" y="76"/>
                    </a:lnTo>
                    <a:lnTo>
                      <a:pt x="9" y="59"/>
                    </a:lnTo>
                    <a:lnTo>
                      <a:pt x="4" y="59"/>
                    </a:lnTo>
                    <a:lnTo>
                      <a:pt x="8" y="61"/>
                    </a:lnTo>
                    <a:lnTo>
                      <a:pt x="11" y="40"/>
                    </a:lnTo>
                    <a:lnTo>
                      <a:pt x="8" y="39"/>
                    </a:lnTo>
                    <a:lnTo>
                      <a:pt x="11" y="42"/>
                    </a:lnTo>
                    <a:lnTo>
                      <a:pt x="19" y="25"/>
                    </a:lnTo>
                    <a:lnTo>
                      <a:pt x="26" y="13"/>
                    </a:lnTo>
                    <a:lnTo>
                      <a:pt x="23" y="10"/>
                    </a:lnTo>
                    <a:lnTo>
                      <a:pt x="26" y="14"/>
                    </a:lnTo>
                    <a:lnTo>
                      <a:pt x="34" y="7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49" name="Rectangle 65"/>
              <p:cNvSpPr>
                <a:spLocks noChangeArrowheads="1"/>
              </p:cNvSpPr>
              <p:nvPr/>
            </p:nvSpPr>
            <p:spPr bwMode="auto">
              <a:xfrm>
                <a:off x="3275" y="3756"/>
                <a:ext cx="9" cy="86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50" name="Freeform 66"/>
              <p:cNvSpPr>
                <a:spLocks/>
              </p:cNvSpPr>
              <p:nvPr/>
            </p:nvSpPr>
            <p:spPr bwMode="auto">
              <a:xfrm>
                <a:off x="3228" y="3780"/>
                <a:ext cx="55" cy="65"/>
              </a:xfrm>
              <a:custGeom>
                <a:avLst/>
                <a:gdLst/>
                <a:ahLst/>
                <a:cxnLst>
                  <a:cxn ang="0">
                    <a:pos x="55" y="14"/>
                  </a:cxn>
                  <a:cxn ang="0">
                    <a:pos x="46" y="4"/>
                  </a:cxn>
                  <a:cxn ang="0">
                    <a:pos x="22" y="0"/>
                  </a:cxn>
                  <a:cxn ang="0">
                    <a:pos x="12" y="4"/>
                  </a:cxn>
                  <a:cxn ang="0">
                    <a:pos x="5" y="14"/>
                  </a:cxn>
                  <a:cxn ang="0">
                    <a:pos x="3" y="15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3" y="52"/>
                  </a:cxn>
                  <a:cxn ang="0">
                    <a:pos x="11" y="59"/>
                  </a:cxn>
                  <a:cxn ang="0">
                    <a:pos x="22" y="64"/>
                  </a:cxn>
                  <a:cxn ang="0">
                    <a:pos x="37" y="65"/>
                  </a:cxn>
                  <a:cxn ang="0">
                    <a:pos x="46" y="60"/>
                  </a:cxn>
                  <a:cxn ang="0">
                    <a:pos x="55" y="53"/>
                  </a:cxn>
                  <a:cxn ang="0">
                    <a:pos x="41" y="54"/>
                  </a:cxn>
                  <a:cxn ang="0">
                    <a:pos x="42" y="53"/>
                  </a:cxn>
                  <a:cxn ang="0">
                    <a:pos x="36" y="60"/>
                  </a:cxn>
                  <a:cxn ang="0">
                    <a:pos x="23" y="57"/>
                  </a:cxn>
                  <a:cxn ang="0">
                    <a:pos x="25" y="57"/>
                  </a:cxn>
                  <a:cxn ang="0">
                    <a:pos x="15" y="57"/>
                  </a:cxn>
                  <a:cxn ang="0">
                    <a:pos x="11" y="47"/>
                  </a:cxn>
                  <a:cxn ang="0">
                    <a:pos x="11" y="48"/>
                  </a:cxn>
                  <a:cxn ang="0">
                    <a:pos x="3" y="36"/>
                  </a:cxn>
                  <a:cxn ang="0">
                    <a:pos x="8" y="29"/>
                  </a:cxn>
                  <a:cxn ang="0">
                    <a:pos x="7" y="30"/>
                  </a:cxn>
                  <a:cxn ang="0">
                    <a:pos x="7" y="16"/>
                  </a:cxn>
                  <a:cxn ang="0">
                    <a:pos x="18" y="10"/>
                  </a:cxn>
                  <a:cxn ang="0">
                    <a:pos x="16" y="11"/>
                  </a:cxn>
                  <a:cxn ang="0">
                    <a:pos x="23" y="4"/>
                  </a:cxn>
                  <a:cxn ang="0">
                    <a:pos x="36" y="9"/>
                  </a:cxn>
                  <a:cxn ang="0">
                    <a:pos x="35" y="8"/>
                  </a:cxn>
                  <a:cxn ang="0">
                    <a:pos x="44" y="8"/>
                  </a:cxn>
                  <a:cxn ang="0">
                    <a:pos x="49" y="19"/>
                  </a:cxn>
                </a:cxnLst>
                <a:rect l="0" t="0" r="r" b="b"/>
                <a:pathLst>
                  <a:path w="55" h="65">
                    <a:moveTo>
                      <a:pt x="49" y="19"/>
                    </a:moveTo>
                    <a:lnTo>
                      <a:pt x="55" y="14"/>
                    </a:lnTo>
                    <a:lnTo>
                      <a:pt x="47" y="5"/>
                    </a:lnTo>
                    <a:lnTo>
                      <a:pt x="46" y="4"/>
                    </a:lnTo>
                    <a:lnTo>
                      <a:pt x="39" y="0"/>
                    </a:lnTo>
                    <a:lnTo>
                      <a:pt x="22" y="0"/>
                    </a:lnTo>
                    <a:lnTo>
                      <a:pt x="13" y="4"/>
                    </a:lnTo>
                    <a:lnTo>
                      <a:pt x="12" y="4"/>
                    </a:lnTo>
                    <a:lnTo>
                      <a:pt x="12" y="5"/>
                    </a:lnTo>
                    <a:lnTo>
                      <a:pt x="5" y="14"/>
                    </a:lnTo>
                    <a:lnTo>
                      <a:pt x="3" y="14"/>
                    </a:lnTo>
                    <a:lnTo>
                      <a:pt x="3" y="15"/>
                    </a:lnTo>
                    <a:lnTo>
                      <a:pt x="0" y="28"/>
                    </a:lnTo>
                    <a:lnTo>
                      <a:pt x="0" y="30"/>
                    </a:lnTo>
                    <a:lnTo>
                      <a:pt x="0" y="29"/>
                    </a:lnTo>
                    <a:lnTo>
                      <a:pt x="0" y="36"/>
                    </a:lnTo>
                    <a:lnTo>
                      <a:pt x="0" y="35"/>
                    </a:lnTo>
                    <a:lnTo>
                      <a:pt x="0" y="38"/>
                    </a:lnTo>
                    <a:lnTo>
                      <a:pt x="3" y="50"/>
                    </a:lnTo>
                    <a:lnTo>
                      <a:pt x="3" y="52"/>
                    </a:lnTo>
                    <a:lnTo>
                      <a:pt x="12" y="60"/>
                    </a:lnTo>
                    <a:lnTo>
                      <a:pt x="11" y="59"/>
                    </a:lnTo>
                    <a:lnTo>
                      <a:pt x="13" y="60"/>
                    </a:lnTo>
                    <a:lnTo>
                      <a:pt x="22" y="64"/>
                    </a:lnTo>
                    <a:lnTo>
                      <a:pt x="23" y="65"/>
                    </a:lnTo>
                    <a:lnTo>
                      <a:pt x="37" y="65"/>
                    </a:lnTo>
                    <a:lnTo>
                      <a:pt x="39" y="64"/>
                    </a:lnTo>
                    <a:lnTo>
                      <a:pt x="46" y="60"/>
                    </a:lnTo>
                    <a:lnTo>
                      <a:pt x="47" y="60"/>
                    </a:lnTo>
                    <a:lnTo>
                      <a:pt x="55" y="53"/>
                    </a:lnTo>
                    <a:lnTo>
                      <a:pt x="49" y="47"/>
                    </a:lnTo>
                    <a:lnTo>
                      <a:pt x="41" y="54"/>
                    </a:lnTo>
                    <a:lnTo>
                      <a:pt x="44" y="57"/>
                    </a:lnTo>
                    <a:lnTo>
                      <a:pt x="42" y="53"/>
                    </a:lnTo>
                    <a:lnTo>
                      <a:pt x="35" y="57"/>
                    </a:lnTo>
                    <a:lnTo>
                      <a:pt x="36" y="60"/>
                    </a:lnTo>
                    <a:lnTo>
                      <a:pt x="36" y="57"/>
                    </a:lnTo>
                    <a:lnTo>
                      <a:pt x="23" y="57"/>
                    </a:lnTo>
                    <a:lnTo>
                      <a:pt x="23" y="60"/>
                    </a:lnTo>
                    <a:lnTo>
                      <a:pt x="25" y="57"/>
                    </a:lnTo>
                    <a:lnTo>
                      <a:pt x="16" y="53"/>
                    </a:lnTo>
                    <a:lnTo>
                      <a:pt x="15" y="57"/>
                    </a:lnTo>
                    <a:lnTo>
                      <a:pt x="18" y="54"/>
                    </a:lnTo>
                    <a:lnTo>
                      <a:pt x="11" y="47"/>
                    </a:lnTo>
                    <a:lnTo>
                      <a:pt x="7" y="49"/>
                    </a:lnTo>
                    <a:lnTo>
                      <a:pt x="11" y="48"/>
                    </a:lnTo>
                    <a:lnTo>
                      <a:pt x="7" y="35"/>
                    </a:lnTo>
                    <a:lnTo>
                      <a:pt x="3" y="36"/>
                    </a:lnTo>
                    <a:lnTo>
                      <a:pt x="8" y="36"/>
                    </a:lnTo>
                    <a:lnTo>
                      <a:pt x="8" y="29"/>
                    </a:lnTo>
                    <a:lnTo>
                      <a:pt x="3" y="29"/>
                    </a:lnTo>
                    <a:lnTo>
                      <a:pt x="7" y="30"/>
                    </a:lnTo>
                    <a:lnTo>
                      <a:pt x="11" y="18"/>
                    </a:lnTo>
                    <a:lnTo>
                      <a:pt x="7" y="16"/>
                    </a:lnTo>
                    <a:lnTo>
                      <a:pt x="11" y="19"/>
                    </a:lnTo>
                    <a:lnTo>
                      <a:pt x="18" y="10"/>
                    </a:lnTo>
                    <a:lnTo>
                      <a:pt x="15" y="8"/>
                    </a:lnTo>
                    <a:lnTo>
                      <a:pt x="16" y="11"/>
                    </a:lnTo>
                    <a:lnTo>
                      <a:pt x="25" y="8"/>
                    </a:lnTo>
                    <a:lnTo>
                      <a:pt x="23" y="4"/>
                    </a:lnTo>
                    <a:lnTo>
                      <a:pt x="23" y="9"/>
                    </a:lnTo>
                    <a:lnTo>
                      <a:pt x="36" y="9"/>
                    </a:lnTo>
                    <a:lnTo>
                      <a:pt x="36" y="4"/>
                    </a:lnTo>
                    <a:lnTo>
                      <a:pt x="35" y="8"/>
                    </a:lnTo>
                    <a:lnTo>
                      <a:pt x="42" y="11"/>
                    </a:lnTo>
                    <a:lnTo>
                      <a:pt x="44" y="8"/>
                    </a:lnTo>
                    <a:lnTo>
                      <a:pt x="41" y="10"/>
                    </a:lnTo>
                    <a:lnTo>
                      <a:pt x="49" y="19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51" name="Freeform 67"/>
              <p:cNvSpPr>
                <a:spLocks/>
              </p:cNvSpPr>
              <p:nvPr/>
            </p:nvSpPr>
            <p:spPr bwMode="auto">
              <a:xfrm>
                <a:off x="3306" y="3783"/>
                <a:ext cx="56" cy="65"/>
              </a:xfrm>
              <a:custGeom>
                <a:avLst/>
                <a:gdLst/>
                <a:ahLst/>
                <a:cxnLst>
                  <a:cxn ang="0">
                    <a:pos x="2" y="31"/>
                  </a:cxn>
                  <a:cxn ang="0">
                    <a:pos x="56" y="18"/>
                  </a:cxn>
                  <a:cxn ang="0">
                    <a:pos x="51" y="10"/>
                  </a:cxn>
                  <a:cxn ang="0">
                    <a:pos x="46" y="3"/>
                  </a:cxn>
                  <a:cxn ang="0">
                    <a:pos x="22" y="0"/>
                  </a:cxn>
                  <a:cxn ang="0">
                    <a:pos x="12" y="3"/>
                  </a:cxn>
                  <a:cxn ang="0">
                    <a:pos x="5" y="13"/>
                  </a:cxn>
                  <a:cxn ang="0">
                    <a:pos x="3" y="15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0" y="37"/>
                  </a:cxn>
                  <a:cxn ang="0">
                    <a:pos x="3" y="51"/>
                  </a:cxn>
                  <a:cxn ang="0">
                    <a:pos x="11" y="59"/>
                  </a:cxn>
                  <a:cxn ang="0">
                    <a:pos x="22" y="64"/>
                  </a:cxn>
                  <a:cxn ang="0">
                    <a:pos x="37" y="65"/>
                  </a:cxn>
                  <a:cxn ang="0">
                    <a:pos x="46" y="60"/>
                  </a:cxn>
                  <a:cxn ang="0">
                    <a:pos x="55" y="52"/>
                  </a:cxn>
                  <a:cxn ang="0">
                    <a:pos x="41" y="54"/>
                  </a:cxn>
                  <a:cxn ang="0">
                    <a:pos x="42" y="52"/>
                  </a:cxn>
                  <a:cxn ang="0">
                    <a:pos x="36" y="60"/>
                  </a:cxn>
                  <a:cxn ang="0">
                    <a:pos x="23" y="56"/>
                  </a:cxn>
                  <a:cxn ang="0">
                    <a:pos x="25" y="56"/>
                  </a:cxn>
                  <a:cxn ang="0">
                    <a:pos x="15" y="56"/>
                  </a:cxn>
                  <a:cxn ang="0">
                    <a:pos x="11" y="46"/>
                  </a:cxn>
                  <a:cxn ang="0">
                    <a:pos x="11" y="47"/>
                  </a:cxn>
                  <a:cxn ang="0">
                    <a:pos x="3" y="36"/>
                  </a:cxn>
                  <a:cxn ang="0">
                    <a:pos x="8" y="28"/>
                  </a:cxn>
                  <a:cxn ang="0">
                    <a:pos x="7" y="30"/>
                  </a:cxn>
                  <a:cxn ang="0">
                    <a:pos x="7" y="16"/>
                  </a:cxn>
                  <a:cxn ang="0">
                    <a:pos x="18" y="10"/>
                  </a:cxn>
                  <a:cxn ang="0">
                    <a:pos x="16" y="11"/>
                  </a:cxn>
                  <a:cxn ang="0">
                    <a:pos x="23" y="3"/>
                  </a:cxn>
                  <a:cxn ang="0">
                    <a:pos x="36" y="8"/>
                  </a:cxn>
                  <a:cxn ang="0">
                    <a:pos x="35" y="7"/>
                  </a:cxn>
                  <a:cxn ang="0">
                    <a:pos x="44" y="7"/>
                  </a:cxn>
                  <a:cxn ang="0">
                    <a:pos x="45" y="15"/>
                  </a:cxn>
                  <a:cxn ang="0">
                    <a:pos x="44" y="13"/>
                  </a:cxn>
                  <a:cxn ang="0">
                    <a:pos x="51" y="18"/>
                  </a:cxn>
                  <a:cxn ang="0">
                    <a:pos x="47" y="26"/>
                  </a:cxn>
                  <a:cxn ang="0">
                    <a:pos x="51" y="22"/>
                  </a:cxn>
                </a:cxnLst>
                <a:rect l="0" t="0" r="r" b="b"/>
                <a:pathLst>
                  <a:path w="56" h="65">
                    <a:moveTo>
                      <a:pt x="2" y="22"/>
                    </a:moveTo>
                    <a:lnTo>
                      <a:pt x="2" y="31"/>
                    </a:lnTo>
                    <a:lnTo>
                      <a:pt x="56" y="31"/>
                    </a:lnTo>
                    <a:lnTo>
                      <a:pt x="56" y="18"/>
                    </a:lnTo>
                    <a:lnTo>
                      <a:pt x="55" y="17"/>
                    </a:lnTo>
                    <a:lnTo>
                      <a:pt x="51" y="10"/>
                    </a:lnTo>
                    <a:lnTo>
                      <a:pt x="51" y="8"/>
                    </a:lnTo>
                    <a:lnTo>
                      <a:pt x="46" y="3"/>
                    </a:lnTo>
                    <a:lnTo>
                      <a:pt x="39" y="0"/>
                    </a:lnTo>
                    <a:lnTo>
                      <a:pt x="22" y="0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5" y="13"/>
                    </a:lnTo>
                    <a:lnTo>
                      <a:pt x="3" y="13"/>
                    </a:lnTo>
                    <a:lnTo>
                      <a:pt x="3" y="15"/>
                    </a:lnTo>
                    <a:lnTo>
                      <a:pt x="0" y="27"/>
                    </a:lnTo>
                    <a:lnTo>
                      <a:pt x="0" y="30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35"/>
                    </a:lnTo>
                    <a:lnTo>
                      <a:pt x="0" y="37"/>
                    </a:lnTo>
                    <a:lnTo>
                      <a:pt x="3" y="50"/>
                    </a:lnTo>
                    <a:lnTo>
                      <a:pt x="3" y="51"/>
                    </a:lnTo>
                    <a:lnTo>
                      <a:pt x="12" y="60"/>
                    </a:lnTo>
                    <a:lnTo>
                      <a:pt x="11" y="59"/>
                    </a:lnTo>
                    <a:lnTo>
                      <a:pt x="13" y="60"/>
                    </a:lnTo>
                    <a:lnTo>
                      <a:pt x="22" y="64"/>
                    </a:lnTo>
                    <a:lnTo>
                      <a:pt x="23" y="65"/>
                    </a:lnTo>
                    <a:lnTo>
                      <a:pt x="37" y="65"/>
                    </a:lnTo>
                    <a:lnTo>
                      <a:pt x="39" y="64"/>
                    </a:lnTo>
                    <a:lnTo>
                      <a:pt x="46" y="60"/>
                    </a:lnTo>
                    <a:lnTo>
                      <a:pt x="47" y="60"/>
                    </a:lnTo>
                    <a:lnTo>
                      <a:pt x="55" y="52"/>
                    </a:lnTo>
                    <a:lnTo>
                      <a:pt x="49" y="46"/>
                    </a:lnTo>
                    <a:lnTo>
                      <a:pt x="41" y="54"/>
                    </a:lnTo>
                    <a:lnTo>
                      <a:pt x="44" y="56"/>
                    </a:lnTo>
                    <a:lnTo>
                      <a:pt x="42" y="52"/>
                    </a:lnTo>
                    <a:lnTo>
                      <a:pt x="35" y="56"/>
                    </a:lnTo>
                    <a:lnTo>
                      <a:pt x="36" y="60"/>
                    </a:lnTo>
                    <a:lnTo>
                      <a:pt x="36" y="56"/>
                    </a:lnTo>
                    <a:lnTo>
                      <a:pt x="23" y="56"/>
                    </a:lnTo>
                    <a:lnTo>
                      <a:pt x="23" y="60"/>
                    </a:lnTo>
                    <a:lnTo>
                      <a:pt x="25" y="56"/>
                    </a:lnTo>
                    <a:lnTo>
                      <a:pt x="16" y="52"/>
                    </a:lnTo>
                    <a:lnTo>
                      <a:pt x="15" y="56"/>
                    </a:lnTo>
                    <a:lnTo>
                      <a:pt x="18" y="54"/>
                    </a:lnTo>
                    <a:lnTo>
                      <a:pt x="11" y="46"/>
                    </a:lnTo>
                    <a:lnTo>
                      <a:pt x="7" y="49"/>
                    </a:lnTo>
                    <a:lnTo>
                      <a:pt x="11" y="47"/>
                    </a:lnTo>
                    <a:lnTo>
                      <a:pt x="7" y="35"/>
                    </a:lnTo>
                    <a:lnTo>
                      <a:pt x="3" y="36"/>
                    </a:lnTo>
                    <a:lnTo>
                      <a:pt x="8" y="36"/>
                    </a:lnTo>
                    <a:lnTo>
                      <a:pt x="8" y="28"/>
                    </a:lnTo>
                    <a:lnTo>
                      <a:pt x="3" y="28"/>
                    </a:lnTo>
                    <a:lnTo>
                      <a:pt x="7" y="30"/>
                    </a:lnTo>
                    <a:lnTo>
                      <a:pt x="11" y="17"/>
                    </a:lnTo>
                    <a:lnTo>
                      <a:pt x="7" y="16"/>
                    </a:lnTo>
                    <a:lnTo>
                      <a:pt x="11" y="18"/>
                    </a:lnTo>
                    <a:lnTo>
                      <a:pt x="18" y="10"/>
                    </a:lnTo>
                    <a:lnTo>
                      <a:pt x="15" y="7"/>
                    </a:lnTo>
                    <a:lnTo>
                      <a:pt x="16" y="11"/>
                    </a:lnTo>
                    <a:lnTo>
                      <a:pt x="25" y="7"/>
                    </a:lnTo>
                    <a:lnTo>
                      <a:pt x="23" y="3"/>
                    </a:lnTo>
                    <a:lnTo>
                      <a:pt x="23" y="8"/>
                    </a:lnTo>
                    <a:lnTo>
                      <a:pt x="36" y="8"/>
                    </a:lnTo>
                    <a:lnTo>
                      <a:pt x="36" y="3"/>
                    </a:lnTo>
                    <a:lnTo>
                      <a:pt x="35" y="7"/>
                    </a:lnTo>
                    <a:lnTo>
                      <a:pt x="42" y="11"/>
                    </a:lnTo>
                    <a:lnTo>
                      <a:pt x="44" y="7"/>
                    </a:lnTo>
                    <a:lnTo>
                      <a:pt x="41" y="11"/>
                    </a:lnTo>
                    <a:lnTo>
                      <a:pt x="45" y="15"/>
                    </a:lnTo>
                    <a:lnTo>
                      <a:pt x="47" y="11"/>
                    </a:lnTo>
                    <a:lnTo>
                      <a:pt x="44" y="13"/>
                    </a:lnTo>
                    <a:lnTo>
                      <a:pt x="47" y="21"/>
                    </a:lnTo>
                    <a:lnTo>
                      <a:pt x="51" y="18"/>
                    </a:lnTo>
                    <a:lnTo>
                      <a:pt x="47" y="18"/>
                    </a:lnTo>
                    <a:lnTo>
                      <a:pt x="47" y="26"/>
                    </a:lnTo>
                    <a:lnTo>
                      <a:pt x="51" y="26"/>
                    </a:lnTo>
                    <a:lnTo>
                      <a:pt x="51" y="22"/>
                    </a:lnTo>
                    <a:lnTo>
                      <a:pt x="2" y="2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52" name="Freeform 68"/>
              <p:cNvSpPr>
                <a:spLocks/>
              </p:cNvSpPr>
              <p:nvPr/>
            </p:nvSpPr>
            <p:spPr bwMode="auto">
              <a:xfrm>
                <a:off x="3395" y="3784"/>
                <a:ext cx="41" cy="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3" y="0"/>
                  </a:cxn>
                  <a:cxn ang="0">
                    <a:pos x="33" y="69"/>
                  </a:cxn>
                  <a:cxn ang="0">
                    <a:pos x="36" y="69"/>
                  </a:cxn>
                  <a:cxn ang="0">
                    <a:pos x="33" y="68"/>
                  </a:cxn>
                  <a:cxn ang="0">
                    <a:pos x="29" y="80"/>
                  </a:cxn>
                  <a:cxn ang="0">
                    <a:pos x="33" y="82"/>
                  </a:cxn>
                  <a:cxn ang="0">
                    <a:pos x="30" y="79"/>
                  </a:cxn>
                  <a:cxn ang="0">
                    <a:pos x="26" y="83"/>
                  </a:cxn>
                  <a:cxn ang="0">
                    <a:pos x="29" y="85"/>
                  </a:cxn>
                  <a:cxn ang="0">
                    <a:pos x="28" y="82"/>
                  </a:cxn>
                  <a:cxn ang="0">
                    <a:pos x="20" y="85"/>
                  </a:cxn>
                  <a:cxn ang="0">
                    <a:pos x="21" y="89"/>
                  </a:cxn>
                  <a:cxn ang="0">
                    <a:pos x="21" y="85"/>
                  </a:cxn>
                  <a:cxn ang="0">
                    <a:pos x="9" y="85"/>
                  </a:cxn>
                  <a:cxn ang="0">
                    <a:pos x="9" y="89"/>
                  </a:cxn>
                  <a:cxn ang="0">
                    <a:pos x="11" y="85"/>
                  </a:cxn>
                  <a:cxn ang="0">
                    <a:pos x="4" y="82"/>
                  </a:cxn>
                  <a:cxn ang="0">
                    <a:pos x="0" y="89"/>
                  </a:cxn>
                  <a:cxn ang="0">
                    <a:pos x="7" y="93"/>
                  </a:cxn>
                  <a:cxn ang="0">
                    <a:pos x="9" y="94"/>
                  </a:cxn>
                  <a:cxn ang="0">
                    <a:pos x="23" y="94"/>
                  </a:cxn>
                  <a:cxn ang="0">
                    <a:pos x="24" y="93"/>
                  </a:cxn>
                  <a:cxn ang="0">
                    <a:pos x="31" y="89"/>
                  </a:cxn>
                  <a:cxn ang="0">
                    <a:pos x="33" y="89"/>
                  </a:cxn>
                  <a:cxn ang="0">
                    <a:pos x="36" y="85"/>
                  </a:cxn>
                  <a:cxn ang="0">
                    <a:pos x="36" y="83"/>
                  </a:cxn>
                  <a:cxn ang="0">
                    <a:pos x="40" y="70"/>
                  </a:cxn>
                  <a:cxn ang="0">
                    <a:pos x="41" y="68"/>
                  </a:cxn>
                  <a:cxn ang="0">
                    <a:pos x="41" y="69"/>
                  </a:cxn>
                  <a:cxn ang="0">
                    <a:pos x="41" y="0"/>
                  </a:cxn>
                </a:cxnLst>
                <a:rect l="0" t="0" r="r" b="b"/>
                <a:pathLst>
                  <a:path w="41" h="94">
                    <a:moveTo>
                      <a:pt x="41" y="0"/>
                    </a:moveTo>
                    <a:lnTo>
                      <a:pt x="33" y="0"/>
                    </a:lnTo>
                    <a:lnTo>
                      <a:pt x="33" y="69"/>
                    </a:lnTo>
                    <a:lnTo>
                      <a:pt x="36" y="69"/>
                    </a:lnTo>
                    <a:lnTo>
                      <a:pt x="33" y="68"/>
                    </a:lnTo>
                    <a:lnTo>
                      <a:pt x="29" y="80"/>
                    </a:lnTo>
                    <a:lnTo>
                      <a:pt x="33" y="82"/>
                    </a:lnTo>
                    <a:lnTo>
                      <a:pt x="30" y="79"/>
                    </a:lnTo>
                    <a:lnTo>
                      <a:pt x="26" y="83"/>
                    </a:lnTo>
                    <a:lnTo>
                      <a:pt x="29" y="85"/>
                    </a:lnTo>
                    <a:lnTo>
                      <a:pt x="28" y="82"/>
                    </a:lnTo>
                    <a:lnTo>
                      <a:pt x="20" y="85"/>
                    </a:lnTo>
                    <a:lnTo>
                      <a:pt x="21" y="89"/>
                    </a:lnTo>
                    <a:lnTo>
                      <a:pt x="21" y="85"/>
                    </a:lnTo>
                    <a:lnTo>
                      <a:pt x="9" y="85"/>
                    </a:lnTo>
                    <a:lnTo>
                      <a:pt x="9" y="89"/>
                    </a:lnTo>
                    <a:lnTo>
                      <a:pt x="11" y="85"/>
                    </a:lnTo>
                    <a:lnTo>
                      <a:pt x="4" y="82"/>
                    </a:lnTo>
                    <a:lnTo>
                      <a:pt x="0" y="89"/>
                    </a:lnTo>
                    <a:lnTo>
                      <a:pt x="7" y="93"/>
                    </a:lnTo>
                    <a:lnTo>
                      <a:pt x="9" y="94"/>
                    </a:lnTo>
                    <a:lnTo>
                      <a:pt x="23" y="94"/>
                    </a:lnTo>
                    <a:lnTo>
                      <a:pt x="24" y="93"/>
                    </a:lnTo>
                    <a:lnTo>
                      <a:pt x="31" y="89"/>
                    </a:lnTo>
                    <a:lnTo>
                      <a:pt x="33" y="89"/>
                    </a:lnTo>
                    <a:lnTo>
                      <a:pt x="36" y="85"/>
                    </a:lnTo>
                    <a:lnTo>
                      <a:pt x="36" y="83"/>
                    </a:lnTo>
                    <a:lnTo>
                      <a:pt x="40" y="70"/>
                    </a:lnTo>
                    <a:lnTo>
                      <a:pt x="41" y="68"/>
                    </a:lnTo>
                    <a:lnTo>
                      <a:pt x="41" y="69"/>
                    </a:lnTo>
                    <a:lnTo>
                      <a:pt x="41" y="0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53" name="Freeform 69"/>
              <p:cNvSpPr>
                <a:spLocks/>
              </p:cNvSpPr>
              <p:nvPr/>
            </p:nvSpPr>
            <p:spPr bwMode="auto">
              <a:xfrm>
                <a:off x="3381" y="3780"/>
                <a:ext cx="54" cy="65"/>
              </a:xfrm>
              <a:custGeom>
                <a:avLst/>
                <a:gdLst/>
                <a:ahLst/>
                <a:cxnLst>
                  <a:cxn ang="0">
                    <a:pos x="54" y="14"/>
                  </a:cxn>
                  <a:cxn ang="0">
                    <a:pos x="45" y="4"/>
                  </a:cxn>
                  <a:cxn ang="0">
                    <a:pos x="21" y="0"/>
                  </a:cxn>
                  <a:cxn ang="0">
                    <a:pos x="13" y="4"/>
                  </a:cxn>
                  <a:cxn ang="0">
                    <a:pos x="5" y="14"/>
                  </a:cxn>
                  <a:cxn ang="0">
                    <a:pos x="4" y="15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52"/>
                  </a:cxn>
                  <a:cxn ang="0">
                    <a:pos x="14" y="60"/>
                  </a:cxn>
                  <a:cxn ang="0">
                    <a:pos x="23" y="65"/>
                  </a:cxn>
                  <a:cxn ang="0">
                    <a:pos x="38" y="64"/>
                  </a:cxn>
                  <a:cxn ang="0">
                    <a:pos x="47" y="60"/>
                  </a:cxn>
                  <a:cxn ang="0">
                    <a:pos x="48" y="47"/>
                  </a:cxn>
                  <a:cxn ang="0">
                    <a:pos x="43" y="57"/>
                  </a:cxn>
                  <a:cxn ang="0">
                    <a:pos x="34" y="57"/>
                  </a:cxn>
                  <a:cxn ang="0">
                    <a:pos x="35" y="57"/>
                  </a:cxn>
                  <a:cxn ang="0">
                    <a:pos x="23" y="60"/>
                  </a:cxn>
                  <a:cxn ang="0">
                    <a:pos x="18" y="53"/>
                  </a:cxn>
                  <a:cxn ang="0">
                    <a:pos x="19" y="54"/>
                  </a:cxn>
                  <a:cxn ang="0">
                    <a:pos x="8" y="49"/>
                  </a:cxn>
                  <a:cxn ang="0">
                    <a:pos x="8" y="35"/>
                  </a:cxn>
                  <a:cxn ang="0">
                    <a:pos x="9" y="36"/>
                  </a:cxn>
                  <a:cxn ang="0">
                    <a:pos x="4" y="29"/>
                  </a:cxn>
                  <a:cxn ang="0">
                    <a:pos x="11" y="18"/>
                  </a:cxn>
                  <a:cxn ang="0">
                    <a:pos x="11" y="19"/>
                  </a:cxn>
                  <a:cxn ang="0">
                    <a:pos x="15" y="8"/>
                  </a:cxn>
                  <a:cxn ang="0">
                    <a:pos x="25" y="8"/>
                  </a:cxn>
                  <a:cxn ang="0">
                    <a:pos x="23" y="9"/>
                  </a:cxn>
                  <a:cxn ang="0">
                    <a:pos x="35" y="4"/>
                  </a:cxn>
                  <a:cxn ang="0">
                    <a:pos x="42" y="11"/>
                  </a:cxn>
                  <a:cxn ang="0">
                    <a:pos x="40" y="10"/>
                  </a:cxn>
                </a:cxnLst>
                <a:rect l="0" t="0" r="r" b="b"/>
                <a:pathLst>
                  <a:path w="54" h="65">
                    <a:moveTo>
                      <a:pt x="48" y="19"/>
                    </a:moveTo>
                    <a:lnTo>
                      <a:pt x="54" y="14"/>
                    </a:lnTo>
                    <a:lnTo>
                      <a:pt x="47" y="5"/>
                    </a:lnTo>
                    <a:lnTo>
                      <a:pt x="45" y="4"/>
                    </a:lnTo>
                    <a:lnTo>
                      <a:pt x="38" y="0"/>
                    </a:lnTo>
                    <a:lnTo>
                      <a:pt x="21" y="0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3" y="5"/>
                    </a:lnTo>
                    <a:lnTo>
                      <a:pt x="5" y="14"/>
                    </a:lnTo>
                    <a:lnTo>
                      <a:pt x="4" y="14"/>
                    </a:lnTo>
                    <a:lnTo>
                      <a:pt x="4" y="15"/>
                    </a:lnTo>
                    <a:lnTo>
                      <a:pt x="0" y="28"/>
                    </a:lnTo>
                    <a:lnTo>
                      <a:pt x="0" y="30"/>
                    </a:lnTo>
                    <a:lnTo>
                      <a:pt x="0" y="29"/>
                    </a:lnTo>
                    <a:lnTo>
                      <a:pt x="0" y="36"/>
                    </a:lnTo>
                    <a:lnTo>
                      <a:pt x="0" y="35"/>
                    </a:lnTo>
                    <a:lnTo>
                      <a:pt x="0" y="38"/>
                    </a:lnTo>
                    <a:lnTo>
                      <a:pt x="4" y="50"/>
                    </a:lnTo>
                    <a:lnTo>
                      <a:pt x="4" y="52"/>
                    </a:lnTo>
                    <a:lnTo>
                      <a:pt x="13" y="60"/>
                    </a:lnTo>
                    <a:lnTo>
                      <a:pt x="14" y="60"/>
                    </a:lnTo>
                    <a:lnTo>
                      <a:pt x="21" y="64"/>
                    </a:lnTo>
                    <a:lnTo>
                      <a:pt x="23" y="65"/>
                    </a:lnTo>
                    <a:lnTo>
                      <a:pt x="37" y="65"/>
                    </a:lnTo>
                    <a:lnTo>
                      <a:pt x="38" y="64"/>
                    </a:lnTo>
                    <a:lnTo>
                      <a:pt x="45" y="60"/>
                    </a:lnTo>
                    <a:lnTo>
                      <a:pt x="47" y="60"/>
                    </a:lnTo>
                    <a:lnTo>
                      <a:pt x="54" y="53"/>
                    </a:lnTo>
                    <a:lnTo>
                      <a:pt x="48" y="47"/>
                    </a:lnTo>
                    <a:lnTo>
                      <a:pt x="40" y="54"/>
                    </a:lnTo>
                    <a:lnTo>
                      <a:pt x="43" y="57"/>
                    </a:lnTo>
                    <a:lnTo>
                      <a:pt x="42" y="53"/>
                    </a:lnTo>
                    <a:lnTo>
                      <a:pt x="34" y="57"/>
                    </a:lnTo>
                    <a:lnTo>
                      <a:pt x="35" y="60"/>
                    </a:lnTo>
                    <a:lnTo>
                      <a:pt x="35" y="57"/>
                    </a:lnTo>
                    <a:lnTo>
                      <a:pt x="23" y="57"/>
                    </a:lnTo>
                    <a:lnTo>
                      <a:pt x="23" y="60"/>
                    </a:lnTo>
                    <a:lnTo>
                      <a:pt x="25" y="57"/>
                    </a:lnTo>
                    <a:lnTo>
                      <a:pt x="18" y="53"/>
                    </a:lnTo>
                    <a:lnTo>
                      <a:pt x="15" y="57"/>
                    </a:lnTo>
                    <a:lnTo>
                      <a:pt x="19" y="54"/>
                    </a:lnTo>
                    <a:lnTo>
                      <a:pt x="11" y="47"/>
                    </a:lnTo>
                    <a:lnTo>
                      <a:pt x="8" y="49"/>
                    </a:lnTo>
                    <a:lnTo>
                      <a:pt x="11" y="48"/>
                    </a:lnTo>
                    <a:lnTo>
                      <a:pt x="8" y="35"/>
                    </a:lnTo>
                    <a:lnTo>
                      <a:pt x="4" y="36"/>
                    </a:lnTo>
                    <a:lnTo>
                      <a:pt x="9" y="36"/>
                    </a:lnTo>
                    <a:lnTo>
                      <a:pt x="9" y="29"/>
                    </a:lnTo>
                    <a:lnTo>
                      <a:pt x="4" y="29"/>
                    </a:lnTo>
                    <a:lnTo>
                      <a:pt x="8" y="30"/>
                    </a:lnTo>
                    <a:lnTo>
                      <a:pt x="11" y="18"/>
                    </a:lnTo>
                    <a:lnTo>
                      <a:pt x="8" y="16"/>
                    </a:lnTo>
                    <a:lnTo>
                      <a:pt x="11" y="19"/>
                    </a:lnTo>
                    <a:lnTo>
                      <a:pt x="19" y="10"/>
                    </a:lnTo>
                    <a:lnTo>
                      <a:pt x="15" y="8"/>
                    </a:lnTo>
                    <a:lnTo>
                      <a:pt x="18" y="11"/>
                    </a:lnTo>
                    <a:lnTo>
                      <a:pt x="25" y="8"/>
                    </a:lnTo>
                    <a:lnTo>
                      <a:pt x="23" y="4"/>
                    </a:lnTo>
                    <a:lnTo>
                      <a:pt x="23" y="9"/>
                    </a:lnTo>
                    <a:lnTo>
                      <a:pt x="35" y="9"/>
                    </a:lnTo>
                    <a:lnTo>
                      <a:pt x="35" y="4"/>
                    </a:lnTo>
                    <a:lnTo>
                      <a:pt x="34" y="8"/>
                    </a:lnTo>
                    <a:lnTo>
                      <a:pt x="42" y="11"/>
                    </a:lnTo>
                    <a:lnTo>
                      <a:pt x="43" y="8"/>
                    </a:lnTo>
                    <a:lnTo>
                      <a:pt x="40" y="10"/>
                    </a:lnTo>
                    <a:lnTo>
                      <a:pt x="48" y="19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54" name="Freeform 70"/>
              <p:cNvSpPr>
                <a:spLocks/>
              </p:cNvSpPr>
              <p:nvPr/>
            </p:nvSpPr>
            <p:spPr bwMode="auto">
              <a:xfrm>
                <a:off x="3458" y="3737"/>
                <a:ext cx="35" cy="14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7"/>
                  </a:cxn>
                  <a:cxn ang="0">
                    <a:pos x="7" y="14"/>
                  </a:cxn>
                  <a:cxn ang="0">
                    <a:pos x="10" y="10"/>
                  </a:cxn>
                  <a:cxn ang="0">
                    <a:pos x="6" y="13"/>
                  </a:cxn>
                  <a:cxn ang="0">
                    <a:pos x="14" y="25"/>
                  </a:cxn>
                  <a:cxn ang="0">
                    <a:pos x="22" y="42"/>
                  </a:cxn>
                  <a:cxn ang="0">
                    <a:pos x="26" y="39"/>
                  </a:cxn>
                  <a:cxn ang="0">
                    <a:pos x="22" y="40"/>
                  </a:cxn>
                  <a:cxn ang="0">
                    <a:pos x="26" y="61"/>
                  </a:cxn>
                  <a:cxn ang="0">
                    <a:pos x="30" y="59"/>
                  </a:cxn>
                  <a:cxn ang="0">
                    <a:pos x="26" y="59"/>
                  </a:cxn>
                  <a:cxn ang="0">
                    <a:pos x="26" y="76"/>
                  </a:cxn>
                  <a:cxn ang="0">
                    <a:pos x="30" y="76"/>
                  </a:cxn>
                  <a:cxn ang="0">
                    <a:pos x="26" y="76"/>
                  </a:cxn>
                  <a:cxn ang="0">
                    <a:pos x="22" y="96"/>
                  </a:cxn>
                  <a:cxn ang="0">
                    <a:pos x="26" y="96"/>
                  </a:cxn>
                  <a:cxn ang="0">
                    <a:pos x="22" y="95"/>
                  </a:cxn>
                  <a:cxn ang="0">
                    <a:pos x="14" y="115"/>
                  </a:cxn>
                  <a:cxn ang="0">
                    <a:pos x="6" y="127"/>
                  </a:cxn>
                  <a:cxn ang="0">
                    <a:pos x="10" y="129"/>
                  </a:cxn>
                  <a:cxn ang="0">
                    <a:pos x="7" y="126"/>
                  </a:cxn>
                  <a:cxn ang="0">
                    <a:pos x="0" y="135"/>
                  </a:cxn>
                  <a:cxn ang="0">
                    <a:pos x="6" y="140"/>
                  </a:cxn>
                  <a:cxn ang="0">
                    <a:pos x="14" y="131"/>
                  </a:cxn>
                  <a:cxn ang="0">
                    <a:pos x="14" y="130"/>
                  </a:cxn>
                  <a:cxn ang="0">
                    <a:pos x="14" y="131"/>
                  </a:cxn>
                  <a:cxn ang="0">
                    <a:pos x="21" y="118"/>
                  </a:cxn>
                  <a:cxn ang="0">
                    <a:pos x="30" y="98"/>
                  </a:cxn>
                  <a:cxn ang="0">
                    <a:pos x="30" y="97"/>
                  </a:cxn>
                  <a:cxn ang="0">
                    <a:pos x="34" y="77"/>
                  </a:cxn>
                  <a:cxn ang="0">
                    <a:pos x="35" y="73"/>
                  </a:cxn>
                  <a:cxn ang="0">
                    <a:pos x="35" y="76"/>
                  </a:cxn>
                  <a:cxn ang="0">
                    <a:pos x="35" y="59"/>
                  </a:cxn>
                  <a:cxn ang="0">
                    <a:pos x="35" y="62"/>
                  </a:cxn>
                  <a:cxn ang="0">
                    <a:pos x="34" y="59"/>
                  </a:cxn>
                  <a:cxn ang="0">
                    <a:pos x="30" y="39"/>
                  </a:cxn>
                  <a:cxn ang="0">
                    <a:pos x="30" y="37"/>
                  </a:cxn>
                  <a:cxn ang="0">
                    <a:pos x="30" y="38"/>
                  </a:cxn>
                  <a:cxn ang="0">
                    <a:pos x="21" y="22"/>
                  </a:cxn>
                  <a:cxn ang="0">
                    <a:pos x="14" y="9"/>
                  </a:cxn>
                  <a:cxn ang="0">
                    <a:pos x="12" y="7"/>
                  </a:cxn>
                  <a:cxn ang="0">
                    <a:pos x="14" y="8"/>
                  </a:cxn>
                  <a:cxn ang="0">
                    <a:pos x="6" y="0"/>
                  </a:cxn>
                </a:cxnLst>
                <a:rect l="0" t="0" r="r" b="b"/>
                <a:pathLst>
                  <a:path w="35" h="140">
                    <a:moveTo>
                      <a:pt x="6" y="0"/>
                    </a:moveTo>
                    <a:lnTo>
                      <a:pt x="0" y="7"/>
                    </a:lnTo>
                    <a:lnTo>
                      <a:pt x="7" y="14"/>
                    </a:lnTo>
                    <a:lnTo>
                      <a:pt x="10" y="10"/>
                    </a:lnTo>
                    <a:lnTo>
                      <a:pt x="6" y="13"/>
                    </a:lnTo>
                    <a:lnTo>
                      <a:pt x="14" y="25"/>
                    </a:lnTo>
                    <a:lnTo>
                      <a:pt x="22" y="42"/>
                    </a:lnTo>
                    <a:lnTo>
                      <a:pt x="26" y="39"/>
                    </a:lnTo>
                    <a:lnTo>
                      <a:pt x="22" y="40"/>
                    </a:lnTo>
                    <a:lnTo>
                      <a:pt x="26" y="61"/>
                    </a:lnTo>
                    <a:lnTo>
                      <a:pt x="30" y="59"/>
                    </a:lnTo>
                    <a:lnTo>
                      <a:pt x="26" y="59"/>
                    </a:lnTo>
                    <a:lnTo>
                      <a:pt x="26" y="76"/>
                    </a:lnTo>
                    <a:lnTo>
                      <a:pt x="30" y="76"/>
                    </a:lnTo>
                    <a:lnTo>
                      <a:pt x="26" y="76"/>
                    </a:lnTo>
                    <a:lnTo>
                      <a:pt x="22" y="96"/>
                    </a:lnTo>
                    <a:lnTo>
                      <a:pt x="26" y="96"/>
                    </a:lnTo>
                    <a:lnTo>
                      <a:pt x="22" y="95"/>
                    </a:lnTo>
                    <a:lnTo>
                      <a:pt x="14" y="115"/>
                    </a:lnTo>
                    <a:lnTo>
                      <a:pt x="6" y="127"/>
                    </a:lnTo>
                    <a:lnTo>
                      <a:pt x="10" y="129"/>
                    </a:lnTo>
                    <a:lnTo>
                      <a:pt x="7" y="126"/>
                    </a:lnTo>
                    <a:lnTo>
                      <a:pt x="0" y="135"/>
                    </a:lnTo>
                    <a:lnTo>
                      <a:pt x="6" y="140"/>
                    </a:lnTo>
                    <a:lnTo>
                      <a:pt x="14" y="131"/>
                    </a:lnTo>
                    <a:lnTo>
                      <a:pt x="14" y="130"/>
                    </a:lnTo>
                    <a:lnTo>
                      <a:pt x="14" y="131"/>
                    </a:lnTo>
                    <a:lnTo>
                      <a:pt x="21" y="118"/>
                    </a:lnTo>
                    <a:lnTo>
                      <a:pt x="30" y="98"/>
                    </a:lnTo>
                    <a:lnTo>
                      <a:pt x="30" y="97"/>
                    </a:lnTo>
                    <a:lnTo>
                      <a:pt x="34" y="77"/>
                    </a:lnTo>
                    <a:lnTo>
                      <a:pt x="35" y="73"/>
                    </a:lnTo>
                    <a:lnTo>
                      <a:pt x="35" y="76"/>
                    </a:lnTo>
                    <a:lnTo>
                      <a:pt x="35" y="59"/>
                    </a:lnTo>
                    <a:lnTo>
                      <a:pt x="35" y="62"/>
                    </a:lnTo>
                    <a:lnTo>
                      <a:pt x="34" y="59"/>
                    </a:lnTo>
                    <a:lnTo>
                      <a:pt x="30" y="39"/>
                    </a:lnTo>
                    <a:lnTo>
                      <a:pt x="30" y="37"/>
                    </a:lnTo>
                    <a:lnTo>
                      <a:pt x="30" y="38"/>
                    </a:lnTo>
                    <a:lnTo>
                      <a:pt x="21" y="22"/>
                    </a:lnTo>
                    <a:lnTo>
                      <a:pt x="14" y="9"/>
                    </a:lnTo>
                    <a:lnTo>
                      <a:pt x="12" y="7"/>
                    </a:lnTo>
                    <a:lnTo>
                      <a:pt x="14" y="8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55" name="Rectangle 71"/>
              <p:cNvSpPr>
                <a:spLocks noChangeArrowheads="1"/>
              </p:cNvSpPr>
              <p:nvPr/>
            </p:nvSpPr>
            <p:spPr bwMode="auto">
              <a:xfrm>
                <a:off x="1343" y="1267"/>
                <a:ext cx="31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56" name="Rectangle 72"/>
              <p:cNvSpPr>
                <a:spLocks noChangeArrowheads="1"/>
              </p:cNvSpPr>
              <p:nvPr/>
            </p:nvSpPr>
            <p:spPr bwMode="auto">
              <a:xfrm>
                <a:off x="1339" y="1271"/>
                <a:ext cx="9" cy="44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57" name="Rectangle 73"/>
              <p:cNvSpPr>
                <a:spLocks noChangeArrowheads="1"/>
              </p:cNvSpPr>
              <p:nvPr/>
            </p:nvSpPr>
            <p:spPr bwMode="auto">
              <a:xfrm>
                <a:off x="2211" y="1271"/>
                <a:ext cx="9" cy="44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58" name="Rectangle 74"/>
              <p:cNvSpPr>
                <a:spLocks noChangeArrowheads="1"/>
              </p:cNvSpPr>
              <p:nvPr/>
            </p:nvSpPr>
            <p:spPr bwMode="auto">
              <a:xfrm>
                <a:off x="3084" y="1271"/>
                <a:ext cx="9" cy="44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59" name="Rectangle 75"/>
              <p:cNvSpPr>
                <a:spLocks noChangeArrowheads="1"/>
              </p:cNvSpPr>
              <p:nvPr/>
            </p:nvSpPr>
            <p:spPr bwMode="auto">
              <a:xfrm>
                <a:off x="3956" y="1271"/>
                <a:ext cx="9" cy="44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60" name="Rectangle 76"/>
              <p:cNvSpPr>
                <a:spLocks noChangeArrowheads="1"/>
              </p:cNvSpPr>
              <p:nvPr/>
            </p:nvSpPr>
            <p:spPr bwMode="auto">
              <a:xfrm>
                <a:off x="1514" y="1271"/>
                <a:ext cx="9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61" name="Rectangle 77"/>
              <p:cNvSpPr>
                <a:spLocks noChangeArrowheads="1"/>
              </p:cNvSpPr>
              <p:nvPr/>
            </p:nvSpPr>
            <p:spPr bwMode="auto">
              <a:xfrm>
                <a:off x="1689" y="1271"/>
                <a:ext cx="9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62" name="Rectangle 78"/>
              <p:cNvSpPr>
                <a:spLocks noChangeArrowheads="1"/>
              </p:cNvSpPr>
              <p:nvPr/>
            </p:nvSpPr>
            <p:spPr bwMode="auto">
              <a:xfrm>
                <a:off x="1863" y="1271"/>
                <a:ext cx="9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63" name="Rectangle 79"/>
              <p:cNvSpPr>
                <a:spLocks noChangeArrowheads="1"/>
              </p:cNvSpPr>
              <p:nvPr/>
            </p:nvSpPr>
            <p:spPr bwMode="auto">
              <a:xfrm>
                <a:off x="2038" y="1271"/>
                <a:ext cx="8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64" name="Rectangle 80"/>
              <p:cNvSpPr>
                <a:spLocks noChangeArrowheads="1"/>
              </p:cNvSpPr>
              <p:nvPr/>
            </p:nvSpPr>
            <p:spPr bwMode="auto">
              <a:xfrm>
                <a:off x="2386" y="1271"/>
                <a:ext cx="9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65" name="Rectangle 81"/>
              <p:cNvSpPr>
                <a:spLocks noChangeArrowheads="1"/>
              </p:cNvSpPr>
              <p:nvPr/>
            </p:nvSpPr>
            <p:spPr bwMode="auto">
              <a:xfrm>
                <a:off x="2561" y="1271"/>
                <a:ext cx="9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66" name="Rectangle 82"/>
              <p:cNvSpPr>
                <a:spLocks noChangeArrowheads="1"/>
              </p:cNvSpPr>
              <p:nvPr/>
            </p:nvSpPr>
            <p:spPr bwMode="auto">
              <a:xfrm>
                <a:off x="2736" y="1271"/>
                <a:ext cx="9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67" name="Rectangle 83"/>
              <p:cNvSpPr>
                <a:spLocks noChangeArrowheads="1"/>
              </p:cNvSpPr>
              <p:nvPr/>
            </p:nvSpPr>
            <p:spPr bwMode="auto">
              <a:xfrm>
                <a:off x="2909" y="1271"/>
                <a:ext cx="9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68" name="Rectangle 84"/>
              <p:cNvSpPr>
                <a:spLocks noChangeArrowheads="1"/>
              </p:cNvSpPr>
              <p:nvPr/>
            </p:nvSpPr>
            <p:spPr bwMode="auto">
              <a:xfrm>
                <a:off x="3259" y="1271"/>
                <a:ext cx="9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69" name="Rectangle 85"/>
              <p:cNvSpPr>
                <a:spLocks noChangeArrowheads="1"/>
              </p:cNvSpPr>
              <p:nvPr/>
            </p:nvSpPr>
            <p:spPr bwMode="auto">
              <a:xfrm>
                <a:off x="3433" y="1271"/>
                <a:ext cx="8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70" name="Rectangle 86"/>
              <p:cNvSpPr>
                <a:spLocks noChangeArrowheads="1"/>
              </p:cNvSpPr>
              <p:nvPr/>
            </p:nvSpPr>
            <p:spPr bwMode="auto">
              <a:xfrm>
                <a:off x="3607" y="1271"/>
                <a:ext cx="9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71" name="Rectangle 87"/>
              <p:cNvSpPr>
                <a:spLocks noChangeArrowheads="1"/>
              </p:cNvSpPr>
              <p:nvPr/>
            </p:nvSpPr>
            <p:spPr bwMode="auto">
              <a:xfrm>
                <a:off x="3782" y="1271"/>
                <a:ext cx="9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72" name="Rectangle 88"/>
              <p:cNvSpPr>
                <a:spLocks noChangeArrowheads="1"/>
              </p:cNvSpPr>
              <p:nvPr/>
            </p:nvSpPr>
            <p:spPr bwMode="auto">
              <a:xfrm>
                <a:off x="4131" y="1271"/>
                <a:ext cx="9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73" name="Rectangle 89"/>
              <p:cNvSpPr>
                <a:spLocks noChangeArrowheads="1"/>
              </p:cNvSpPr>
              <p:nvPr/>
            </p:nvSpPr>
            <p:spPr bwMode="auto">
              <a:xfrm>
                <a:off x="4306" y="1271"/>
                <a:ext cx="8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74" name="Rectangle 90"/>
              <p:cNvSpPr>
                <a:spLocks noChangeArrowheads="1"/>
              </p:cNvSpPr>
              <p:nvPr/>
            </p:nvSpPr>
            <p:spPr bwMode="auto">
              <a:xfrm>
                <a:off x="4481" y="1271"/>
                <a:ext cx="8" cy="2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75" name="Rectangle 91"/>
              <p:cNvSpPr>
                <a:spLocks noChangeArrowheads="1"/>
              </p:cNvSpPr>
              <p:nvPr/>
            </p:nvSpPr>
            <p:spPr bwMode="auto">
              <a:xfrm>
                <a:off x="1339" y="1272"/>
                <a:ext cx="9" cy="2225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76" name="Rectangle 92"/>
              <p:cNvSpPr>
                <a:spLocks noChangeArrowheads="1"/>
              </p:cNvSpPr>
              <p:nvPr/>
            </p:nvSpPr>
            <p:spPr bwMode="auto">
              <a:xfrm>
                <a:off x="1343" y="3493"/>
                <a:ext cx="63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77" name="Freeform 93"/>
              <p:cNvSpPr>
                <a:spLocks/>
              </p:cNvSpPr>
              <p:nvPr/>
            </p:nvSpPr>
            <p:spPr bwMode="auto">
              <a:xfrm>
                <a:off x="1022" y="3407"/>
                <a:ext cx="65" cy="94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3" y="3"/>
                  </a:cxn>
                  <a:cxn ang="0">
                    <a:pos x="4" y="18"/>
                  </a:cxn>
                  <a:cxn ang="0">
                    <a:pos x="4" y="20"/>
                  </a:cxn>
                  <a:cxn ang="0">
                    <a:pos x="0" y="42"/>
                  </a:cxn>
                  <a:cxn ang="0">
                    <a:pos x="0" y="52"/>
                  </a:cxn>
                  <a:cxn ang="0">
                    <a:pos x="0" y="54"/>
                  </a:cxn>
                  <a:cxn ang="0">
                    <a:pos x="4" y="75"/>
                  </a:cxn>
                  <a:cxn ang="0">
                    <a:pos x="13" y="89"/>
                  </a:cxn>
                  <a:cxn ang="0">
                    <a:pos x="27" y="93"/>
                  </a:cxn>
                  <a:cxn ang="0">
                    <a:pos x="28" y="94"/>
                  </a:cxn>
                  <a:cxn ang="0">
                    <a:pos x="34" y="94"/>
                  </a:cxn>
                  <a:cxn ang="0">
                    <a:pos x="49" y="89"/>
                  </a:cxn>
                  <a:cxn ang="0">
                    <a:pos x="52" y="88"/>
                  </a:cxn>
                  <a:cxn ang="0">
                    <a:pos x="60" y="74"/>
                  </a:cxn>
                  <a:cxn ang="0">
                    <a:pos x="65" y="50"/>
                  </a:cxn>
                  <a:cxn ang="0">
                    <a:pos x="65" y="40"/>
                  </a:cxn>
                  <a:cxn ang="0">
                    <a:pos x="63" y="40"/>
                  </a:cxn>
                  <a:cxn ang="0">
                    <a:pos x="60" y="17"/>
                  </a:cxn>
                  <a:cxn ang="0">
                    <a:pos x="52" y="6"/>
                  </a:cxn>
                  <a:cxn ang="0">
                    <a:pos x="49" y="3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36" y="8"/>
                  </a:cxn>
                  <a:cxn ang="0">
                    <a:pos x="34" y="7"/>
                  </a:cxn>
                  <a:cxn ang="0">
                    <a:pos x="48" y="7"/>
                  </a:cxn>
                  <a:cxn ang="0">
                    <a:pos x="52" y="22"/>
                  </a:cxn>
                  <a:cxn ang="0">
                    <a:pos x="52" y="21"/>
                  </a:cxn>
                  <a:cxn ang="0">
                    <a:pos x="60" y="40"/>
                  </a:cxn>
                  <a:cxn ang="0">
                    <a:pos x="56" y="52"/>
                  </a:cxn>
                  <a:cxn ang="0">
                    <a:pos x="56" y="52"/>
                  </a:cxn>
                  <a:cxn ang="0">
                    <a:pos x="56" y="72"/>
                  </a:cxn>
                  <a:cxn ang="0">
                    <a:pos x="44" y="84"/>
                  </a:cxn>
                  <a:cxn ang="0">
                    <a:pos x="47" y="81"/>
                  </a:cxn>
                  <a:cxn ang="0">
                    <a:pos x="36" y="89"/>
                  </a:cxn>
                  <a:cxn ang="0">
                    <a:pos x="28" y="85"/>
                  </a:cxn>
                  <a:cxn ang="0">
                    <a:pos x="29" y="85"/>
                  </a:cxn>
                  <a:cxn ang="0">
                    <a:pos x="15" y="85"/>
                  </a:cxn>
                  <a:cxn ang="0">
                    <a:pos x="12" y="71"/>
                  </a:cxn>
                  <a:cxn ang="0">
                    <a:pos x="12" y="72"/>
                  </a:cxn>
                  <a:cxn ang="0">
                    <a:pos x="4" y="52"/>
                  </a:cxn>
                  <a:cxn ang="0">
                    <a:pos x="9" y="40"/>
                  </a:cxn>
                  <a:cxn ang="0">
                    <a:pos x="8" y="41"/>
                  </a:cxn>
                  <a:cxn ang="0">
                    <a:pos x="8" y="20"/>
                  </a:cxn>
                  <a:cxn ang="0">
                    <a:pos x="19" y="10"/>
                  </a:cxn>
                  <a:cxn ang="0">
                    <a:pos x="17" y="11"/>
                  </a:cxn>
                </a:cxnLst>
                <a:rect l="0" t="0" r="r" b="b"/>
                <a:pathLst>
                  <a:path w="65" h="94">
                    <a:moveTo>
                      <a:pt x="29" y="7"/>
                    </a:moveTo>
                    <a:lnTo>
                      <a:pt x="27" y="0"/>
                    </a:lnTo>
                    <a:lnTo>
                      <a:pt x="14" y="3"/>
                    </a:lnTo>
                    <a:lnTo>
                      <a:pt x="13" y="3"/>
                    </a:lnTo>
                    <a:lnTo>
                      <a:pt x="12" y="6"/>
                    </a:lnTo>
                    <a:lnTo>
                      <a:pt x="4" y="18"/>
                    </a:lnTo>
                    <a:lnTo>
                      <a:pt x="4" y="17"/>
                    </a:lnTo>
                    <a:lnTo>
                      <a:pt x="4" y="20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0"/>
                    </a:lnTo>
                    <a:lnTo>
                      <a:pt x="0" y="52"/>
                    </a:lnTo>
                    <a:lnTo>
                      <a:pt x="0" y="50"/>
                    </a:lnTo>
                    <a:lnTo>
                      <a:pt x="0" y="54"/>
                    </a:lnTo>
                    <a:lnTo>
                      <a:pt x="4" y="74"/>
                    </a:lnTo>
                    <a:lnTo>
                      <a:pt x="4" y="75"/>
                    </a:lnTo>
                    <a:lnTo>
                      <a:pt x="12" y="88"/>
                    </a:lnTo>
                    <a:lnTo>
                      <a:pt x="13" y="89"/>
                    </a:lnTo>
                    <a:lnTo>
                      <a:pt x="14" y="89"/>
                    </a:lnTo>
                    <a:lnTo>
                      <a:pt x="27" y="93"/>
                    </a:lnTo>
                    <a:lnTo>
                      <a:pt x="29" y="94"/>
                    </a:lnTo>
                    <a:lnTo>
                      <a:pt x="28" y="94"/>
                    </a:lnTo>
                    <a:lnTo>
                      <a:pt x="36" y="94"/>
                    </a:lnTo>
                    <a:lnTo>
                      <a:pt x="34" y="94"/>
                    </a:lnTo>
                    <a:lnTo>
                      <a:pt x="37" y="93"/>
                    </a:lnTo>
                    <a:lnTo>
                      <a:pt x="49" y="89"/>
                    </a:lnTo>
                    <a:lnTo>
                      <a:pt x="51" y="89"/>
                    </a:lnTo>
                    <a:lnTo>
                      <a:pt x="52" y="88"/>
                    </a:lnTo>
                    <a:lnTo>
                      <a:pt x="60" y="75"/>
                    </a:lnTo>
                    <a:lnTo>
                      <a:pt x="60" y="74"/>
                    </a:lnTo>
                    <a:lnTo>
                      <a:pt x="63" y="54"/>
                    </a:lnTo>
                    <a:lnTo>
                      <a:pt x="65" y="50"/>
                    </a:lnTo>
                    <a:lnTo>
                      <a:pt x="65" y="52"/>
                    </a:lnTo>
                    <a:lnTo>
                      <a:pt x="65" y="40"/>
                    </a:lnTo>
                    <a:lnTo>
                      <a:pt x="65" y="42"/>
                    </a:lnTo>
                    <a:lnTo>
                      <a:pt x="63" y="40"/>
                    </a:lnTo>
                    <a:lnTo>
                      <a:pt x="60" y="20"/>
                    </a:lnTo>
                    <a:lnTo>
                      <a:pt x="60" y="17"/>
                    </a:lnTo>
                    <a:lnTo>
                      <a:pt x="60" y="18"/>
                    </a:lnTo>
                    <a:lnTo>
                      <a:pt x="52" y="6"/>
                    </a:lnTo>
                    <a:lnTo>
                      <a:pt x="51" y="3"/>
                    </a:lnTo>
                    <a:lnTo>
                      <a:pt x="49" y="3"/>
                    </a:lnTo>
                    <a:lnTo>
                      <a:pt x="37" y="0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8" y="8"/>
                    </a:lnTo>
                    <a:lnTo>
                      <a:pt x="36" y="8"/>
                    </a:lnTo>
                    <a:lnTo>
                      <a:pt x="36" y="3"/>
                    </a:lnTo>
                    <a:lnTo>
                      <a:pt x="34" y="7"/>
                    </a:lnTo>
                    <a:lnTo>
                      <a:pt x="47" y="11"/>
                    </a:lnTo>
                    <a:lnTo>
                      <a:pt x="48" y="7"/>
                    </a:lnTo>
                    <a:lnTo>
                      <a:pt x="44" y="10"/>
                    </a:lnTo>
                    <a:lnTo>
                      <a:pt x="52" y="22"/>
                    </a:lnTo>
                    <a:lnTo>
                      <a:pt x="56" y="20"/>
                    </a:lnTo>
                    <a:lnTo>
                      <a:pt x="52" y="21"/>
                    </a:lnTo>
                    <a:lnTo>
                      <a:pt x="56" y="41"/>
                    </a:lnTo>
                    <a:lnTo>
                      <a:pt x="60" y="40"/>
                    </a:lnTo>
                    <a:lnTo>
                      <a:pt x="56" y="40"/>
                    </a:lnTo>
                    <a:lnTo>
                      <a:pt x="56" y="52"/>
                    </a:lnTo>
                    <a:lnTo>
                      <a:pt x="60" y="52"/>
                    </a:lnTo>
                    <a:lnTo>
                      <a:pt x="56" y="52"/>
                    </a:lnTo>
                    <a:lnTo>
                      <a:pt x="52" y="72"/>
                    </a:lnTo>
                    <a:lnTo>
                      <a:pt x="56" y="72"/>
                    </a:lnTo>
                    <a:lnTo>
                      <a:pt x="52" y="71"/>
                    </a:lnTo>
                    <a:lnTo>
                      <a:pt x="44" y="84"/>
                    </a:lnTo>
                    <a:lnTo>
                      <a:pt x="48" y="85"/>
                    </a:lnTo>
                    <a:lnTo>
                      <a:pt x="47" y="81"/>
                    </a:lnTo>
                    <a:lnTo>
                      <a:pt x="34" y="85"/>
                    </a:lnTo>
                    <a:lnTo>
                      <a:pt x="36" y="89"/>
                    </a:lnTo>
                    <a:lnTo>
                      <a:pt x="36" y="85"/>
                    </a:lnTo>
                    <a:lnTo>
                      <a:pt x="28" y="85"/>
                    </a:lnTo>
                    <a:lnTo>
                      <a:pt x="28" y="89"/>
                    </a:lnTo>
                    <a:lnTo>
                      <a:pt x="29" y="85"/>
                    </a:lnTo>
                    <a:lnTo>
                      <a:pt x="17" y="81"/>
                    </a:lnTo>
                    <a:lnTo>
                      <a:pt x="15" y="85"/>
                    </a:lnTo>
                    <a:lnTo>
                      <a:pt x="19" y="84"/>
                    </a:lnTo>
                    <a:lnTo>
                      <a:pt x="12" y="71"/>
                    </a:lnTo>
                    <a:lnTo>
                      <a:pt x="8" y="72"/>
                    </a:lnTo>
                    <a:lnTo>
                      <a:pt x="12" y="72"/>
                    </a:lnTo>
                    <a:lnTo>
                      <a:pt x="8" y="52"/>
                    </a:lnTo>
                    <a:lnTo>
                      <a:pt x="4" y="52"/>
                    </a:lnTo>
                    <a:lnTo>
                      <a:pt x="9" y="52"/>
                    </a:lnTo>
                    <a:lnTo>
                      <a:pt x="9" y="40"/>
                    </a:lnTo>
                    <a:lnTo>
                      <a:pt x="4" y="40"/>
                    </a:lnTo>
                    <a:lnTo>
                      <a:pt x="8" y="41"/>
                    </a:lnTo>
                    <a:lnTo>
                      <a:pt x="12" y="21"/>
                    </a:lnTo>
                    <a:lnTo>
                      <a:pt x="8" y="20"/>
                    </a:lnTo>
                    <a:lnTo>
                      <a:pt x="12" y="22"/>
                    </a:lnTo>
                    <a:lnTo>
                      <a:pt x="19" y="10"/>
                    </a:lnTo>
                    <a:lnTo>
                      <a:pt x="15" y="7"/>
                    </a:lnTo>
                    <a:lnTo>
                      <a:pt x="17" y="11"/>
                    </a:lnTo>
                    <a:lnTo>
                      <a:pt x="29" y="7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78" name="Freeform 94"/>
              <p:cNvSpPr>
                <a:spLocks/>
              </p:cNvSpPr>
              <p:nvPr/>
            </p:nvSpPr>
            <p:spPr bwMode="auto">
              <a:xfrm>
                <a:off x="1105" y="3486"/>
                <a:ext cx="21" cy="16"/>
              </a:xfrm>
              <a:custGeom>
                <a:avLst/>
                <a:gdLst/>
                <a:ahLst/>
                <a:cxnLst>
                  <a:cxn ang="0">
                    <a:pos x="14" y="6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0" y="6"/>
                  </a:cxn>
                  <a:cxn ang="0">
                    <a:pos x="10" y="16"/>
                  </a:cxn>
                  <a:cxn ang="0">
                    <a:pos x="14" y="14"/>
                  </a:cxn>
                  <a:cxn ang="0">
                    <a:pos x="18" y="10"/>
                  </a:cxn>
                  <a:cxn ang="0">
                    <a:pos x="21" y="6"/>
                  </a:cxn>
                  <a:cxn ang="0">
                    <a:pos x="14" y="0"/>
                  </a:cxn>
                  <a:cxn ang="0">
                    <a:pos x="8" y="6"/>
                  </a:cxn>
                  <a:cxn ang="0">
                    <a:pos x="12" y="10"/>
                  </a:cxn>
                  <a:cxn ang="0">
                    <a:pos x="14" y="6"/>
                  </a:cxn>
                  <a:cxn ang="0">
                    <a:pos x="12" y="4"/>
                  </a:cxn>
                  <a:cxn ang="0">
                    <a:pos x="8" y="7"/>
                  </a:cxn>
                  <a:cxn ang="0">
                    <a:pos x="10" y="10"/>
                  </a:cxn>
                  <a:cxn ang="0">
                    <a:pos x="14" y="7"/>
                  </a:cxn>
                  <a:cxn ang="0">
                    <a:pos x="10" y="4"/>
                  </a:cxn>
                  <a:cxn ang="0">
                    <a:pos x="7" y="6"/>
                  </a:cxn>
                  <a:cxn ang="0">
                    <a:pos x="10" y="10"/>
                  </a:cxn>
                  <a:cxn ang="0">
                    <a:pos x="14" y="6"/>
                  </a:cxn>
                </a:cxnLst>
                <a:rect l="0" t="0" r="r" b="b"/>
                <a:pathLst>
                  <a:path w="21" h="16">
                    <a:moveTo>
                      <a:pt x="14" y="6"/>
                    </a:moveTo>
                    <a:lnTo>
                      <a:pt x="8" y="0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10" y="16"/>
                    </a:lnTo>
                    <a:lnTo>
                      <a:pt x="14" y="14"/>
                    </a:lnTo>
                    <a:lnTo>
                      <a:pt x="18" y="10"/>
                    </a:lnTo>
                    <a:lnTo>
                      <a:pt x="21" y="6"/>
                    </a:lnTo>
                    <a:lnTo>
                      <a:pt x="14" y="0"/>
                    </a:lnTo>
                    <a:lnTo>
                      <a:pt x="8" y="6"/>
                    </a:lnTo>
                    <a:lnTo>
                      <a:pt x="12" y="10"/>
                    </a:lnTo>
                    <a:lnTo>
                      <a:pt x="14" y="6"/>
                    </a:lnTo>
                    <a:lnTo>
                      <a:pt x="12" y="4"/>
                    </a:lnTo>
                    <a:lnTo>
                      <a:pt x="8" y="7"/>
                    </a:lnTo>
                    <a:lnTo>
                      <a:pt x="10" y="10"/>
                    </a:lnTo>
                    <a:lnTo>
                      <a:pt x="14" y="7"/>
                    </a:lnTo>
                    <a:lnTo>
                      <a:pt x="10" y="4"/>
                    </a:lnTo>
                    <a:lnTo>
                      <a:pt x="7" y="6"/>
                    </a:lnTo>
                    <a:lnTo>
                      <a:pt x="10" y="10"/>
                    </a:lnTo>
                    <a:lnTo>
                      <a:pt x="14" y="6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79" name="Freeform 95"/>
              <p:cNvSpPr>
                <a:spLocks/>
              </p:cNvSpPr>
              <p:nvPr/>
            </p:nvSpPr>
            <p:spPr bwMode="auto">
              <a:xfrm>
                <a:off x="1146" y="3407"/>
                <a:ext cx="64" cy="94"/>
              </a:xfrm>
              <a:custGeom>
                <a:avLst/>
                <a:gdLst/>
                <a:ahLst/>
                <a:cxnLst>
                  <a:cxn ang="0">
                    <a:pos x="26" y="0"/>
                  </a:cxn>
                  <a:cxn ang="0">
                    <a:pos x="12" y="3"/>
                  </a:cxn>
                  <a:cxn ang="0">
                    <a:pos x="3" y="18"/>
                  </a:cxn>
                  <a:cxn ang="0">
                    <a:pos x="3" y="20"/>
                  </a:cxn>
                  <a:cxn ang="0">
                    <a:pos x="0" y="42"/>
                  </a:cxn>
                  <a:cxn ang="0">
                    <a:pos x="0" y="52"/>
                  </a:cxn>
                  <a:cxn ang="0">
                    <a:pos x="0" y="54"/>
                  </a:cxn>
                  <a:cxn ang="0">
                    <a:pos x="3" y="75"/>
                  </a:cxn>
                  <a:cxn ang="0">
                    <a:pos x="12" y="89"/>
                  </a:cxn>
                  <a:cxn ang="0">
                    <a:pos x="26" y="93"/>
                  </a:cxn>
                  <a:cxn ang="0">
                    <a:pos x="27" y="94"/>
                  </a:cxn>
                  <a:cxn ang="0">
                    <a:pos x="34" y="94"/>
                  </a:cxn>
                  <a:cxn ang="0">
                    <a:pos x="49" y="89"/>
                  </a:cxn>
                  <a:cxn ang="0">
                    <a:pos x="51" y="88"/>
                  </a:cxn>
                  <a:cxn ang="0">
                    <a:pos x="59" y="74"/>
                  </a:cxn>
                  <a:cxn ang="0">
                    <a:pos x="64" y="50"/>
                  </a:cxn>
                  <a:cxn ang="0">
                    <a:pos x="64" y="40"/>
                  </a:cxn>
                  <a:cxn ang="0">
                    <a:pos x="63" y="40"/>
                  </a:cxn>
                  <a:cxn ang="0">
                    <a:pos x="59" y="17"/>
                  </a:cxn>
                  <a:cxn ang="0">
                    <a:pos x="51" y="6"/>
                  </a:cxn>
                  <a:cxn ang="0">
                    <a:pos x="49" y="3"/>
                  </a:cxn>
                  <a:cxn ang="0">
                    <a:pos x="34" y="0"/>
                  </a:cxn>
                  <a:cxn ang="0">
                    <a:pos x="27" y="0"/>
                  </a:cxn>
                  <a:cxn ang="0">
                    <a:pos x="35" y="8"/>
                  </a:cxn>
                  <a:cxn ang="0">
                    <a:pos x="34" y="7"/>
                  </a:cxn>
                  <a:cxn ang="0">
                    <a:pos x="47" y="7"/>
                  </a:cxn>
                  <a:cxn ang="0">
                    <a:pos x="51" y="22"/>
                  </a:cxn>
                  <a:cxn ang="0">
                    <a:pos x="51" y="21"/>
                  </a:cxn>
                  <a:cxn ang="0">
                    <a:pos x="59" y="40"/>
                  </a:cxn>
                  <a:cxn ang="0">
                    <a:pos x="55" y="52"/>
                  </a:cxn>
                  <a:cxn ang="0">
                    <a:pos x="55" y="52"/>
                  </a:cxn>
                  <a:cxn ang="0">
                    <a:pos x="55" y="72"/>
                  </a:cxn>
                  <a:cxn ang="0">
                    <a:pos x="44" y="84"/>
                  </a:cxn>
                  <a:cxn ang="0">
                    <a:pos x="46" y="81"/>
                  </a:cxn>
                  <a:cxn ang="0">
                    <a:pos x="35" y="89"/>
                  </a:cxn>
                  <a:cxn ang="0">
                    <a:pos x="27" y="85"/>
                  </a:cxn>
                  <a:cxn ang="0">
                    <a:pos x="29" y="85"/>
                  </a:cxn>
                  <a:cxn ang="0">
                    <a:pos x="15" y="85"/>
                  </a:cxn>
                  <a:cxn ang="0">
                    <a:pos x="11" y="71"/>
                  </a:cxn>
                  <a:cxn ang="0">
                    <a:pos x="11" y="72"/>
                  </a:cxn>
                  <a:cxn ang="0">
                    <a:pos x="3" y="52"/>
                  </a:cxn>
                  <a:cxn ang="0">
                    <a:pos x="8" y="40"/>
                  </a:cxn>
                  <a:cxn ang="0">
                    <a:pos x="7" y="41"/>
                  </a:cxn>
                  <a:cxn ang="0">
                    <a:pos x="7" y="20"/>
                  </a:cxn>
                  <a:cxn ang="0">
                    <a:pos x="19" y="10"/>
                  </a:cxn>
                  <a:cxn ang="0">
                    <a:pos x="16" y="11"/>
                  </a:cxn>
                </a:cxnLst>
                <a:rect l="0" t="0" r="r" b="b"/>
                <a:pathLst>
                  <a:path w="64" h="94">
                    <a:moveTo>
                      <a:pt x="29" y="7"/>
                    </a:moveTo>
                    <a:lnTo>
                      <a:pt x="26" y="0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1" y="6"/>
                    </a:lnTo>
                    <a:lnTo>
                      <a:pt x="3" y="18"/>
                    </a:lnTo>
                    <a:lnTo>
                      <a:pt x="3" y="17"/>
                    </a:lnTo>
                    <a:lnTo>
                      <a:pt x="3" y="20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0"/>
                    </a:lnTo>
                    <a:lnTo>
                      <a:pt x="0" y="52"/>
                    </a:lnTo>
                    <a:lnTo>
                      <a:pt x="0" y="50"/>
                    </a:lnTo>
                    <a:lnTo>
                      <a:pt x="0" y="54"/>
                    </a:lnTo>
                    <a:lnTo>
                      <a:pt x="3" y="74"/>
                    </a:lnTo>
                    <a:lnTo>
                      <a:pt x="3" y="75"/>
                    </a:lnTo>
                    <a:lnTo>
                      <a:pt x="11" y="88"/>
                    </a:lnTo>
                    <a:lnTo>
                      <a:pt x="12" y="89"/>
                    </a:lnTo>
                    <a:lnTo>
                      <a:pt x="13" y="89"/>
                    </a:lnTo>
                    <a:lnTo>
                      <a:pt x="26" y="93"/>
                    </a:lnTo>
                    <a:lnTo>
                      <a:pt x="29" y="94"/>
                    </a:lnTo>
                    <a:lnTo>
                      <a:pt x="27" y="94"/>
                    </a:lnTo>
                    <a:lnTo>
                      <a:pt x="35" y="94"/>
                    </a:lnTo>
                    <a:lnTo>
                      <a:pt x="34" y="94"/>
                    </a:lnTo>
                    <a:lnTo>
                      <a:pt x="36" y="93"/>
                    </a:lnTo>
                    <a:lnTo>
                      <a:pt x="49" y="89"/>
                    </a:lnTo>
                    <a:lnTo>
                      <a:pt x="50" y="89"/>
                    </a:lnTo>
                    <a:lnTo>
                      <a:pt x="51" y="88"/>
                    </a:lnTo>
                    <a:lnTo>
                      <a:pt x="59" y="75"/>
                    </a:lnTo>
                    <a:lnTo>
                      <a:pt x="59" y="74"/>
                    </a:lnTo>
                    <a:lnTo>
                      <a:pt x="63" y="54"/>
                    </a:lnTo>
                    <a:lnTo>
                      <a:pt x="64" y="50"/>
                    </a:lnTo>
                    <a:lnTo>
                      <a:pt x="64" y="52"/>
                    </a:lnTo>
                    <a:lnTo>
                      <a:pt x="64" y="40"/>
                    </a:lnTo>
                    <a:lnTo>
                      <a:pt x="64" y="42"/>
                    </a:lnTo>
                    <a:lnTo>
                      <a:pt x="63" y="40"/>
                    </a:lnTo>
                    <a:lnTo>
                      <a:pt x="59" y="20"/>
                    </a:lnTo>
                    <a:lnTo>
                      <a:pt x="59" y="17"/>
                    </a:lnTo>
                    <a:lnTo>
                      <a:pt x="59" y="18"/>
                    </a:lnTo>
                    <a:lnTo>
                      <a:pt x="51" y="6"/>
                    </a:lnTo>
                    <a:lnTo>
                      <a:pt x="50" y="3"/>
                    </a:lnTo>
                    <a:lnTo>
                      <a:pt x="49" y="3"/>
                    </a:lnTo>
                    <a:lnTo>
                      <a:pt x="36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27" y="0"/>
                    </a:lnTo>
                    <a:lnTo>
                      <a:pt x="27" y="8"/>
                    </a:lnTo>
                    <a:lnTo>
                      <a:pt x="35" y="8"/>
                    </a:lnTo>
                    <a:lnTo>
                      <a:pt x="35" y="3"/>
                    </a:lnTo>
                    <a:lnTo>
                      <a:pt x="34" y="7"/>
                    </a:lnTo>
                    <a:lnTo>
                      <a:pt x="46" y="11"/>
                    </a:lnTo>
                    <a:lnTo>
                      <a:pt x="47" y="7"/>
                    </a:lnTo>
                    <a:lnTo>
                      <a:pt x="44" y="10"/>
                    </a:lnTo>
                    <a:lnTo>
                      <a:pt x="51" y="22"/>
                    </a:lnTo>
                    <a:lnTo>
                      <a:pt x="55" y="20"/>
                    </a:lnTo>
                    <a:lnTo>
                      <a:pt x="51" y="21"/>
                    </a:lnTo>
                    <a:lnTo>
                      <a:pt x="55" y="41"/>
                    </a:lnTo>
                    <a:lnTo>
                      <a:pt x="59" y="40"/>
                    </a:lnTo>
                    <a:lnTo>
                      <a:pt x="55" y="40"/>
                    </a:lnTo>
                    <a:lnTo>
                      <a:pt x="55" y="52"/>
                    </a:lnTo>
                    <a:lnTo>
                      <a:pt x="59" y="52"/>
                    </a:lnTo>
                    <a:lnTo>
                      <a:pt x="55" y="52"/>
                    </a:lnTo>
                    <a:lnTo>
                      <a:pt x="51" y="72"/>
                    </a:lnTo>
                    <a:lnTo>
                      <a:pt x="55" y="72"/>
                    </a:lnTo>
                    <a:lnTo>
                      <a:pt x="51" y="71"/>
                    </a:lnTo>
                    <a:lnTo>
                      <a:pt x="44" y="84"/>
                    </a:lnTo>
                    <a:lnTo>
                      <a:pt x="47" y="85"/>
                    </a:lnTo>
                    <a:lnTo>
                      <a:pt x="46" y="81"/>
                    </a:lnTo>
                    <a:lnTo>
                      <a:pt x="34" y="85"/>
                    </a:lnTo>
                    <a:lnTo>
                      <a:pt x="35" y="89"/>
                    </a:lnTo>
                    <a:lnTo>
                      <a:pt x="35" y="85"/>
                    </a:lnTo>
                    <a:lnTo>
                      <a:pt x="27" y="85"/>
                    </a:lnTo>
                    <a:lnTo>
                      <a:pt x="27" y="89"/>
                    </a:lnTo>
                    <a:lnTo>
                      <a:pt x="29" y="85"/>
                    </a:lnTo>
                    <a:lnTo>
                      <a:pt x="16" y="81"/>
                    </a:lnTo>
                    <a:lnTo>
                      <a:pt x="15" y="85"/>
                    </a:lnTo>
                    <a:lnTo>
                      <a:pt x="19" y="84"/>
                    </a:lnTo>
                    <a:lnTo>
                      <a:pt x="11" y="71"/>
                    </a:lnTo>
                    <a:lnTo>
                      <a:pt x="7" y="72"/>
                    </a:lnTo>
                    <a:lnTo>
                      <a:pt x="11" y="72"/>
                    </a:lnTo>
                    <a:lnTo>
                      <a:pt x="7" y="52"/>
                    </a:lnTo>
                    <a:lnTo>
                      <a:pt x="3" y="52"/>
                    </a:lnTo>
                    <a:lnTo>
                      <a:pt x="8" y="52"/>
                    </a:lnTo>
                    <a:lnTo>
                      <a:pt x="8" y="40"/>
                    </a:lnTo>
                    <a:lnTo>
                      <a:pt x="3" y="40"/>
                    </a:lnTo>
                    <a:lnTo>
                      <a:pt x="7" y="41"/>
                    </a:lnTo>
                    <a:lnTo>
                      <a:pt x="11" y="21"/>
                    </a:lnTo>
                    <a:lnTo>
                      <a:pt x="7" y="20"/>
                    </a:lnTo>
                    <a:lnTo>
                      <a:pt x="11" y="22"/>
                    </a:lnTo>
                    <a:lnTo>
                      <a:pt x="19" y="10"/>
                    </a:lnTo>
                    <a:lnTo>
                      <a:pt x="15" y="7"/>
                    </a:lnTo>
                    <a:lnTo>
                      <a:pt x="16" y="11"/>
                    </a:lnTo>
                    <a:lnTo>
                      <a:pt x="29" y="7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80" name="Freeform 96"/>
              <p:cNvSpPr>
                <a:spLocks/>
              </p:cNvSpPr>
              <p:nvPr/>
            </p:nvSpPr>
            <p:spPr bwMode="auto">
              <a:xfrm>
                <a:off x="1227" y="3407"/>
                <a:ext cx="65" cy="94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3" y="3"/>
                  </a:cxn>
                  <a:cxn ang="0">
                    <a:pos x="4" y="18"/>
                  </a:cxn>
                  <a:cxn ang="0">
                    <a:pos x="4" y="20"/>
                  </a:cxn>
                  <a:cxn ang="0">
                    <a:pos x="0" y="42"/>
                  </a:cxn>
                  <a:cxn ang="0">
                    <a:pos x="0" y="52"/>
                  </a:cxn>
                  <a:cxn ang="0">
                    <a:pos x="0" y="54"/>
                  </a:cxn>
                  <a:cxn ang="0">
                    <a:pos x="4" y="75"/>
                  </a:cxn>
                  <a:cxn ang="0">
                    <a:pos x="13" y="89"/>
                  </a:cxn>
                  <a:cxn ang="0">
                    <a:pos x="27" y="93"/>
                  </a:cxn>
                  <a:cxn ang="0">
                    <a:pos x="28" y="94"/>
                  </a:cxn>
                  <a:cxn ang="0">
                    <a:pos x="34" y="94"/>
                  </a:cxn>
                  <a:cxn ang="0">
                    <a:pos x="49" y="89"/>
                  </a:cxn>
                  <a:cxn ang="0">
                    <a:pos x="52" y="88"/>
                  </a:cxn>
                  <a:cxn ang="0">
                    <a:pos x="60" y="74"/>
                  </a:cxn>
                  <a:cxn ang="0">
                    <a:pos x="65" y="50"/>
                  </a:cxn>
                  <a:cxn ang="0">
                    <a:pos x="65" y="40"/>
                  </a:cxn>
                  <a:cxn ang="0">
                    <a:pos x="63" y="40"/>
                  </a:cxn>
                  <a:cxn ang="0">
                    <a:pos x="60" y="17"/>
                  </a:cxn>
                  <a:cxn ang="0">
                    <a:pos x="52" y="6"/>
                  </a:cxn>
                  <a:cxn ang="0">
                    <a:pos x="49" y="3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36" y="8"/>
                  </a:cxn>
                  <a:cxn ang="0">
                    <a:pos x="34" y="7"/>
                  </a:cxn>
                  <a:cxn ang="0">
                    <a:pos x="48" y="7"/>
                  </a:cxn>
                  <a:cxn ang="0">
                    <a:pos x="52" y="22"/>
                  </a:cxn>
                  <a:cxn ang="0">
                    <a:pos x="52" y="21"/>
                  </a:cxn>
                  <a:cxn ang="0">
                    <a:pos x="60" y="40"/>
                  </a:cxn>
                  <a:cxn ang="0">
                    <a:pos x="56" y="52"/>
                  </a:cxn>
                  <a:cxn ang="0">
                    <a:pos x="56" y="52"/>
                  </a:cxn>
                  <a:cxn ang="0">
                    <a:pos x="56" y="72"/>
                  </a:cxn>
                  <a:cxn ang="0">
                    <a:pos x="44" y="84"/>
                  </a:cxn>
                  <a:cxn ang="0">
                    <a:pos x="47" y="81"/>
                  </a:cxn>
                  <a:cxn ang="0">
                    <a:pos x="36" y="89"/>
                  </a:cxn>
                  <a:cxn ang="0">
                    <a:pos x="28" y="85"/>
                  </a:cxn>
                  <a:cxn ang="0">
                    <a:pos x="29" y="85"/>
                  </a:cxn>
                  <a:cxn ang="0">
                    <a:pos x="16" y="85"/>
                  </a:cxn>
                  <a:cxn ang="0">
                    <a:pos x="12" y="71"/>
                  </a:cxn>
                  <a:cxn ang="0">
                    <a:pos x="12" y="72"/>
                  </a:cxn>
                  <a:cxn ang="0">
                    <a:pos x="4" y="52"/>
                  </a:cxn>
                  <a:cxn ang="0">
                    <a:pos x="9" y="40"/>
                  </a:cxn>
                  <a:cxn ang="0">
                    <a:pos x="8" y="41"/>
                  </a:cxn>
                  <a:cxn ang="0">
                    <a:pos x="8" y="20"/>
                  </a:cxn>
                  <a:cxn ang="0">
                    <a:pos x="19" y="10"/>
                  </a:cxn>
                  <a:cxn ang="0">
                    <a:pos x="17" y="11"/>
                  </a:cxn>
                </a:cxnLst>
                <a:rect l="0" t="0" r="r" b="b"/>
                <a:pathLst>
                  <a:path w="65" h="94">
                    <a:moveTo>
                      <a:pt x="29" y="7"/>
                    </a:moveTo>
                    <a:lnTo>
                      <a:pt x="27" y="0"/>
                    </a:lnTo>
                    <a:lnTo>
                      <a:pt x="14" y="3"/>
                    </a:lnTo>
                    <a:lnTo>
                      <a:pt x="13" y="3"/>
                    </a:lnTo>
                    <a:lnTo>
                      <a:pt x="12" y="6"/>
                    </a:lnTo>
                    <a:lnTo>
                      <a:pt x="4" y="18"/>
                    </a:lnTo>
                    <a:lnTo>
                      <a:pt x="4" y="17"/>
                    </a:lnTo>
                    <a:lnTo>
                      <a:pt x="4" y="20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0"/>
                    </a:lnTo>
                    <a:lnTo>
                      <a:pt x="0" y="52"/>
                    </a:lnTo>
                    <a:lnTo>
                      <a:pt x="0" y="50"/>
                    </a:lnTo>
                    <a:lnTo>
                      <a:pt x="0" y="54"/>
                    </a:lnTo>
                    <a:lnTo>
                      <a:pt x="4" y="74"/>
                    </a:lnTo>
                    <a:lnTo>
                      <a:pt x="4" y="75"/>
                    </a:lnTo>
                    <a:lnTo>
                      <a:pt x="12" y="88"/>
                    </a:lnTo>
                    <a:lnTo>
                      <a:pt x="13" y="89"/>
                    </a:lnTo>
                    <a:lnTo>
                      <a:pt x="14" y="89"/>
                    </a:lnTo>
                    <a:lnTo>
                      <a:pt x="27" y="93"/>
                    </a:lnTo>
                    <a:lnTo>
                      <a:pt x="29" y="94"/>
                    </a:lnTo>
                    <a:lnTo>
                      <a:pt x="28" y="94"/>
                    </a:lnTo>
                    <a:lnTo>
                      <a:pt x="36" y="94"/>
                    </a:lnTo>
                    <a:lnTo>
                      <a:pt x="34" y="94"/>
                    </a:lnTo>
                    <a:lnTo>
                      <a:pt x="37" y="93"/>
                    </a:lnTo>
                    <a:lnTo>
                      <a:pt x="49" y="89"/>
                    </a:lnTo>
                    <a:lnTo>
                      <a:pt x="51" y="89"/>
                    </a:lnTo>
                    <a:lnTo>
                      <a:pt x="52" y="88"/>
                    </a:lnTo>
                    <a:lnTo>
                      <a:pt x="60" y="75"/>
                    </a:lnTo>
                    <a:lnTo>
                      <a:pt x="60" y="74"/>
                    </a:lnTo>
                    <a:lnTo>
                      <a:pt x="63" y="54"/>
                    </a:lnTo>
                    <a:lnTo>
                      <a:pt x="65" y="50"/>
                    </a:lnTo>
                    <a:lnTo>
                      <a:pt x="65" y="52"/>
                    </a:lnTo>
                    <a:lnTo>
                      <a:pt x="65" y="40"/>
                    </a:lnTo>
                    <a:lnTo>
                      <a:pt x="65" y="42"/>
                    </a:lnTo>
                    <a:lnTo>
                      <a:pt x="63" y="40"/>
                    </a:lnTo>
                    <a:lnTo>
                      <a:pt x="60" y="20"/>
                    </a:lnTo>
                    <a:lnTo>
                      <a:pt x="60" y="17"/>
                    </a:lnTo>
                    <a:lnTo>
                      <a:pt x="60" y="18"/>
                    </a:lnTo>
                    <a:lnTo>
                      <a:pt x="52" y="6"/>
                    </a:lnTo>
                    <a:lnTo>
                      <a:pt x="51" y="3"/>
                    </a:lnTo>
                    <a:lnTo>
                      <a:pt x="49" y="3"/>
                    </a:lnTo>
                    <a:lnTo>
                      <a:pt x="37" y="0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8" y="8"/>
                    </a:lnTo>
                    <a:lnTo>
                      <a:pt x="36" y="8"/>
                    </a:lnTo>
                    <a:lnTo>
                      <a:pt x="36" y="3"/>
                    </a:lnTo>
                    <a:lnTo>
                      <a:pt x="34" y="7"/>
                    </a:lnTo>
                    <a:lnTo>
                      <a:pt x="47" y="11"/>
                    </a:lnTo>
                    <a:lnTo>
                      <a:pt x="48" y="7"/>
                    </a:lnTo>
                    <a:lnTo>
                      <a:pt x="44" y="10"/>
                    </a:lnTo>
                    <a:lnTo>
                      <a:pt x="52" y="22"/>
                    </a:lnTo>
                    <a:lnTo>
                      <a:pt x="56" y="20"/>
                    </a:lnTo>
                    <a:lnTo>
                      <a:pt x="52" y="21"/>
                    </a:lnTo>
                    <a:lnTo>
                      <a:pt x="56" y="41"/>
                    </a:lnTo>
                    <a:lnTo>
                      <a:pt x="60" y="40"/>
                    </a:lnTo>
                    <a:lnTo>
                      <a:pt x="56" y="40"/>
                    </a:lnTo>
                    <a:lnTo>
                      <a:pt x="56" y="52"/>
                    </a:lnTo>
                    <a:lnTo>
                      <a:pt x="60" y="52"/>
                    </a:lnTo>
                    <a:lnTo>
                      <a:pt x="56" y="52"/>
                    </a:lnTo>
                    <a:lnTo>
                      <a:pt x="52" y="72"/>
                    </a:lnTo>
                    <a:lnTo>
                      <a:pt x="56" y="72"/>
                    </a:lnTo>
                    <a:lnTo>
                      <a:pt x="52" y="71"/>
                    </a:lnTo>
                    <a:lnTo>
                      <a:pt x="44" y="84"/>
                    </a:lnTo>
                    <a:lnTo>
                      <a:pt x="48" y="85"/>
                    </a:lnTo>
                    <a:lnTo>
                      <a:pt x="47" y="81"/>
                    </a:lnTo>
                    <a:lnTo>
                      <a:pt x="34" y="85"/>
                    </a:lnTo>
                    <a:lnTo>
                      <a:pt x="36" y="89"/>
                    </a:lnTo>
                    <a:lnTo>
                      <a:pt x="36" y="85"/>
                    </a:lnTo>
                    <a:lnTo>
                      <a:pt x="28" y="85"/>
                    </a:lnTo>
                    <a:lnTo>
                      <a:pt x="28" y="89"/>
                    </a:lnTo>
                    <a:lnTo>
                      <a:pt x="29" y="85"/>
                    </a:lnTo>
                    <a:lnTo>
                      <a:pt x="17" y="81"/>
                    </a:lnTo>
                    <a:lnTo>
                      <a:pt x="16" y="85"/>
                    </a:lnTo>
                    <a:lnTo>
                      <a:pt x="19" y="84"/>
                    </a:lnTo>
                    <a:lnTo>
                      <a:pt x="12" y="71"/>
                    </a:lnTo>
                    <a:lnTo>
                      <a:pt x="8" y="72"/>
                    </a:lnTo>
                    <a:lnTo>
                      <a:pt x="12" y="72"/>
                    </a:lnTo>
                    <a:lnTo>
                      <a:pt x="8" y="52"/>
                    </a:lnTo>
                    <a:lnTo>
                      <a:pt x="4" y="52"/>
                    </a:lnTo>
                    <a:lnTo>
                      <a:pt x="9" y="52"/>
                    </a:lnTo>
                    <a:lnTo>
                      <a:pt x="9" y="40"/>
                    </a:lnTo>
                    <a:lnTo>
                      <a:pt x="4" y="40"/>
                    </a:lnTo>
                    <a:lnTo>
                      <a:pt x="8" y="41"/>
                    </a:lnTo>
                    <a:lnTo>
                      <a:pt x="12" y="21"/>
                    </a:lnTo>
                    <a:lnTo>
                      <a:pt x="8" y="20"/>
                    </a:lnTo>
                    <a:lnTo>
                      <a:pt x="12" y="22"/>
                    </a:lnTo>
                    <a:lnTo>
                      <a:pt x="19" y="10"/>
                    </a:lnTo>
                    <a:lnTo>
                      <a:pt x="16" y="7"/>
                    </a:lnTo>
                    <a:lnTo>
                      <a:pt x="17" y="11"/>
                    </a:lnTo>
                    <a:lnTo>
                      <a:pt x="29" y="7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81" name="Rectangle 97"/>
              <p:cNvSpPr>
                <a:spLocks noChangeArrowheads="1"/>
              </p:cNvSpPr>
              <p:nvPr/>
            </p:nvSpPr>
            <p:spPr bwMode="auto">
              <a:xfrm>
                <a:off x="1343" y="2936"/>
                <a:ext cx="63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82" name="Freeform 98"/>
              <p:cNvSpPr>
                <a:spLocks/>
              </p:cNvSpPr>
              <p:nvPr/>
            </p:nvSpPr>
            <p:spPr bwMode="auto">
              <a:xfrm>
                <a:off x="1022" y="2900"/>
                <a:ext cx="65" cy="94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3" y="3"/>
                  </a:cxn>
                  <a:cxn ang="0">
                    <a:pos x="4" y="19"/>
                  </a:cxn>
                  <a:cxn ang="0">
                    <a:pos x="4" y="20"/>
                  </a:cxn>
                  <a:cxn ang="0">
                    <a:pos x="0" y="42"/>
                  </a:cxn>
                  <a:cxn ang="0">
                    <a:pos x="0" y="53"/>
                  </a:cxn>
                  <a:cxn ang="0">
                    <a:pos x="0" y="54"/>
                  </a:cxn>
                  <a:cxn ang="0">
                    <a:pos x="4" y="75"/>
                  </a:cxn>
                  <a:cxn ang="0">
                    <a:pos x="13" y="89"/>
                  </a:cxn>
                  <a:cxn ang="0">
                    <a:pos x="27" y="93"/>
                  </a:cxn>
                  <a:cxn ang="0">
                    <a:pos x="28" y="94"/>
                  </a:cxn>
                  <a:cxn ang="0">
                    <a:pos x="34" y="94"/>
                  </a:cxn>
                  <a:cxn ang="0">
                    <a:pos x="49" y="89"/>
                  </a:cxn>
                  <a:cxn ang="0">
                    <a:pos x="52" y="88"/>
                  </a:cxn>
                  <a:cxn ang="0">
                    <a:pos x="60" y="74"/>
                  </a:cxn>
                  <a:cxn ang="0">
                    <a:pos x="65" y="50"/>
                  </a:cxn>
                  <a:cxn ang="0">
                    <a:pos x="65" y="40"/>
                  </a:cxn>
                  <a:cxn ang="0">
                    <a:pos x="63" y="40"/>
                  </a:cxn>
                  <a:cxn ang="0">
                    <a:pos x="60" y="17"/>
                  </a:cxn>
                  <a:cxn ang="0">
                    <a:pos x="52" y="6"/>
                  </a:cxn>
                  <a:cxn ang="0">
                    <a:pos x="49" y="3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48" y="7"/>
                  </a:cxn>
                  <a:cxn ang="0">
                    <a:pos x="52" y="22"/>
                  </a:cxn>
                  <a:cxn ang="0">
                    <a:pos x="52" y="21"/>
                  </a:cxn>
                  <a:cxn ang="0">
                    <a:pos x="60" y="40"/>
                  </a:cxn>
                  <a:cxn ang="0">
                    <a:pos x="56" y="53"/>
                  </a:cxn>
                  <a:cxn ang="0">
                    <a:pos x="56" y="53"/>
                  </a:cxn>
                  <a:cxn ang="0">
                    <a:pos x="56" y="73"/>
                  </a:cxn>
                  <a:cxn ang="0">
                    <a:pos x="44" y="84"/>
                  </a:cxn>
                  <a:cxn ang="0">
                    <a:pos x="47" y="81"/>
                  </a:cxn>
                  <a:cxn ang="0">
                    <a:pos x="36" y="89"/>
                  </a:cxn>
                  <a:cxn ang="0">
                    <a:pos x="28" y="85"/>
                  </a:cxn>
                  <a:cxn ang="0">
                    <a:pos x="29" y="85"/>
                  </a:cxn>
                  <a:cxn ang="0">
                    <a:pos x="15" y="85"/>
                  </a:cxn>
                  <a:cxn ang="0">
                    <a:pos x="12" y="71"/>
                  </a:cxn>
                  <a:cxn ang="0">
                    <a:pos x="12" y="73"/>
                  </a:cxn>
                  <a:cxn ang="0">
                    <a:pos x="4" y="53"/>
                  </a:cxn>
                  <a:cxn ang="0">
                    <a:pos x="9" y="40"/>
                  </a:cxn>
                  <a:cxn ang="0">
                    <a:pos x="8" y="41"/>
                  </a:cxn>
                  <a:cxn ang="0">
                    <a:pos x="8" y="20"/>
                  </a:cxn>
                  <a:cxn ang="0">
                    <a:pos x="19" y="10"/>
                  </a:cxn>
                  <a:cxn ang="0">
                    <a:pos x="17" y="11"/>
                  </a:cxn>
                </a:cxnLst>
                <a:rect l="0" t="0" r="r" b="b"/>
                <a:pathLst>
                  <a:path w="65" h="94">
                    <a:moveTo>
                      <a:pt x="29" y="7"/>
                    </a:moveTo>
                    <a:lnTo>
                      <a:pt x="27" y="0"/>
                    </a:lnTo>
                    <a:lnTo>
                      <a:pt x="14" y="3"/>
                    </a:lnTo>
                    <a:lnTo>
                      <a:pt x="13" y="3"/>
                    </a:lnTo>
                    <a:lnTo>
                      <a:pt x="12" y="6"/>
                    </a:lnTo>
                    <a:lnTo>
                      <a:pt x="4" y="19"/>
                    </a:lnTo>
                    <a:lnTo>
                      <a:pt x="4" y="17"/>
                    </a:lnTo>
                    <a:lnTo>
                      <a:pt x="4" y="20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0"/>
                    </a:lnTo>
                    <a:lnTo>
                      <a:pt x="0" y="53"/>
                    </a:lnTo>
                    <a:lnTo>
                      <a:pt x="0" y="50"/>
                    </a:lnTo>
                    <a:lnTo>
                      <a:pt x="0" y="54"/>
                    </a:lnTo>
                    <a:lnTo>
                      <a:pt x="4" y="74"/>
                    </a:lnTo>
                    <a:lnTo>
                      <a:pt x="4" y="75"/>
                    </a:lnTo>
                    <a:lnTo>
                      <a:pt x="12" y="88"/>
                    </a:lnTo>
                    <a:lnTo>
                      <a:pt x="13" y="89"/>
                    </a:lnTo>
                    <a:lnTo>
                      <a:pt x="14" y="89"/>
                    </a:lnTo>
                    <a:lnTo>
                      <a:pt x="27" y="93"/>
                    </a:lnTo>
                    <a:lnTo>
                      <a:pt x="29" y="94"/>
                    </a:lnTo>
                    <a:lnTo>
                      <a:pt x="28" y="94"/>
                    </a:lnTo>
                    <a:lnTo>
                      <a:pt x="36" y="94"/>
                    </a:lnTo>
                    <a:lnTo>
                      <a:pt x="34" y="94"/>
                    </a:lnTo>
                    <a:lnTo>
                      <a:pt x="37" y="93"/>
                    </a:lnTo>
                    <a:lnTo>
                      <a:pt x="49" y="89"/>
                    </a:lnTo>
                    <a:lnTo>
                      <a:pt x="51" y="89"/>
                    </a:lnTo>
                    <a:lnTo>
                      <a:pt x="52" y="88"/>
                    </a:lnTo>
                    <a:lnTo>
                      <a:pt x="60" y="75"/>
                    </a:lnTo>
                    <a:lnTo>
                      <a:pt x="60" y="74"/>
                    </a:lnTo>
                    <a:lnTo>
                      <a:pt x="63" y="54"/>
                    </a:lnTo>
                    <a:lnTo>
                      <a:pt x="65" y="50"/>
                    </a:lnTo>
                    <a:lnTo>
                      <a:pt x="65" y="53"/>
                    </a:lnTo>
                    <a:lnTo>
                      <a:pt x="65" y="40"/>
                    </a:lnTo>
                    <a:lnTo>
                      <a:pt x="65" y="42"/>
                    </a:lnTo>
                    <a:lnTo>
                      <a:pt x="63" y="40"/>
                    </a:lnTo>
                    <a:lnTo>
                      <a:pt x="60" y="20"/>
                    </a:lnTo>
                    <a:lnTo>
                      <a:pt x="60" y="17"/>
                    </a:lnTo>
                    <a:lnTo>
                      <a:pt x="60" y="19"/>
                    </a:lnTo>
                    <a:lnTo>
                      <a:pt x="52" y="6"/>
                    </a:lnTo>
                    <a:lnTo>
                      <a:pt x="51" y="3"/>
                    </a:lnTo>
                    <a:lnTo>
                      <a:pt x="49" y="3"/>
                    </a:lnTo>
                    <a:lnTo>
                      <a:pt x="37" y="0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8" y="9"/>
                    </a:lnTo>
                    <a:lnTo>
                      <a:pt x="36" y="9"/>
                    </a:lnTo>
                    <a:lnTo>
                      <a:pt x="36" y="3"/>
                    </a:lnTo>
                    <a:lnTo>
                      <a:pt x="34" y="7"/>
                    </a:lnTo>
                    <a:lnTo>
                      <a:pt x="47" y="11"/>
                    </a:lnTo>
                    <a:lnTo>
                      <a:pt x="48" y="7"/>
                    </a:lnTo>
                    <a:lnTo>
                      <a:pt x="44" y="10"/>
                    </a:lnTo>
                    <a:lnTo>
                      <a:pt x="52" y="22"/>
                    </a:lnTo>
                    <a:lnTo>
                      <a:pt x="56" y="20"/>
                    </a:lnTo>
                    <a:lnTo>
                      <a:pt x="52" y="21"/>
                    </a:lnTo>
                    <a:lnTo>
                      <a:pt x="56" y="41"/>
                    </a:lnTo>
                    <a:lnTo>
                      <a:pt x="60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60" y="53"/>
                    </a:lnTo>
                    <a:lnTo>
                      <a:pt x="56" y="53"/>
                    </a:lnTo>
                    <a:lnTo>
                      <a:pt x="52" y="73"/>
                    </a:lnTo>
                    <a:lnTo>
                      <a:pt x="56" y="73"/>
                    </a:lnTo>
                    <a:lnTo>
                      <a:pt x="52" y="71"/>
                    </a:lnTo>
                    <a:lnTo>
                      <a:pt x="44" y="84"/>
                    </a:lnTo>
                    <a:lnTo>
                      <a:pt x="48" y="85"/>
                    </a:lnTo>
                    <a:lnTo>
                      <a:pt x="47" y="81"/>
                    </a:lnTo>
                    <a:lnTo>
                      <a:pt x="34" y="85"/>
                    </a:lnTo>
                    <a:lnTo>
                      <a:pt x="36" y="89"/>
                    </a:lnTo>
                    <a:lnTo>
                      <a:pt x="36" y="85"/>
                    </a:lnTo>
                    <a:lnTo>
                      <a:pt x="28" y="85"/>
                    </a:lnTo>
                    <a:lnTo>
                      <a:pt x="28" y="89"/>
                    </a:lnTo>
                    <a:lnTo>
                      <a:pt x="29" y="85"/>
                    </a:lnTo>
                    <a:lnTo>
                      <a:pt x="17" y="81"/>
                    </a:lnTo>
                    <a:lnTo>
                      <a:pt x="15" y="85"/>
                    </a:lnTo>
                    <a:lnTo>
                      <a:pt x="19" y="84"/>
                    </a:lnTo>
                    <a:lnTo>
                      <a:pt x="12" y="71"/>
                    </a:lnTo>
                    <a:lnTo>
                      <a:pt x="8" y="73"/>
                    </a:lnTo>
                    <a:lnTo>
                      <a:pt x="12" y="73"/>
                    </a:lnTo>
                    <a:lnTo>
                      <a:pt x="8" y="53"/>
                    </a:lnTo>
                    <a:lnTo>
                      <a:pt x="4" y="53"/>
                    </a:lnTo>
                    <a:lnTo>
                      <a:pt x="9" y="53"/>
                    </a:lnTo>
                    <a:lnTo>
                      <a:pt x="9" y="40"/>
                    </a:lnTo>
                    <a:lnTo>
                      <a:pt x="4" y="40"/>
                    </a:lnTo>
                    <a:lnTo>
                      <a:pt x="8" y="41"/>
                    </a:lnTo>
                    <a:lnTo>
                      <a:pt x="12" y="21"/>
                    </a:lnTo>
                    <a:lnTo>
                      <a:pt x="8" y="20"/>
                    </a:lnTo>
                    <a:lnTo>
                      <a:pt x="12" y="22"/>
                    </a:lnTo>
                    <a:lnTo>
                      <a:pt x="19" y="10"/>
                    </a:lnTo>
                    <a:lnTo>
                      <a:pt x="15" y="7"/>
                    </a:lnTo>
                    <a:lnTo>
                      <a:pt x="17" y="11"/>
                    </a:lnTo>
                    <a:lnTo>
                      <a:pt x="29" y="7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83" name="Freeform 99"/>
              <p:cNvSpPr>
                <a:spLocks/>
              </p:cNvSpPr>
              <p:nvPr/>
            </p:nvSpPr>
            <p:spPr bwMode="auto">
              <a:xfrm>
                <a:off x="1105" y="2979"/>
                <a:ext cx="21" cy="16"/>
              </a:xfrm>
              <a:custGeom>
                <a:avLst/>
                <a:gdLst/>
                <a:ahLst/>
                <a:cxnLst>
                  <a:cxn ang="0">
                    <a:pos x="14" y="6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0" y="6"/>
                  </a:cxn>
                  <a:cxn ang="0">
                    <a:pos x="10" y="16"/>
                  </a:cxn>
                  <a:cxn ang="0">
                    <a:pos x="14" y="14"/>
                  </a:cxn>
                  <a:cxn ang="0">
                    <a:pos x="18" y="10"/>
                  </a:cxn>
                  <a:cxn ang="0">
                    <a:pos x="21" y="6"/>
                  </a:cxn>
                  <a:cxn ang="0">
                    <a:pos x="14" y="0"/>
                  </a:cxn>
                  <a:cxn ang="0">
                    <a:pos x="8" y="6"/>
                  </a:cxn>
                  <a:cxn ang="0">
                    <a:pos x="12" y="10"/>
                  </a:cxn>
                  <a:cxn ang="0">
                    <a:pos x="14" y="6"/>
                  </a:cxn>
                  <a:cxn ang="0">
                    <a:pos x="12" y="4"/>
                  </a:cxn>
                  <a:cxn ang="0">
                    <a:pos x="8" y="7"/>
                  </a:cxn>
                  <a:cxn ang="0">
                    <a:pos x="10" y="10"/>
                  </a:cxn>
                  <a:cxn ang="0">
                    <a:pos x="14" y="7"/>
                  </a:cxn>
                  <a:cxn ang="0">
                    <a:pos x="10" y="4"/>
                  </a:cxn>
                  <a:cxn ang="0">
                    <a:pos x="7" y="6"/>
                  </a:cxn>
                  <a:cxn ang="0">
                    <a:pos x="10" y="10"/>
                  </a:cxn>
                  <a:cxn ang="0">
                    <a:pos x="14" y="6"/>
                  </a:cxn>
                </a:cxnLst>
                <a:rect l="0" t="0" r="r" b="b"/>
                <a:pathLst>
                  <a:path w="21" h="16">
                    <a:moveTo>
                      <a:pt x="14" y="6"/>
                    </a:moveTo>
                    <a:lnTo>
                      <a:pt x="8" y="0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10" y="16"/>
                    </a:lnTo>
                    <a:lnTo>
                      <a:pt x="14" y="14"/>
                    </a:lnTo>
                    <a:lnTo>
                      <a:pt x="18" y="10"/>
                    </a:lnTo>
                    <a:lnTo>
                      <a:pt x="21" y="6"/>
                    </a:lnTo>
                    <a:lnTo>
                      <a:pt x="14" y="0"/>
                    </a:lnTo>
                    <a:lnTo>
                      <a:pt x="8" y="6"/>
                    </a:lnTo>
                    <a:lnTo>
                      <a:pt x="12" y="10"/>
                    </a:lnTo>
                    <a:lnTo>
                      <a:pt x="14" y="6"/>
                    </a:lnTo>
                    <a:lnTo>
                      <a:pt x="12" y="4"/>
                    </a:lnTo>
                    <a:lnTo>
                      <a:pt x="8" y="7"/>
                    </a:lnTo>
                    <a:lnTo>
                      <a:pt x="10" y="10"/>
                    </a:lnTo>
                    <a:lnTo>
                      <a:pt x="14" y="7"/>
                    </a:lnTo>
                    <a:lnTo>
                      <a:pt x="10" y="4"/>
                    </a:lnTo>
                    <a:lnTo>
                      <a:pt x="7" y="6"/>
                    </a:lnTo>
                    <a:lnTo>
                      <a:pt x="10" y="10"/>
                    </a:lnTo>
                    <a:lnTo>
                      <a:pt x="14" y="6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84" name="Freeform 100"/>
              <p:cNvSpPr>
                <a:spLocks/>
              </p:cNvSpPr>
              <p:nvPr/>
            </p:nvSpPr>
            <p:spPr bwMode="auto">
              <a:xfrm>
                <a:off x="1146" y="2900"/>
                <a:ext cx="64" cy="94"/>
              </a:xfrm>
              <a:custGeom>
                <a:avLst/>
                <a:gdLst/>
                <a:ahLst/>
                <a:cxnLst>
                  <a:cxn ang="0">
                    <a:pos x="26" y="0"/>
                  </a:cxn>
                  <a:cxn ang="0">
                    <a:pos x="12" y="3"/>
                  </a:cxn>
                  <a:cxn ang="0">
                    <a:pos x="3" y="19"/>
                  </a:cxn>
                  <a:cxn ang="0">
                    <a:pos x="3" y="20"/>
                  </a:cxn>
                  <a:cxn ang="0">
                    <a:pos x="0" y="42"/>
                  </a:cxn>
                  <a:cxn ang="0">
                    <a:pos x="0" y="53"/>
                  </a:cxn>
                  <a:cxn ang="0">
                    <a:pos x="0" y="54"/>
                  </a:cxn>
                  <a:cxn ang="0">
                    <a:pos x="3" y="75"/>
                  </a:cxn>
                  <a:cxn ang="0">
                    <a:pos x="12" y="89"/>
                  </a:cxn>
                  <a:cxn ang="0">
                    <a:pos x="26" y="93"/>
                  </a:cxn>
                  <a:cxn ang="0">
                    <a:pos x="27" y="94"/>
                  </a:cxn>
                  <a:cxn ang="0">
                    <a:pos x="34" y="94"/>
                  </a:cxn>
                  <a:cxn ang="0">
                    <a:pos x="49" y="89"/>
                  </a:cxn>
                  <a:cxn ang="0">
                    <a:pos x="51" y="88"/>
                  </a:cxn>
                  <a:cxn ang="0">
                    <a:pos x="59" y="74"/>
                  </a:cxn>
                  <a:cxn ang="0">
                    <a:pos x="64" y="50"/>
                  </a:cxn>
                  <a:cxn ang="0">
                    <a:pos x="64" y="40"/>
                  </a:cxn>
                  <a:cxn ang="0">
                    <a:pos x="63" y="40"/>
                  </a:cxn>
                  <a:cxn ang="0">
                    <a:pos x="59" y="17"/>
                  </a:cxn>
                  <a:cxn ang="0">
                    <a:pos x="51" y="6"/>
                  </a:cxn>
                  <a:cxn ang="0">
                    <a:pos x="49" y="3"/>
                  </a:cxn>
                  <a:cxn ang="0">
                    <a:pos x="34" y="0"/>
                  </a:cxn>
                  <a:cxn ang="0">
                    <a:pos x="27" y="0"/>
                  </a:cxn>
                  <a:cxn ang="0">
                    <a:pos x="35" y="9"/>
                  </a:cxn>
                  <a:cxn ang="0">
                    <a:pos x="34" y="7"/>
                  </a:cxn>
                  <a:cxn ang="0">
                    <a:pos x="47" y="7"/>
                  </a:cxn>
                  <a:cxn ang="0">
                    <a:pos x="51" y="22"/>
                  </a:cxn>
                  <a:cxn ang="0">
                    <a:pos x="51" y="21"/>
                  </a:cxn>
                  <a:cxn ang="0">
                    <a:pos x="59" y="40"/>
                  </a:cxn>
                  <a:cxn ang="0">
                    <a:pos x="55" y="53"/>
                  </a:cxn>
                  <a:cxn ang="0">
                    <a:pos x="55" y="53"/>
                  </a:cxn>
                  <a:cxn ang="0">
                    <a:pos x="55" y="73"/>
                  </a:cxn>
                  <a:cxn ang="0">
                    <a:pos x="44" y="84"/>
                  </a:cxn>
                  <a:cxn ang="0">
                    <a:pos x="46" y="81"/>
                  </a:cxn>
                  <a:cxn ang="0">
                    <a:pos x="35" y="89"/>
                  </a:cxn>
                  <a:cxn ang="0">
                    <a:pos x="27" y="85"/>
                  </a:cxn>
                  <a:cxn ang="0">
                    <a:pos x="29" y="85"/>
                  </a:cxn>
                  <a:cxn ang="0">
                    <a:pos x="15" y="85"/>
                  </a:cxn>
                  <a:cxn ang="0">
                    <a:pos x="11" y="71"/>
                  </a:cxn>
                  <a:cxn ang="0">
                    <a:pos x="11" y="73"/>
                  </a:cxn>
                  <a:cxn ang="0">
                    <a:pos x="3" y="53"/>
                  </a:cxn>
                  <a:cxn ang="0">
                    <a:pos x="8" y="40"/>
                  </a:cxn>
                  <a:cxn ang="0">
                    <a:pos x="7" y="41"/>
                  </a:cxn>
                  <a:cxn ang="0">
                    <a:pos x="7" y="20"/>
                  </a:cxn>
                  <a:cxn ang="0">
                    <a:pos x="19" y="10"/>
                  </a:cxn>
                  <a:cxn ang="0">
                    <a:pos x="16" y="11"/>
                  </a:cxn>
                </a:cxnLst>
                <a:rect l="0" t="0" r="r" b="b"/>
                <a:pathLst>
                  <a:path w="64" h="94">
                    <a:moveTo>
                      <a:pt x="29" y="7"/>
                    </a:moveTo>
                    <a:lnTo>
                      <a:pt x="26" y="0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1" y="6"/>
                    </a:lnTo>
                    <a:lnTo>
                      <a:pt x="3" y="19"/>
                    </a:lnTo>
                    <a:lnTo>
                      <a:pt x="3" y="17"/>
                    </a:lnTo>
                    <a:lnTo>
                      <a:pt x="3" y="20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0"/>
                    </a:lnTo>
                    <a:lnTo>
                      <a:pt x="0" y="53"/>
                    </a:lnTo>
                    <a:lnTo>
                      <a:pt x="0" y="50"/>
                    </a:lnTo>
                    <a:lnTo>
                      <a:pt x="0" y="54"/>
                    </a:lnTo>
                    <a:lnTo>
                      <a:pt x="3" y="74"/>
                    </a:lnTo>
                    <a:lnTo>
                      <a:pt x="3" y="75"/>
                    </a:lnTo>
                    <a:lnTo>
                      <a:pt x="11" y="88"/>
                    </a:lnTo>
                    <a:lnTo>
                      <a:pt x="12" y="89"/>
                    </a:lnTo>
                    <a:lnTo>
                      <a:pt x="13" y="89"/>
                    </a:lnTo>
                    <a:lnTo>
                      <a:pt x="26" y="93"/>
                    </a:lnTo>
                    <a:lnTo>
                      <a:pt x="29" y="94"/>
                    </a:lnTo>
                    <a:lnTo>
                      <a:pt x="27" y="94"/>
                    </a:lnTo>
                    <a:lnTo>
                      <a:pt x="35" y="94"/>
                    </a:lnTo>
                    <a:lnTo>
                      <a:pt x="34" y="94"/>
                    </a:lnTo>
                    <a:lnTo>
                      <a:pt x="36" y="93"/>
                    </a:lnTo>
                    <a:lnTo>
                      <a:pt x="49" y="89"/>
                    </a:lnTo>
                    <a:lnTo>
                      <a:pt x="50" y="89"/>
                    </a:lnTo>
                    <a:lnTo>
                      <a:pt x="51" y="88"/>
                    </a:lnTo>
                    <a:lnTo>
                      <a:pt x="59" y="75"/>
                    </a:lnTo>
                    <a:lnTo>
                      <a:pt x="59" y="74"/>
                    </a:lnTo>
                    <a:lnTo>
                      <a:pt x="63" y="54"/>
                    </a:lnTo>
                    <a:lnTo>
                      <a:pt x="64" y="50"/>
                    </a:lnTo>
                    <a:lnTo>
                      <a:pt x="64" y="53"/>
                    </a:lnTo>
                    <a:lnTo>
                      <a:pt x="64" y="40"/>
                    </a:lnTo>
                    <a:lnTo>
                      <a:pt x="64" y="42"/>
                    </a:lnTo>
                    <a:lnTo>
                      <a:pt x="63" y="40"/>
                    </a:lnTo>
                    <a:lnTo>
                      <a:pt x="59" y="20"/>
                    </a:lnTo>
                    <a:lnTo>
                      <a:pt x="59" y="17"/>
                    </a:lnTo>
                    <a:lnTo>
                      <a:pt x="59" y="19"/>
                    </a:lnTo>
                    <a:lnTo>
                      <a:pt x="51" y="6"/>
                    </a:lnTo>
                    <a:lnTo>
                      <a:pt x="50" y="3"/>
                    </a:lnTo>
                    <a:lnTo>
                      <a:pt x="49" y="3"/>
                    </a:lnTo>
                    <a:lnTo>
                      <a:pt x="36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27" y="0"/>
                    </a:lnTo>
                    <a:lnTo>
                      <a:pt x="27" y="9"/>
                    </a:lnTo>
                    <a:lnTo>
                      <a:pt x="35" y="9"/>
                    </a:lnTo>
                    <a:lnTo>
                      <a:pt x="35" y="3"/>
                    </a:lnTo>
                    <a:lnTo>
                      <a:pt x="34" y="7"/>
                    </a:lnTo>
                    <a:lnTo>
                      <a:pt x="46" y="11"/>
                    </a:lnTo>
                    <a:lnTo>
                      <a:pt x="47" y="7"/>
                    </a:lnTo>
                    <a:lnTo>
                      <a:pt x="44" y="10"/>
                    </a:lnTo>
                    <a:lnTo>
                      <a:pt x="51" y="22"/>
                    </a:lnTo>
                    <a:lnTo>
                      <a:pt x="55" y="20"/>
                    </a:lnTo>
                    <a:lnTo>
                      <a:pt x="51" y="21"/>
                    </a:lnTo>
                    <a:lnTo>
                      <a:pt x="55" y="41"/>
                    </a:lnTo>
                    <a:lnTo>
                      <a:pt x="59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59" y="53"/>
                    </a:lnTo>
                    <a:lnTo>
                      <a:pt x="55" y="53"/>
                    </a:lnTo>
                    <a:lnTo>
                      <a:pt x="51" y="73"/>
                    </a:lnTo>
                    <a:lnTo>
                      <a:pt x="55" y="73"/>
                    </a:lnTo>
                    <a:lnTo>
                      <a:pt x="51" y="71"/>
                    </a:lnTo>
                    <a:lnTo>
                      <a:pt x="44" y="84"/>
                    </a:lnTo>
                    <a:lnTo>
                      <a:pt x="47" y="85"/>
                    </a:lnTo>
                    <a:lnTo>
                      <a:pt x="46" y="81"/>
                    </a:lnTo>
                    <a:lnTo>
                      <a:pt x="34" y="85"/>
                    </a:lnTo>
                    <a:lnTo>
                      <a:pt x="35" y="89"/>
                    </a:lnTo>
                    <a:lnTo>
                      <a:pt x="35" y="85"/>
                    </a:lnTo>
                    <a:lnTo>
                      <a:pt x="27" y="85"/>
                    </a:lnTo>
                    <a:lnTo>
                      <a:pt x="27" y="89"/>
                    </a:lnTo>
                    <a:lnTo>
                      <a:pt x="29" y="85"/>
                    </a:lnTo>
                    <a:lnTo>
                      <a:pt x="16" y="81"/>
                    </a:lnTo>
                    <a:lnTo>
                      <a:pt x="15" y="85"/>
                    </a:lnTo>
                    <a:lnTo>
                      <a:pt x="19" y="84"/>
                    </a:lnTo>
                    <a:lnTo>
                      <a:pt x="11" y="71"/>
                    </a:lnTo>
                    <a:lnTo>
                      <a:pt x="7" y="73"/>
                    </a:lnTo>
                    <a:lnTo>
                      <a:pt x="11" y="73"/>
                    </a:lnTo>
                    <a:lnTo>
                      <a:pt x="7" y="53"/>
                    </a:lnTo>
                    <a:lnTo>
                      <a:pt x="3" y="53"/>
                    </a:lnTo>
                    <a:lnTo>
                      <a:pt x="8" y="53"/>
                    </a:lnTo>
                    <a:lnTo>
                      <a:pt x="8" y="40"/>
                    </a:lnTo>
                    <a:lnTo>
                      <a:pt x="3" y="40"/>
                    </a:lnTo>
                    <a:lnTo>
                      <a:pt x="7" y="41"/>
                    </a:lnTo>
                    <a:lnTo>
                      <a:pt x="11" y="21"/>
                    </a:lnTo>
                    <a:lnTo>
                      <a:pt x="7" y="20"/>
                    </a:lnTo>
                    <a:lnTo>
                      <a:pt x="11" y="22"/>
                    </a:lnTo>
                    <a:lnTo>
                      <a:pt x="19" y="10"/>
                    </a:lnTo>
                    <a:lnTo>
                      <a:pt x="15" y="7"/>
                    </a:lnTo>
                    <a:lnTo>
                      <a:pt x="16" y="11"/>
                    </a:lnTo>
                    <a:lnTo>
                      <a:pt x="29" y="7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85" name="Freeform 101"/>
              <p:cNvSpPr>
                <a:spLocks/>
              </p:cNvSpPr>
              <p:nvPr/>
            </p:nvSpPr>
            <p:spPr bwMode="auto">
              <a:xfrm>
                <a:off x="1229" y="2900"/>
                <a:ext cx="65" cy="93"/>
              </a:xfrm>
              <a:custGeom>
                <a:avLst/>
                <a:gdLst/>
                <a:ahLst/>
                <a:cxnLst>
                  <a:cxn ang="0">
                    <a:pos x="51" y="0"/>
                  </a:cxn>
                  <a:cxn ang="0">
                    <a:pos x="7" y="3"/>
                  </a:cxn>
                  <a:cxn ang="0">
                    <a:pos x="11" y="44"/>
                  </a:cxn>
                  <a:cxn ang="0">
                    <a:pos x="11" y="36"/>
                  </a:cxn>
                  <a:cxn ang="0">
                    <a:pos x="25" y="36"/>
                  </a:cxn>
                  <a:cxn ang="0">
                    <a:pos x="24" y="37"/>
                  </a:cxn>
                  <a:cxn ang="0">
                    <a:pos x="36" y="32"/>
                  </a:cxn>
                  <a:cxn ang="0">
                    <a:pos x="47" y="40"/>
                  </a:cxn>
                  <a:cxn ang="0">
                    <a:pos x="46" y="40"/>
                  </a:cxn>
                  <a:cxn ang="0">
                    <a:pos x="56" y="44"/>
                  </a:cxn>
                  <a:cxn ang="0">
                    <a:pos x="56" y="58"/>
                  </a:cxn>
                  <a:cxn ang="0">
                    <a:pos x="56" y="56"/>
                  </a:cxn>
                  <a:cxn ang="0">
                    <a:pos x="60" y="64"/>
                  </a:cxn>
                  <a:cxn ang="0">
                    <a:pos x="53" y="75"/>
                  </a:cxn>
                  <a:cxn ang="0">
                    <a:pos x="54" y="74"/>
                  </a:cxn>
                  <a:cxn ang="0">
                    <a:pos x="49" y="84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24" y="88"/>
                  </a:cxn>
                  <a:cxn ang="0">
                    <a:pos x="12" y="80"/>
                  </a:cxn>
                  <a:cxn ang="0">
                    <a:pos x="15" y="81"/>
                  </a:cxn>
                  <a:cxn ang="0">
                    <a:pos x="7" y="80"/>
                  </a:cxn>
                  <a:cxn ang="0">
                    <a:pos x="7" y="71"/>
                  </a:cxn>
                  <a:cxn ang="0">
                    <a:pos x="3" y="83"/>
                  </a:cxn>
                  <a:cxn ang="0">
                    <a:pos x="10" y="88"/>
                  </a:cxn>
                  <a:cxn ang="0">
                    <a:pos x="25" y="93"/>
                  </a:cxn>
                  <a:cxn ang="0">
                    <a:pos x="36" y="93"/>
                  </a:cxn>
                  <a:cxn ang="0">
                    <a:pos x="37" y="92"/>
                  </a:cxn>
                  <a:cxn ang="0">
                    <a:pos x="53" y="88"/>
                  </a:cxn>
                  <a:cxn ang="0">
                    <a:pos x="60" y="78"/>
                  </a:cxn>
                  <a:cxn ang="0">
                    <a:pos x="65" y="63"/>
                  </a:cxn>
                  <a:cxn ang="0">
                    <a:pos x="65" y="56"/>
                  </a:cxn>
                  <a:cxn ang="0">
                    <a:pos x="64" y="55"/>
                  </a:cxn>
                  <a:cxn ang="0">
                    <a:pos x="60" y="41"/>
                  </a:cxn>
                  <a:cxn ang="0">
                    <a:pos x="50" y="32"/>
                  </a:cxn>
                  <a:cxn ang="0">
                    <a:pos x="35" y="29"/>
                  </a:cxn>
                  <a:cxn ang="0">
                    <a:pos x="24" y="29"/>
                  </a:cxn>
                  <a:cxn ang="0">
                    <a:pos x="22" y="29"/>
                  </a:cxn>
                  <a:cxn ang="0">
                    <a:pos x="8" y="32"/>
                  </a:cxn>
                  <a:cxn ang="0">
                    <a:pos x="5" y="37"/>
                  </a:cxn>
                  <a:cxn ang="0">
                    <a:pos x="12" y="41"/>
                  </a:cxn>
                  <a:cxn ang="0">
                    <a:pos x="11" y="3"/>
                  </a:cxn>
                  <a:cxn ang="0">
                    <a:pos x="51" y="9"/>
                  </a:cxn>
                </a:cxnLst>
                <a:rect l="0" t="0" r="r" b="b"/>
                <a:pathLst>
                  <a:path w="65" h="93">
                    <a:moveTo>
                      <a:pt x="51" y="9"/>
                    </a:moveTo>
                    <a:lnTo>
                      <a:pt x="51" y="0"/>
                    </a:lnTo>
                    <a:lnTo>
                      <a:pt x="7" y="0"/>
                    </a:lnTo>
                    <a:lnTo>
                      <a:pt x="7" y="3"/>
                    </a:lnTo>
                    <a:lnTo>
                      <a:pt x="3" y="40"/>
                    </a:lnTo>
                    <a:lnTo>
                      <a:pt x="11" y="44"/>
                    </a:lnTo>
                    <a:lnTo>
                      <a:pt x="15" y="40"/>
                    </a:lnTo>
                    <a:lnTo>
                      <a:pt x="11" y="36"/>
                    </a:lnTo>
                    <a:lnTo>
                      <a:pt x="12" y="40"/>
                    </a:lnTo>
                    <a:lnTo>
                      <a:pt x="25" y="36"/>
                    </a:lnTo>
                    <a:lnTo>
                      <a:pt x="24" y="32"/>
                    </a:lnTo>
                    <a:lnTo>
                      <a:pt x="24" y="37"/>
                    </a:lnTo>
                    <a:lnTo>
                      <a:pt x="36" y="37"/>
                    </a:lnTo>
                    <a:lnTo>
                      <a:pt x="36" y="32"/>
                    </a:lnTo>
                    <a:lnTo>
                      <a:pt x="35" y="36"/>
                    </a:lnTo>
                    <a:lnTo>
                      <a:pt x="47" y="40"/>
                    </a:lnTo>
                    <a:lnTo>
                      <a:pt x="49" y="36"/>
                    </a:lnTo>
                    <a:lnTo>
                      <a:pt x="46" y="40"/>
                    </a:lnTo>
                    <a:lnTo>
                      <a:pt x="54" y="48"/>
                    </a:lnTo>
                    <a:lnTo>
                      <a:pt x="56" y="44"/>
                    </a:lnTo>
                    <a:lnTo>
                      <a:pt x="53" y="45"/>
                    </a:lnTo>
                    <a:lnTo>
                      <a:pt x="56" y="58"/>
                    </a:lnTo>
                    <a:lnTo>
                      <a:pt x="60" y="56"/>
                    </a:lnTo>
                    <a:lnTo>
                      <a:pt x="56" y="56"/>
                    </a:lnTo>
                    <a:lnTo>
                      <a:pt x="56" y="64"/>
                    </a:lnTo>
                    <a:lnTo>
                      <a:pt x="60" y="64"/>
                    </a:lnTo>
                    <a:lnTo>
                      <a:pt x="56" y="63"/>
                    </a:lnTo>
                    <a:lnTo>
                      <a:pt x="53" y="75"/>
                    </a:lnTo>
                    <a:lnTo>
                      <a:pt x="56" y="76"/>
                    </a:lnTo>
                    <a:lnTo>
                      <a:pt x="54" y="74"/>
                    </a:lnTo>
                    <a:lnTo>
                      <a:pt x="46" y="81"/>
                    </a:lnTo>
                    <a:lnTo>
                      <a:pt x="49" y="84"/>
                    </a:lnTo>
                    <a:lnTo>
                      <a:pt x="47" y="80"/>
                    </a:lnTo>
                    <a:lnTo>
                      <a:pt x="35" y="84"/>
                    </a:lnTo>
                    <a:lnTo>
                      <a:pt x="36" y="88"/>
                    </a:lnTo>
                    <a:lnTo>
                      <a:pt x="36" y="84"/>
                    </a:lnTo>
                    <a:lnTo>
                      <a:pt x="24" y="84"/>
                    </a:lnTo>
                    <a:lnTo>
                      <a:pt x="24" y="88"/>
                    </a:lnTo>
                    <a:lnTo>
                      <a:pt x="25" y="84"/>
                    </a:lnTo>
                    <a:lnTo>
                      <a:pt x="12" y="80"/>
                    </a:lnTo>
                    <a:lnTo>
                      <a:pt x="11" y="84"/>
                    </a:lnTo>
                    <a:lnTo>
                      <a:pt x="15" y="81"/>
                    </a:lnTo>
                    <a:lnTo>
                      <a:pt x="11" y="78"/>
                    </a:lnTo>
                    <a:lnTo>
                      <a:pt x="7" y="80"/>
                    </a:lnTo>
                    <a:lnTo>
                      <a:pt x="11" y="79"/>
                    </a:lnTo>
                    <a:lnTo>
                      <a:pt x="7" y="71"/>
                    </a:lnTo>
                    <a:lnTo>
                      <a:pt x="0" y="75"/>
                    </a:lnTo>
                    <a:lnTo>
                      <a:pt x="3" y="83"/>
                    </a:lnTo>
                    <a:lnTo>
                      <a:pt x="8" y="88"/>
                    </a:lnTo>
                    <a:lnTo>
                      <a:pt x="10" y="88"/>
                    </a:lnTo>
                    <a:lnTo>
                      <a:pt x="22" y="92"/>
                    </a:lnTo>
                    <a:lnTo>
                      <a:pt x="25" y="93"/>
                    </a:lnTo>
                    <a:lnTo>
                      <a:pt x="24" y="93"/>
                    </a:lnTo>
                    <a:lnTo>
                      <a:pt x="36" y="93"/>
                    </a:lnTo>
                    <a:lnTo>
                      <a:pt x="35" y="93"/>
                    </a:lnTo>
                    <a:lnTo>
                      <a:pt x="37" y="92"/>
                    </a:lnTo>
                    <a:lnTo>
                      <a:pt x="50" y="88"/>
                    </a:lnTo>
                    <a:lnTo>
                      <a:pt x="53" y="88"/>
                    </a:lnTo>
                    <a:lnTo>
                      <a:pt x="60" y="80"/>
                    </a:lnTo>
                    <a:lnTo>
                      <a:pt x="60" y="78"/>
                    </a:lnTo>
                    <a:lnTo>
                      <a:pt x="64" y="65"/>
                    </a:lnTo>
                    <a:lnTo>
                      <a:pt x="65" y="63"/>
                    </a:lnTo>
                    <a:lnTo>
                      <a:pt x="65" y="64"/>
                    </a:lnTo>
                    <a:lnTo>
                      <a:pt x="65" y="56"/>
                    </a:lnTo>
                    <a:lnTo>
                      <a:pt x="65" y="58"/>
                    </a:lnTo>
                    <a:lnTo>
                      <a:pt x="64" y="55"/>
                    </a:lnTo>
                    <a:lnTo>
                      <a:pt x="60" y="42"/>
                    </a:lnTo>
                    <a:lnTo>
                      <a:pt x="60" y="41"/>
                    </a:lnTo>
                    <a:lnTo>
                      <a:pt x="51" y="32"/>
                    </a:lnTo>
                    <a:lnTo>
                      <a:pt x="50" y="32"/>
                    </a:lnTo>
                    <a:lnTo>
                      <a:pt x="37" y="29"/>
                    </a:lnTo>
                    <a:lnTo>
                      <a:pt x="35" y="29"/>
                    </a:lnTo>
                    <a:lnTo>
                      <a:pt x="36" y="29"/>
                    </a:lnTo>
                    <a:lnTo>
                      <a:pt x="24" y="29"/>
                    </a:lnTo>
                    <a:lnTo>
                      <a:pt x="25" y="29"/>
                    </a:lnTo>
                    <a:lnTo>
                      <a:pt x="22" y="29"/>
                    </a:lnTo>
                    <a:lnTo>
                      <a:pt x="10" y="32"/>
                    </a:lnTo>
                    <a:lnTo>
                      <a:pt x="8" y="32"/>
                    </a:lnTo>
                    <a:lnTo>
                      <a:pt x="8" y="34"/>
                    </a:lnTo>
                    <a:lnTo>
                      <a:pt x="5" y="37"/>
                    </a:lnTo>
                    <a:lnTo>
                      <a:pt x="7" y="40"/>
                    </a:lnTo>
                    <a:lnTo>
                      <a:pt x="12" y="41"/>
                    </a:lnTo>
                    <a:lnTo>
                      <a:pt x="16" y="5"/>
                    </a:lnTo>
                    <a:lnTo>
                      <a:pt x="11" y="3"/>
                    </a:lnTo>
                    <a:lnTo>
                      <a:pt x="11" y="9"/>
                    </a:lnTo>
                    <a:lnTo>
                      <a:pt x="51" y="9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86" name="Rectangle 102"/>
              <p:cNvSpPr>
                <a:spLocks noChangeArrowheads="1"/>
              </p:cNvSpPr>
              <p:nvPr/>
            </p:nvSpPr>
            <p:spPr bwMode="auto">
              <a:xfrm>
                <a:off x="1343" y="2380"/>
                <a:ext cx="63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87" name="Freeform 103"/>
              <p:cNvSpPr>
                <a:spLocks/>
              </p:cNvSpPr>
              <p:nvPr/>
            </p:nvSpPr>
            <p:spPr bwMode="auto">
              <a:xfrm>
                <a:off x="1022" y="2344"/>
                <a:ext cx="65" cy="94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3" y="4"/>
                  </a:cxn>
                  <a:cxn ang="0">
                    <a:pos x="4" y="19"/>
                  </a:cxn>
                  <a:cxn ang="0">
                    <a:pos x="4" y="20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54"/>
                  </a:cxn>
                  <a:cxn ang="0">
                    <a:pos x="4" y="75"/>
                  </a:cxn>
                  <a:cxn ang="0">
                    <a:pos x="13" y="89"/>
                  </a:cxn>
                  <a:cxn ang="0">
                    <a:pos x="27" y="93"/>
                  </a:cxn>
                  <a:cxn ang="0">
                    <a:pos x="28" y="94"/>
                  </a:cxn>
                  <a:cxn ang="0">
                    <a:pos x="34" y="94"/>
                  </a:cxn>
                  <a:cxn ang="0">
                    <a:pos x="49" y="89"/>
                  </a:cxn>
                  <a:cxn ang="0">
                    <a:pos x="52" y="88"/>
                  </a:cxn>
                  <a:cxn ang="0">
                    <a:pos x="60" y="74"/>
                  </a:cxn>
                  <a:cxn ang="0">
                    <a:pos x="65" y="50"/>
                  </a:cxn>
                  <a:cxn ang="0">
                    <a:pos x="65" y="40"/>
                  </a:cxn>
                  <a:cxn ang="0">
                    <a:pos x="63" y="40"/>
                  </a:cxn>
                  <a:cxn ang="0">
                    <a:pos x="60" y="17"/>
                  </a:cxn>
                  <a:cxn ang="0">
                    <a:pos x="52" y="6"/>
                  </a:cxn>
                  <a:cxn ang="0">
                    <a:pos x="49" y="4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48" y="7"/>
                  </a:cxn>
                  <a:cxn ang="0">
                    <a:pos x="52" y="23"/>
                  </a:cxn>
                  <a:cxn ang="0">
                    <a:pos x="52" y="21"/>
                  </a:cxn>
                  <a:cxn ang="0">
                    <a:pos x="60" y="40"/>
                  </a:cxn>
                  <a:cxn ang="0">
                    <a:pos x="56" y="53"/>
                  </a:cxn>
                  <a:cxn ang="0">
                    <a:pos x="56" y="53"/>
                  </a:cxn>
                  <a:cxn ang="0">
                    <a:pos x="56" y="73"/>
                  </a:cxn>
                  <a:cxn ang="0">
                    <a:pos x="44" y="84"/>
                  </a:cxn>
                  <a:cxn ang="0">
                    <a:pos x="47" y="82"/>
                  </a:cxn>
                  <a:cxn ang="0">
                    <a:pos x="36" y="89"/>
                  </a:cxn>
                  <a:cxn ang="0">
                    <a:pos x="28" y="85"/>
                  </a:cxn>
                  <a:cxn ang="0">
                    <a:pos x="29" y="85"/>
                  </a:cxn>
                  <a:cxn ang="0">
                    <a:pos x="15" y="85"/>
                  </a:cxn>
                  <a:cxn ang="0">
                    <a:pos x="12" y="72"/>
                  </a:cxn>
                  <a:cxn ang="0">
                    <a:pos x="12" y="73"/>
                  </a:cxn>
                  <a:cxn ang="0">
                    <a:pos x="4" y="53"/>
                  </a:cxn>
                  <a:cxn ang="0">
                    <a:pos x="9" y="40"/>
                  </a:cxn>
                  <a:cxn ang="0">
                    <a:pos x="8" y="41"/>
                  </a:cxn>
                  <a:cxn ang="0">
                    <a:pos x="8" y="20"/>
                  </a:cxn>
                  <a:cxn ang="0">
                    <a:pos x="19" y="10"/>
                  </a:cxn>
                  <a:cxn ang="0">
                    <a:pos x="17" y="11"/>
                  </a:cxn>
                </a:cxnLst>
                <a:rect l="0" t="0" r="r" b="b"/>
                <a:pathLst>
                  <a:path w="65" h="94">
                    <a:moveTo>
                      <a:pt x="29" y="7"/>
                    </a:moveTo>
                    <a:lnTo>
                      <a:pt x="27" y="0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2" y="6"/>
                    </a:lnTo>
                    <a:lnTo>
                      <a:pt x="4" y="19"/>
                    </a:lnTo>
                    <a:lnTo>
                      <a:pt x="4" y="17"/>
                    </a:lnTo>
                    <a:lnTo>
                      <a:pt x="4" y="20"/>
                    </a:lnTo>
                    <a:lnTo>
                      <a:pt x="0" y="40"/>
                    </a:lnTo>
                    <a:lnTo>
                      <a:pt x="0" y="43"/>
                    </a:lnTo>
                    <a:lnTo>
                      <a:pt x="0" y="40"/>
                    </a:lnTo>
                    <a:lnTo>
                      <a:pt x="0" y="53"/>
                    </a:lnTo>
                    <a:lnTo>
                      <a:pt x="0" y="50"/>
                    </a:lnTo>
                    <a:lnTo>
                      <a:pt x="0" y="54"/>
                    </a:lnTo>
                    <a:lnTo>
                      <a:pt x="4" y="74"/>
                    </a:lnTo>
                    <a:lnTo>
                      <a:pt x="4" y="75"/>
                    </a:lnTo>
                    <a:lnTo>
                      <a:pt x="12" y="88"/>
                    </a:lnTo>
                    <a:lnTo>
                      <a:pt x="13" y="89"/>
                    </a:lnTo>
                    <a:lnTo>
                      <a:pt x="14" y="89"/>
                    </a:lnTo>
                    <a:lnTo>
                      <a:pt x="27" y="93"/>
                    </a:lnTo>
                    <a:lnTo>
                      <a:pt x="29" y="94"/>
                    </a:lnTo>
                    <a:lnTo>
                      <a:pt x="28" y="94"/>
                    </a:lnTo>
                    <a:lnTo>
                      <a:pt x="36" y="94"/>
                    </a:lnTo>
                    <a:lnTo>
                      <a:pt x="34" y="94"/>
                    </a:lnTo>
                    <a:lnTo>
                      <a:pt x="37" y="93"/>
                    </a:lnTo>
                    <a:lnTo>
                      <a:pt x="49" y="89"/>
                    </a:lnTo>
                    <a:lnTo>
                      <a:pt x="51" y="89"/>
                    </a:lnTo>
                    <a:lnTo>
                      <a:pt x="52" y="88"/>
                    </a:lnTo>
                    <a:lnTo>
                      <a:pt x="60" y="75"/>
                    </a:lnTo>
                    <a:lnTo>
                      <a:pt x="60" y="74"/>
                    </a:lnTo>
                    <a:lnTo>
                      <a:pt x="63" y="54"/>
                    </a:lnTo>
                    <a:lnTo>
                      <a:pt x="65" y="50"/>
                    </a:lnTo>
                    <a:lnTo>
                      <a:pt x="65" y="53"/>
                    </a:lnTo>
                    <a:lnTo>
                      <a:pt x="65" y="40"/>
                    </a:lnTo>
                    <a:lnTo>
                      <a:pt x="65" y="43"/>
                    </a:lnTo>
                    <a:lnTo>
                      <a:pt x="63" y="40"/>
                    </a:lnTo>
                    <a:lnTo>
                      <a:pt x="60" y="20"/>
                    </a:lnTo>
                    <a:lnTo>
                      <a:pt x="60" y="17"/>
                    </a:lnTo>
                    <a:lnTo>
                      <a:pt x="60" y="19"/>
                    </a:lnTo>
                    <a:lnTo>
                      <a:pt x="52" y="6"/>
                    </a:lnTo>
                    <a:lnTo>
                      <a:pt x="51" y="4"/>
                    </a:lnTo>
                    <a:lnTo>
                      <a:pt x="49" y="4"/>
                    </a:lnTo>
                    <a:lnTo>
                      <a:pt x="37" y="0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8" y="9"/>
                    </a:lnTo>
                    <a:lnTo>
                      <a:pt x="36" y="9"/>
                    </a:lnTo>
                    <a:lnTo>
                      <a:pt x="36" y="4"/>
                    </a:lnTo>
                    <a:lnTo>
                      <a:pt x="34" y="7"/>
                    </a:lnTo>
                    <a:lnTo>
                      <a:pt x="47" y="11"/>
                    </a:lnTo>
                    <a:lnTo>
                      <a:pt x="48" y="7"/>
                    </a:lnTo>
                    <a:lnTo>
                      <a:pt x="44" y="10"/>
                    </a:lnTo>
                    <a:lnTo>
                      <a:pt x="52" y="23"/>
                    </a:lnTo>
                    <a:lnTo>
                      <a:pt x="56" y="20"/>
                    </a:lnTo>
                    <a:lnTo>
                      <a:pt x="52" y="21"/>
                    </a:lnTo>
                    <a:lnTo>
                      <a:pt x="56" y="41"/>
                    </a:lnTo>
                    <a:lnTo>
                      <a:pt x="60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60" y="53"/>
                    </a:lnTo>
                    <a:lnTo>
                      <a:pt x="56" y="53"/>
                    </a:lnTo>
                    <a:lnTo>
                      <a:pt x="52" y="73"/>
                    </a:lnTo>
                    <a:lnTo>
                      <a:pt x="56" y="73"/>
                    </a:lnTo>
                    <a:lnTo>
                      <a:pt x="52" y="72"/>
                    </a:lnTo>
                    <a:lnTo>
                      <a:pt x="44" y="84"/>
                    </a:lnTo>
                    <a:lnTo>
                      <a:pt x="48" y="85"/>
                    </a:lnTo>
                    <a:lnTo>
                      <a:pt x="47" y="82"/>
                    </a:lnTo>
                    <a:lnTo>
                      <a:pt x="34" y="85"/>
                    </a:lnTo>
                    <a:lnTo>
                      <a:pt x="36" y="89"/>
                    </a:lnTo>
                    <a:lnTo>
                      <a:pt x="36" y="85"/>
                    </a:lnTo>
                    <a:lnTo>
                      <a:pt x="28" y="85"/>
                    </a:lnTo>
                    <a:lnTo>
                      <a:pt x="28" y="89"/>
                    </a:lnTo>
                    <a:lnTo>
                      <a:pt x="29" y="85"/>
                    </a:lnTo>
                    <a:lnTo>
                      <a:pt x="17" y="82"/>
                    </a:lnTo>
                    <a:lnTo>
                      <a:pt x="15" y="85"/>
                    </a:lnTo>
                    <a:lnTo>
                      <a:pt x="19" y="84"/>
                    </a:lnTo>
                    <a:lnTo>
                      <a:pt x="12" y="72"/>
                    </a:lnTo>
                    <a:lnTo>
                      <a:pt x="8" y="73"/>
                    </a:lnTo>
                    <a:lnTo>
                      <a:pt x="12" y="73"/>
                    </a:lnTo>
                    <a:lnTo>
                      <a:pt x="8" y="53"/>
                    </a:lnTo>
                    <a:lnTo>
                      <a:pt x="4" y="53"/>
                    </a:lnTo>
                    <a:lnTo>
                      <a:pt x="9" y="53"/>
                    </a:lnTo>
                    <a:lnTo>
                      <a:pt x="9" y="40"/>
                    </a:lnTo>
                    <a:lnTo>
                      <a:pt x="4" y="40"/>
                    </a:lnTo>
                    <a:lnTo>
                      <a:pt x="8" y="41"/>
                    </a:lnTo>
                    <a:lnTo>
                      <a:pt x="12" y="21"/>
                    </a:lnTo>
                    <a:lnTo>
                      <a:pt x="8" y="20"/>
                    </a:lnTo>
                    <a:lnTo>
                      <a:pt x="12" y="23"/>
                    </a:lnTo>
                    <a:lnTo>
                      <a:pt x="19" y="10"/>
                    </a:lnTo>
                    <a:lnTo>
                      <a:pt x="15" y="7"/>
                    </a:lnTo>
                    <a:lnTo>
                      <a:pt x="17" y="11"/>
                    </a:lnTo>
                    <a:lnTo>
                      <a:pt x="29" y="7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88" name="Freeform 104"/>
              <p:cNvSpPr>
                <a:spLocks/>
              </p:cNvSpPr>
              <p:nvPr/>
            </p:nvSpPr>
            <p:spPr bwMode="auto">
              <a:xfrm>
                <a:off x="1105" y="2423"/>
                <a:ext cx="21" cy="16"/>
              </a:xfrm>
              <a:custGeom>
                <a:avLst/>
                <a:gdLst/>
                <a:ahLst/>
                <a:cxnLst>
                  <a:cxn ang="0">
                    <a:pos x="14" y="6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0" y="6"/>
                  </a:cxn>
                  <a:cxn ang="0">
                    <a:pos x="10" y="16"/>
                  </a:cxn>
                  <a:cxn ang="0">
                    <a:pos x="14" y="14"/>
                  </a:cxn>
                  <a:cxn ang="0">
                    <a:pos x="18" y="10"/>
                  </a:cxn>
                  <a:cxn ang="0">
                    <a:pos x="21" y="6"/>
                  </a:cxn>
                  <a:cxn ang="0">
                    <a:pos x="14" y="0"/>
                  </a:cxn>
                  <a:cxn ang="0">
                    <a:pos x="8" y="6"/>
                  </a:cxn>
                  <a:cxn ang="0">
                    <a:pos x="12" y="10"/>
                  </a:cxn>
                  <a:cxn ang="0">
                    <a:pos x="14" y="6"/>
                  </a:cxn>
                  <a:cxn ang="0">
                    <a:pos x="12" y="4"/>
                  </a:cxn>
                  <a:cxn ang="0">
                    <a:pos x="8" y="8"/>
                  </a:cxn>
                  <a:cxn ang="0">
                    <a:pos x="10" y="10"/>
                  </a:cxn>
                  <a:cxn ang="0">
                    <a:pos x="14" y="8"/>
                  </a:cxn>
                  <a:cxn ang="0">
                    <a:pos x="10" y="4"/>
                  </a:cxn>
                  <a:cxn ang="0">
                    <a:pos x="7" y="6"/>
                  </a:cxn>
                  <a:cxn ang="0">
                    <a:pos x="10" y="10"/>
                  </a:cxn>
                  <a:cxn ang="0">
                    <a:pos x="14" y="6"/>
                  </a:cxn>
                </a:cxnLst>
                <a:rect l="0" t="0" r="r" b="b"/>
                <a:pathLst>
                  <a:path w="21" h="16">
                    <a:moveTo>
                      <a:pt x="14" y="6"/>
                    </a:moveTo>
                    <a:lnTo>
                      <a:pt x="8" y="0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10" y="16"/>
                    </a:lnTo>
                    <a:lnTo>
                      <a:pt x="14" y="14"/>
                    </a:lnTo>
                    <a:lnTo>
                      <a:pt x="18" y="10"/>
                    </a:lnTo>
                    <a:lnTo>
                      <a:pt x="21" y="6"/>
                    </a:lnTo>
                    <a:lnTo>
                      <a:pt x="14" y="0"/>
                    </a:lnTo>
                    <a:lnTo>
                      <a:pt x="8" y="6"/>
                    </a:lnTo>
                    <a:lnTo>
                      <a:pt x="12" y="10"/>
                    </a:lnTo>
                    <a:lnTo>
                      <a:pt x="14" y="6"/>
                    </a:lnTo>
                    <a:lnTo>
                      <a:pt x="12" y="4"/>
                    </a:lnTo>
                    <a:lnTo>
                      <a:pt x="8" y="8"/>
                    </a:lnTo>
                    <a:lnTo>
                      <a:pt x="10" y="10"/>
                    </a:lnTo>
                    <a:lnTo>
                      <a:pt x="14" y="8"/>
                    </a:lnTo>
                    <a:lnTo>
                      <a:pt x="10" y="4"/>
                    </a:lnTo>
                    <a:lnTo>
                      <a:pt x="7" y="6"/>
                    </a:lnTo>
                    <a:lnTo>
                      <a:pt x="10" y="10"/>
                    </a:lnTo>
                    <a:lnTo>
                      <a:pt x="14" y="6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89" name="Freeform 105"/>
              <p:cNvSpPr>
                <a:spLocks/>
              </p:cNvSpPr>
              <p:nvPr/>
            </p:nvSpPr>
            <p:spPr bwMode="auto">
              <a:xfrm>
                <a:off x="1159" y="2345"/>
                <a:ext cx="27" cy="88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4" y="23"/>
                  </a:cxn>
                  <a:cxn ang="0">
                    <a:pos x="12" y="19"/>
                  </a:cxn>
                  <a:cxn ang="0">
                    <a:pos x="13" y="19"/>
                  </a:cxn>
                  <a:cxn ang="0">
                    <a:pos x="26" y="6"/>
                  </a:cxn>
                  <a:cxn ang="0">
                    <a:pos x="22" y="3"/>
                  </a:cxn>
                  <a:cxn ang="0">
                    <a:pos x="18" y="3"/>
                  </a:cxn>
                  <a:cxn ang="0">
                    <a:pos x="18" y="88"/>
                  </a:cxn>
                  <a:cxn ang="0">
                    <a:pos x="27" y="88"/>
                  </a:cxn>
                  <a:cxn ang="0">
                    <a:pos x="27" y="3"/>
                  </a:cxn>
                  <a:cxn ang="0">
                    <a:pos x="19" y="0"/>
                  </a:cxn>
                  <a:cxn ang="0">
                    <a:pos x="7" y="13"/>
                  </a:cxn>
                  <a:cxn ang="0">
                    <a:pos x="9" y="15"/>
                  </a:cxn>
                  <a:cxn ang="0">
                    <a:pos x="8" y="11"/>
                  </a:cxn>
                  <a:cxn ang="0">
                    <a:pos x="0" y="15"/>
                  </a:cxn>
                </a:cxnLst>
                <a:rect l="0" t="0" r="r" b="b"/>
                <a:pathLst>
                  <a:path w="27" h="88">
                    <a:moveTo>
                      <a:pt x="0" y="15"/>
                    </a:moveTo>
                    <a:lnTo>
                      <a:pt x="4" y="23"/>
                    </a:lnTo>
                    <a:lnTo>
                      <a:pt x="12" y="19"/>
                    </a:lnTo>
                    <a:lnTo>
                      <a:pt x="13" y="19"/>
                    </a:lnTo>
                    <a:lnTo>
                      <a:pt x="26" y="6"/>
                    </a:lnTo>
                    <a:lnTo>
                      <a:pt x="22" y="3"/>
                    </a:lnTo>
                    <a:lnTo>
                      <a:pt x="18" y="3"/>
                    </a:lnTo>
                    <a:lnTo>
                      <a:pt x="18" y="88"/>
                    </a:lnTo>
                    <a:lnTo>
                      <a:pt x="27" y="88"/>
                    </a:lnTo>
                    <a:lnTo>
                      <a:pt x="27" y="3"/>
                    </a:lnTo>
                    <a:lnTo>
                      <a:pt x="19" y="0"/>
                    </a:lnTo>
                    <a:lnTo>
                      <a:pt x="7" y="13"/>
                    </a:lnTo>
                    <a:lnTo>
                      <a:pt x="9" y="15"/>
                    </a:lnTo>
                    <a:lnTo>
                      <a:pt x="8" y="11"/>
                    </a:lnTo>
                    <a:lnTo>
                      <a:pt x="0" y="15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90" name="Freeform 106"/>
              <p:cNvSpPr>
                <a:spLocks/>
              </p:cNvSpPr>
              <p:nvPr/>
            </p:nvSpPr>
            <p:spPr bwMode="auto">
              <a:xfrm>
                <a:off x="1227" y="2344"/>
                <a:ext cx="65" cy="94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3" y="4"/>
                  </a:cxn>
                  <a:cxn ang="0">
                    <a:pos x="4" y="19"/>
                  </a:cxn>
                  <a:cxn ang="0">
                    <a:pos x="4" y="20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54"/>
                  </a:cxn>
                  <a:cxn ang="0">
                    <a:pos x="4" y="75"/>
                  </a:cxn>
                  <a:cxn ang="0">
                    <a:pos x="13" y="89"/>
                  </a:cxn>
                  <a:cxn ang="0">
                    <a:pos x="27" y="93"/>
                  </a:cxn>
                  <a:cxn ang="0">
                    <a:pos x="28" y="94"/>
                  </a:cxn>
                  <a:cxn ang="0">
                    <a:pos x="34" y="94"/>
                  </a:cxn>
                  <a:cxn ang="0">
                    <a:pos x="49" y="89"/>
                  </a:cxn>
                  <a:cxn ang="0">
                    <a:pos x="52" y="88"/>
                  </a:cxn>
                  <a:cxn ang="0">
                    <a:pos x="60" y="74"/>
                  </a:cxn>
                  <a:cxn ang="0">
                    <a:pos x="65" y="50"/>
                  </a:cxn>
                  <a:cxn ang="0">
                    <a:pos x="65" y="40"/>
                  </a:cxn>
                  <a:cxn ang="0">
                    <a:pos x="63" y="40"/>
                  </a:cxn>
                  <a:cxn ang="0">
                    <a:pos x="60" y="17"/>
                  </a:cxn>
                  <a:cxn ang="0">
                    <a:pos x="52" y="6"/>
                  </a:cxn>
                  <a:cxn ang="0">
                    <a:pos x="49" y="4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48" y="7"/>
                  </a:cxn>
                  <a:cxn ang="0">
                    <a:pos x="52" y="23"/>
                  </a:cxn>
                  <a:cxn ang="0">
                    <a:pos x="52" y="21"/>
                  </a:cxn>
                  <a:cxn ang="0">
                    <a:pos x="60" y="40"/>
                  </a:cxn>
                  <a:cxn ang="0">
                    <a:pos x="56" y="53"/>
                  </a:cxn>
                  <a:cxn ang="0">
                    <a:pos x="56" y="53"/>
                  </a:cxn>
                  <a:cxn ang="0">
                    <a:pos x="56" y="73"/>
                  </a:cxn>
                  <a:cxn ang="0">
                    <a:pos x="44" y="84"/>
                  </a:cxn>
                  <a:cxn ang="0">
                    <a:pos x="47" y="82"/>
                  </a:cxn>
                  <a:cxn ang="0">
                    <a:pos x="36" y="89"/>
                  </a:cxn>
                  <a:cxn ang="0">
                    <a:pos x="28" y="85"/>
                  </a:cxn>
                  <a:cxn ang="0">
                    <a:pos x="29" y="85"/>
                  </a:cxn>
                  <a:cxn ang="0">
                    <a:pos x="16" y="85"/>
                  </a:cxn>
                  <a:cxn ang="0">
                    <a:pos x="12" y="72"/>
                  </a:cxn>
                  <a:cxn ang="0">
                    <a:pos x="12" y="73"/>
                  </a:cxn>
                  <a:cxn ang="0">
                    <a:pos x="4" y="53"/>
                  </a:cxn>
                  <a:cxn ang="0">
                    <a:pos x="9" y="40"/>
                  </a:cxn>
                  <a:cxn ang="0">
                    <a:pos x="8" y="41"/>
                  </a:cxn>
                  <a:cxn ang="0">
                    <a:pos x="8" y="20"/>
                  </a:cxn>
                  <a:cxn ang="0">
                    <a:pos x="19" y="10"/>
                  </a:cxn>
                  <a:cxn ang="0">
                    <a:pos x="17" y="11"/>
                  </a:cxn>
                </a:cxnLst>
                <a:rect l="0" t="0" r="r" b="b"/>
                <a:pathLst>
                  <a:path w="65" h="94">
                    <a:moveTo>
                      <a:pt x="29" y="7"/>
                    </a:moveTo>
                    <a:lnTo>
                      <a:pt x="27" y="0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2" y="6"/>
                    </a:lnTo>
                    <a:lnTo>
                      <a:pt x="4" y="19"/>
                    </a:lnTo>
                    <a:lnTo>
                      <a:pt x="4" y="17"/>
                    </a:lnTo>
                    <a:lnTo>
                      <a:pt x="4" y="20"/>
                    </a:lnTo>
                    <a:lnTo>
                      <a:pt x="0" y="40"/>
                    </a:lnTo>
                    <a:lnTo>
                      <a:pt x="0" y="43"/>
                    </a:lnTo>
                    <a:lnTo>
                      <a:pt x="0" y="40"/>
                    </a:lnTo>
                    <a:lnTo>
                      <a:pt x="0" y="53"/>
                    </a:lnTo>
                    <a:lnTo>
                      <a:pt x="0" y="50"/>
                    </a:lnTo>
                    <a:lnTo>
                      <a:pt x="0" y="54"/>
                    </a:lnTo>
                    <a:lnTo>
                      <a:pt x="4" y="74"/>
                    </a:lnTo>
                    <a:lnTo>
                      <a:pt x="4" y="75"/>
                    </a:lnTo>
                    <a:lnTo>
                      <a:pt x="12" y="88"/>
                    </a:lnTo>
                    <a:lnTo>
                      <a:pt x="13" y="89"/>
                    </a:lnTo>
                    <a:lnTo>
                      <a:pt x="14" y="89"/>
                    </a:lnTo>
                    <a:lnTo>
                      <a:pt x="27" y="93"/>
                    </a:lnTo>
                    <a:lnTo>
                      <a:pt x="29" y="94"/>
                    </a:lnTo>
                    <a:lnTo>
                      <a:pt x="28" y="94"/>
                    </a:lnTo>
                    <a:lnTo>
                      <a:pt x="36" y="94"/>
                    </a:lnTo>
                    <a:lnTo>
                      <a:pt x="34" y="94"/>
                    </a:lnTo>
                    <a:lnTo>
                      <a:pt x="37" y="93"/>
                    </a:lnTo>
                    <a:lnTo>
                      <a:pt x="49" y="89"/>
                    </a:lnTo>
                    <a:lnTo>
                      <a:pt x="51" y="89"/>
                    </a:lnTo>
                    <a:lnTo>
                      <a:pt x="52" y="88"/>
                    </a:lnTo>
                    <a:lnTo>
                      <a:pt x="60" y="75"/>
                    </a:lnTo>
                    <a:lnTo>
                      <a:pt x="60" y="74"/>
                    </a:lnTo>
                    <a:lnTo>
                      <a:pt x="63" y="54"/>
                    </a:lnTo>
                    <a:lnTo>
                      <a:pt x="65" y="50"/>
                    </a:lnTo>
                    <a:lnTo>
                      <a:pt x="65" y="53"/>
                    </a:lnTo>
                    <a:lnTo>
                      <a:pt x="65" y="40"/>
                    </a:lnTo>
                    <a:lnTo>
                      <a:pt x="65" y="43"/>
                    </a:lnTo>
                    <a:lnTo>
                      <a:pt x="63" y="40"/>
                    </a:lnTo>
                    <a:lnTo>
                      <a:pt x="60" y="20"/>
                    </a:lnTo>
                    <a:lnTo>
                      <a:pt x="60" y="17"/>
                    </a:lnTo>
                    <a:lnTo>
                      <a:pt x="60" y="19"/>
                    </a:lnTo>
                    <a:lnTo>
                      <a:pt x="52" y="6"/>
                    </a:lnTo>
                    <a:lnTo>
                      <a:pt x="51" y="4"/>
                    </a:lnTo>
                    <a:lnTo>
                      <a:pt x="49" y="4"/>
                    </a:lnTo>
                    <a:lnTo>
                      <a:pt x="37" y="0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8" y="9"/>
                    </a:lnTo>
                    <a:lnTo>
                      <a:pt x="36" y="9"/>
                    </a:lnTo>
                    <a:lnTo>
                      <a:pt x="36" y="4"/>
                    </a:lnTo>
                    <a:lnTo>
                      <a:pt x="34" y="7"/>
                    </a:lnTo>
                    <a:lnTo>
                      <a:pt x="47" y="11"/>
                    </a:lnTo>
                    <a:lnTo>
                      <a:pt x="48" y="7"/>
                    </a:lnTo>
                    <a:lnTo>
                      <a:pt x="44" y="10"/>
                    </a:lnTo>
                    <a:lnTo>
                      <a:pt x="52" y="23"/>
                    </a:lnTo>
                    <a:lnTo>
                      <a:pt x="56" y="20"/>
                    </a:lnTo>
                    <a:lnTo>
                      <a:pt x="52" y="21"/>
                    </a:lnTo>
                    <a:lnTo>
                      <a:pt x="56" y="41"/>
                    </a:lnTo>
                    <a:lnTo>
                      <a:pt x="60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60" y="53"/>
                    </a:lnTo>
                    <a:lnTo>
                      <a:pt x="56" y="53"/>
                    </a:lnTo>
                    <a:lnTo>
                      <a:pt x="52" y="73"/>
                    </a:lnTo>
                    <a:lnTo>
                      <a:pt x="56" y="73"/>
                    </a:lnTo>
                    <a:lnTo>
                      <a:pt x="52" y="72"/>
                    </a:lnTo>
                    <a:lnTo>
                      <a:pt x="44" y="84"/>
                    </a:lnTo>
                    <a:lnTo>
                      <a:pt x="48" y="85"/>
                    </a:lnTo>
                    <a:lnTo>
                      <a:pt x="47" y="82"/>
                    </a:lnTo>
                    <a:lnTo>
                      <a:pt x="34" y="85"/>
                    </a:lnTo>
                    <a:lnTo>
                      <a:pt x="36" y="89"/>
                    </a:lnTo>
                    <a:lnTo>
                      <a:pt x="36" y="85"/>
                    </a:lnTo>
                    <a:lnTo>
                      <a:pt x="28" y="85"/>
                    </a:lnTo>
                    <a:lnTo>
                      <a:pt x="28" y="89"/>
                    </a:lnTo>
                    <a:lnTo>
                      <a:pt x="29" y="85"/>
                    </a:lnTo>
                    <a:lnTo>
                      <a:pt x="17" y="82"/>
                    </a:lnTo>
                    <a:lnTo>
                      <a:pt x="16" y="85"/>
                    </a:lnTo>
                    <a:lnTo>
                      <a:pt x="19" y="84"/>
                    </a:lnTo>
                    <a:lnTo>
                      <a:pt x="12" y="72"/>
                    </a:lnTo>
                    <a:lnTo>
                      <a:pt x="8" y="73"/>
                    </a:lnTo>
                    <a:lnTo>
                      <a:pt x="12" y="73"/>
                    </a:lnTo>
                    <a:lnTo>
                      <a:pt x="8" y="53"/>
                    </a:lnTo>
                    <a:lnTo>
                      <a:pt x="4" y="53"/>
                    </a:lnTo>
                    <a:lnTo>
                      <a:pt x="9" y="53"/>
                    </a:lnTo>
                    <a:lnTo>
                      <a:pt x="9" y="40"/>
                    </a:lnTo>
                    <a:lnTo>
                      <a:pt x="4" y="40"/>
                    </a:lnTo>
                    <a:lnTo>
                      <a:pt x="8" y="41"/>
                    </a:lnTo>
                    <a:lnTo>
                      <a:pt x="12" y="21"/>
                    </a:lnTo>
                    <a:lnTo>
                      <a:pt x="8" y="20"/>
                    </a:lnTo>
                    <a:lnTo>
                      <a:pt x="12" y="23"/>
                    </a:lnTo>
                    <a:lnTo>
                      <a:pt x="19" y="10"/>
                    </a:lnTo>
                    <a:lnTo>
                      <a:pt x="16" y="7"/>
                    </a:lnTo>
                    <a:lnTo>
                      <a:pt x="17" y="11"/>
                    </a:lnTo>
                    <a:lnTo>
                      <a:pt x="29" y="7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91" name="Rectangle 107"/>
              <p:cNvSpPr>
                <a:spLocks noChangeArrowheads="1"/>
              </p:cNvSpPr>
              <p:nvPr/>
            </p:nvSpPr>
            <p:spPr bwMode="auto">
              <a:xfrm>
                <a:off x="1343" y="1825"/>
                <a:ext cx="63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92" name="Freeform 108"/>
              <p:cNvSpPr>
                <a:spLocks/>
              </p:cNvSpPr>
              <p:nvPr/>
            </p:nvSpPr>
            <p:spPr bwMode="auto">
              <a:xfrm>
                <a:off x="1022" y="1788"/>
                <a:ext cx="65" cy="94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3" y="4"/>
                  </a:cxn>
                  <a:cxn ang="0">
                    <a:pos x="4" y="19"/>
                  </a:cxn>
                  <a:cxn ang="0">
                    <a:pos x="4" y="20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54"/>
                  </a:cxn>
                  <a:cxn ang="0">
                    <a:pos x="4" y="76"/>
                  </a:cxn>
                  <a:cxn ang="0">
                    <a:pos x="13" y="89"/>
                  </a:cxn>
                  <a:cxn ang="0">
                    <a:pos x="27" y="93"/>
                  </a:cxn>
                  <a:cxn ang="0">
                    <a:pos x="28" y="94"/>
                  </a:cxn>
                  <a:cxn ang="0">
                    <a:pos x="34" y="94"/>
                  </a:cxn>
                  <a:cxn ang="0">
                    <a:pos x="49" y="89"/>
                  </a:cxn>
                  <a:cxn ang="0">
                    <a:pos x="52" y="88"/>
                  </a:cxn>
                  <a:cxn ang="0">
                    <a:pos x="60" y="74"/>
                  </a:cxn>
                  <a:cxn ang="0">
                    <a:pos x="65" y="50"/>
                  </a:cxn>
                  <a:cxn ang="0">
                    <a:pos x="65" y="40"/>
                  </a:cxn>
                  <a:cxn ang="0">
                    <a:pos x="63" y="40"/>
                  </a:cxn>
                  <a:cxn ang="0">
                    <a:pos x="60" y="18"/>
                  </a:cxn>
                  <a:cxn ang="0">
                    <a:pos x="52" y="6"/>
                  </a:cxn>
                  <a:cxn ang="0">
                    <a:pos x="49" y="4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36" y="9"/>
                  </a:cxn>
                  <a:cxn ang="0">
                    <a:pos x="34" y="8"/>
                  </a:cxn>
                  <a:cxn ang="0">
                    <a:pos x="48" y="8"/>
                  </a:cxn>
                  <a:cxn ang="0">
                    <a:pos x="52" y="23"/>
                  </a:cxn>
                  <a:cxn ang="0">
                    <a:pos x="52" y="21"/>
                  </a:cxn>
                  <a:cxn ang="0">
                    <a:pos x="60" y="40"/>
                  </a:cxn>
                  <a:cxn ang="0">
                    <a:pos x="56" y="53"/>
                  </a:cxn>
                  <a:cxn ang="0">
                    <a:pos x="56" y="53"/>
                  </a:cxn>
                  <a:cxn ang="0">
                    <a:pos x="56" y="73"/>
                  </a:cxn>
                  <a:cxn ang="0">
                    <a:pos x="44" y="84"/>
                  </a:cxn>
                  <a:cxn ang="0">
                    <a:pos x="47" y="82"/>
                  </a:cxn>
                  <a:cxn ang="0">
                    <a:pos x="36" y="89"/>
                  </a:cxn>
                  <a:cxn ang="0">
                    <a:pos x="28" y="86"/>
                  </a:cxn>
                  <a:cxn ang="0">
                    <a:pos x="29" y="86"/>
                  </a:cxn>
                  <a:cxn ang="0">
                    <a:pos x="15" y="86"/>
                  </a:cxn>
                  <a:cxn ang="0">
                    <a:pos x="12" y="72"/>
                  </a:cxn>
                  <a:cxn ang="0">
                    <a:pos x="12" y="73"/>
                  </a:cxn>
                  <a:cxn ang="0">
                    <a:pos x="4" y="53"/>
                  </a:cxn>
                  <a:cxn ang="0">
                    <a:pos x="9" y="40"/>
                  </a:cxn>
                  <a:cxn ang="0">
                    <a:pos x="8" y="42"/>
                  </a:cxn>
                  <a:cxn ang="0">
                    <a:pos x="8" y="20"/>
                  </a:cxn>
                  <a:cxn ang="0">
                    <a:pos x="19" y="10"/>
                  </a:cxn>
                  <a:cxn ang="0">
                    <a:pos x="17" y="11"/>
                  </a:cxn>
                </a:cxnLst>
                <a:rect l="0" t="0" r="r" b="b"/>
                <a:pathLst>
                  <a:path w="65" h="94">
                    <a:moveTo>
                      <a:pt x="29" y="8"/>
                    </a:moveTo>
                    <a:lnTo>
                      <a:pt x="27" y="0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2" y="6"/>
                    </a:lnTo>
                    <a:lnTo>
                      <a:pt x="4" y="19"/>
                    </a:lnTo>
                    <a:lnTo>
                      <a:pt x="4" y="18"/>
                    </a:lnTo>
                    <a:lnTo>
                      <a:pt x="4" y="20"/>
                    </a:lnTo>
                    <a:lnTo>
                      <a:pt x="0" y="40"/>
                    </a:lnTo>
                    <a:lnTo>
                      <a:pt x="0" y="43"/>
                    </a:lnTo>
                    <a:lnTo>
                      <a:pt x="0" y="40"/>
                    </a:lnTo>
                    <a:lnTo>
                      <a:pt x="0" y="53"/>
                    </a:lnTo>
                    <a:lnTo>
                      <a:pt x="0" y="50"/>
                    </a:lnTo>
                    <a:lnTo>
                      <a:pt x="0" y="54"/>
                    </a:lnTo>
                    <a:lnTo>
                      <a:pt x="4" y="74"/>
                    </a:lnTo>
                    <a:lnTo>
                      <a:pt x="4" y="76"/>
                    </a:lnTo>
                    <a:lnTo>
                      <a:pt x="12" y="88"/>
                    </a:lnTo>
                    <a:lnTo>
                      <a:pt x="13" y="89"/>
                    </a:lnTo>
                    <a:lnTo>
                      <a:pt x="14" y="89"/>
                    </a:lnTo>
                    <a:lnTo>
                      <a:pt x="27" y="93"/>
                    </a:lnTo>
                    <a:lnTo>
                      <a:pt x="29" y="94"/>
                    </a:lnTo>
                    <a:lnTo>
                      <a:pt x="28" y="94"/>
                    </a:lnTo>
                    <a:lnTo>
                      <a:pt x="36" y="94"/>
                    </a:lnTo>
                    <a:lnTo>
                      <a:pt x="34" y="94"/>
                    </a:lnTo>
                    <a:lnTo>
                      <a:pt x="37" y="93"/>
                    </a:lnTo>
                    <a:lnTo>
                      <a:pt x="49" y="89"/>
                    </a:lnTo>
                    <a:lnTo>
                      <a:pt x="51" y="89"/>
                    </a:lnTo>
                    <a:lnTo>
                      <a:pt x="52" y="88"/>
                    </a:lnTo>
                    <a:lnTo>
                      <a:pt x="60" y="76"/>
                    </a:lnTo>
                    <a:lnTo>
                      <a:pt x="60" y="74"/>
                    </a:lnTo>
                    <a:lnTo>
                      <a:pt x="63" y="54"/>
                    </a:lnTo>
                    <a:lnTo>
                      <a:pt x="65" y="50"/>
                    </a:lnTo>
                    <a:lnTo>
                      <a:pt x="65" y="53"/>
                    </a:lnTo>
                    <a:lnTo>
                      <a:pt x="65" y="40"/>
                    </a:lnTo>
                    <a:lnTo>
                      <a:pt x="65" y="43"/>
                    </a:lnTo>
                    <a:lnTo>
                      <a:pt x="63" y="40"/>
                    </a:lnTo>
                    <a:lnTo>
                      <a:pt x="60" y="20"/>
                    </a:lnTo>
                    <a:lnTo>
                      <a:pt x="60" y="18"/>
                    </a:lnTo>
                    <a:lnTo>
                      <a:pt x="60" y="19"/>
                    </a:lnTo>
                    <a:lnTo>
                      <a:pt x="52" y="6"/>
                    </a:lnTo>
                    <a:lnTo>
                      <a:pt x="51" y="4"/>
                    </a:lnTo>
                    <a:lnTo>
                      <a:pt x="49" y="4"/>
                    </a:lnTo>
                    <a:lnTo>
                      <a:pt x="37" y="0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8" y="9"/>
                    </a:lnTo>
                    <a:lnTo>
                      <a:pt x="36" y="9"/>
                    </a:lnTo>
                    <a:lnTo>
                      <a:pt x="36" y="4"/>
                    </a:lnTo>
                    <a:lnTo>
                      <a:pt x="34" y="8"/>
                    </a:lnTo>
                    <a:lnTo>
                      <a:pt x="47" y="11"/>
                    </a:lnTo>
                    <a:lnTo>
                      <a:pt x="48" y="8"/>
                    </a:lnTo>
                    <a:lnTo>
                      <a:pt x="44" y="10"/>
                    </a:lnTo>
                    <a:lnTo>
                      <a:pt x="52" y="23"/>
                    </a:lnTo>
                    <a:lnTo>
                      <a:pt x="56" y="20"/>
                    </a:lnTo>
                    <a:lnTo>
                      <a:pt x="52" y="21"/>
                    </a:lnTo>
                    <a:lnTo>
                      <a:pt x="56" y="42"/>
                    </a:lnTo>
                    <a:lnTo>
                      <a:pt x="60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60" y="53"/>
                    </a:lnTo>
                    <a:lnTo>
                      <a:pt x="56" y="53"/>
                    </a:lnTo>
                    <a:lnTo>
                      <a:pt x="52" y="73"/>
                    </a:lnTo>
                    <a:lnTo>
                      <a:pt x="56" y="73"/>
                    </a:lnTo>
                    <a:lnTo>
                      <a:pt x="52" y="72"/>
                    </a:lnTo>
                    <a:lnTo>
                      <a:pt x="44" y="84"/>
                    </a:lnTo>
                    <a:lnTo>
                      <a:pt x="48" y="86"/>
                    </a:lnTo>
                    <a:lnTo>
                      <a:pt x="47" y="82"/>
                    </a:lnTo>
                    <a:lnTo>
                      <a:pt x="34" y="86"/>
                    </a:lnTo>
                    <a:lnTo>
                      <a:pt x="36" y="89"/>
                    </a:lnTo>
                    <a:lnTo>
                      <a:pt x="36" y="86"/>
                    </a:lnTo>
                    <a:lnTo>
                      <a:pt x="28" y="86"/>
                    </a:lnTo>
                    <a:lnTo>
                      <a:pt x="28" y="89"/>
                    </a:lnTo>
                    <a:lnTo>
                      <a:pt x="29" y="86"/>
                    </a:lnTo>
                    <a:lnTo>
                      <a:pt x="17" y="82"/>
                    </a:lnTo>
                    <a:lnTo>
                      <a:pt x="15" y="86"/>
                    </a:lnTo>
                    <a:lnTo>
                      <a:pt x="19" y="84"/>
                    </a:lnTo>
                    <a:lnTo>
                      <a:pt x="12" y="72"/>
                    </a:lnTo>
                    <a:lnTo>
                      <a:pt x="8" y="73"/>
                    </a:lnTo>
                    <a:lnTo>
                      <a:pt x="12" y="73"/>
                    </a:lnTo>
                    <a:lnTo>
                      <a:pt x="8" y="53"/>
                    </a:lnTo>
                    <a:lnTo>
                      <a:pt x="4" y="53"/>
                    </a:lnTo>
                    <a:lnTo>
                      <a:pt x="9" y="53"/>
                    </a:lnTo>
                    <a:lnTo>
                      <a:pt x="9" y="40"/>
                    </a:lnTo>
                    <a:lnTo>
                      <a:pt x="4" y="40"/>
                    </a:lnTo>
                    <a:lnTo>
                      <a:pt x="8" y="42"/>
                    </a:lnTo>
                    <a:lnTo>
                      <a:pt x="12" y="21"/>
                    </a:lnTo>
                    <a:lnTo>
                      <a:pt x="8" y="20"/>
                    </a:lnTo>
                    <a:lnTo>
                      <a:pt x="12" y="23"/>
                    </a:lnTo>
                    <a:lnTo>
                      <a:pt x="19" y="10"/>
                    </a:lnTo>
                    <a:lnTo>
                      <a:pt x="15" y="8"/>
                    </a:lnTo>
                    <a:lnTo>
                      <a:pt x="17" y="11"/>
                    </a:lnTo>
                    <a:lnTo>
                      <a:pt x="29" y="8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93" name="Freeform 109"/>
              <p:cNvSpPr>
                <a:spLocks/>
              </p:cNvSpPr>
              <p:nvPr/>
            </p:nvSpPr>
            <p:spPr bwMode="auto">
              <a:xfrm>
                <a:off x="1105" y="1866"/>
                <a:ext cx="21" cy="16"/>
              </a:xfrm>
              <a:custGeom>
                <a:avLst/>
                <a:gdLst/>
                <a:ahLst/>
                <a:cxnLst>
                  <a:cxn ang="0">
                    <a:pos x="14" y="6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0" y="6"/>
                  </a:cxn>
                  <a:cxn ang="0">
                    <a:pos x="10" y="16"/>
                  </a:cxn>
                  <a:cxn ang="0">
                    <a:pos x="14" y="14"/>
                  </a:cxn>
                  <a:cxn ang="0">
                    <a:pos x="18" y="10"/>
                  </a:cxn>
                  <a:cxn ang="0">
                    <a:pos x="21" y="6"/>
                  </a:cxn>
                  <a:cxn ang="0">
                    <a:pos x="14" y="0"/>
                  </a:cxn>
                  <a:cxn ang="0">
                    <a:pos x="8" y="6"/>
                  </a:cxn>
                  <a:cxn ang="0">
                    <a:pos x="12" y="10"/>
                  </a:cxn>
                  <a:cxn ang="0">
                    <a:pos x="14" y="6"/>
                  </a:cxn>
                  <a:cxn ang="0">
                    <a:pos x="12" y="4"/>
                  </a:cxn>
                  <a:cxn ang="0">
                    <a:pos x="8" y="8"/>
                  </a:cxn>
                  <a:cxn ang="0">
                    <a:pos x="10" y="10"/>
                  </a:cxn>
                  <a:cxn ang="0">
                    <a:pos x="14" y="8"/>
                  </a:cxn>
                  <a:cxn ang="0">
                    <a:pos x="10" y="4"/>
                  </a:cxn>
                  <a:cxn ang="0">
                    <a:pos x="7" y="6"/>
                  </a:cxn>
                  <a:cxn ang="0">
                    <a:pos x="10" y="10"/>
                  </a:cxn>
                  <a:cxn ang="0">
                    <a:pos x="14" y="6"/>
                  </a:cxn>
                </a:cxnLst>
                <a:rect l="0" t="0" r="r" b="b"/>
                <a:pathLst>
                  <a:path w="21" h="16">
                    <a:moveTo>
                      <a:pt x="14" y="6"/>
                    </a:moveTo>
                    <a:lnTo>
                      <a:pt x="8" y="0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10" y="16"/>
                    </a:lnTo>
                    <a:lnTo>
                      <a:pt x="14" y="14"/>
                    </a:lnTo>
                    <a:lnTo>
                      <a:pt x="18" y="10"/>
                    </a:lnTo>
                    <a:lnTo>
                      <a:pt x="21" y="6"/>
                    </a:lnTo>
                    <a:lnTo>
                      <a:pt x="14" y="0"/>
                    </a:lnTo>
                    <a:lnTo>
                      <a:pt x="8" y="6"/>
                    </a:lnTo>
                    <a:lnTo>
                      <a:pt x="12" y="10"/>
                    </a:lnTo>
                    <a:lnTo>
                      <a:pt x="14" y="6"/>
                    </a:lnTo>
                    <a:lnTo>
                      <a:pt x="12" y="4"/>
                    </a:lnTo>
                    <a:lnTo>
                      <a:pt x="8" y="8"/>
                    </a:lnTo>
                    <a:lnTo>
                      <a:pt x="10" y="10"/>
                    </a:lnTo>
                    <a:lnTo>
                      <a:pt x="14" y="8"/>
                    </a:lnTo>
                    <a:lnTo>
                      <a:pt x="10" y="4"/>
                    </a:lnTo>
                    <a:lnTo>
                      <a:pt x="7" y="6"/>
                    </a:lnTo>
                    <a:lnTo>
                      <a:pt x="10" y="10"/>
                    </a:lnTo>
                    <a:lnTo>
                      <a:pt x="14" y="6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94" name="Freeform 110"/>
              <p:cNvSpPr>
                <a:spLocks/>
              </p:cNvSpPr>
              <p:nvPr/>
            </p:nvSpPr>
            <p:spPr bwMode="auto">
              <a:xfrm>
                <a:off x="1159" y="1789"/>
                <a:ext cx="27" cy="88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4" y="23"/>
                  </a:cxn>
                  <a:cxn ang="0">
                    <a:pos x="12" y="19"/>
                  </a:cxn>
                  <a:cxn ang="0">
                    <a:pos x="13" y="19"/>
                  </a:cxn>
                  <a:cxn ang="0">
                    <a:pos x="26" y="7"/>
                  </a:cxn>
                  <a:cxn ang="0">
                    <a:pos x="22" y="3"/>
                  </a:cxn>
                  <a:cxn ang="0">
                    <a:pos x="18" y="3"/>
                  </a:cxn>
                  <a:cxn ang="0">
                    <a:pos x="18" y="88"/>
                  </a:cxn>
                  <a:cxn ang="0">
                    <a:pos x="27" y="88"/>
                  </a:cxn>
                  <a:cxn ang="0">
                    <a:pos x="27" y="3"/>
                  </a:cxn>
                  <a:cxn ang="0">
                    <a:pos x="19" y="0"/>
                  </a:cxn>
                  <a:cxn ang="0">
                    <a:pos x="7" y="13"/>
                  </a:cxn>
                  <a:cxn ang="0">
                    <a:pos x="9" y="15"/>
                  </a:cxn>
                  <a:cxn ang="0">
                    <a:pos x="8" y="12"/>
                  </a:cxn>
                  <a:cxn ang="0">
                    <a:pos x="0" y="15"/>
                  </a:cxn>
                </a:cxnLst>
                <a:rect l="0" t="0" r="r" b="b"/>
                <a:pathLst>
                  <a:path w="27" h="88">
                    <a:moveTo>
                      <a:pt x="0" y="15"/>
                    </a:moveTo>
                    <a:lnTo>
                      <a:pt x="4" y="23"/>
                    </a:lnTo>
                    <a:lnTo>
                      <a:pt x="12" y="19"/>
                    </a:lnTo>
                    <a:lnTo>
                      <a:pt x="13" y="19"/>
                    </a:lnTo>
                    <a:lnTo>
                      <a:pt x="26" y="7"/>
                    </a:lnTo>
                    <a:lnTo>
                      <a:pt x="22" y="3"/>
                    </a:lnTo>
                    <a:lnTo>
                      <a:pt x="18" y="3"/>
                    </a:lnTo>
                    <a:lnTo>
                      <a:pt x="18" y="88"/>
                    </a:lnTo>
                    <a:lnTo>
                      <a:pt x="27" y="88"/>
                    </a:lnTo>
                    <a:lnTo>
                      <a:pt x="27" y="3"/>
                    </a:lnTo>
                    <a:lnTo>
                      <a:pt x="19" y="0"/>
                    </a:lnTo>
                    <a:lnTo>
                      <a:pt x="7" y="13"/>
                    </a:lnTo>
                    <a:lnTo>
                      <a:pt x="9" y="15"/>
                    </a:lnTo>
                    <a:lnTo>
                      <a:pt x="8" y="12"/>
                    </a:lnTo>
                    <a:lnTo>
                      <a:pt x="0" y="15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95" name="Freeform 111"/>
              <p:cNvSpPr>
                <a:spLocks/>
              </p:cNvSpPr>
              <p:nvPr/>
            </p:nvSpPr>
            <p:spPr bwMode="auto">
              <a:xfrm>
                <a:off x="1229" y="1788"/>
                <a:ext cx="65" cy="93"/>
              </a:xfrm>
              <a:custGeom>
                <a:avLst/>
                <a:gdLst/>
                <a:ahLst/>
                <a:cxnLst>
                  <a:cxn ang="0">
                    <a:pos x="51" y="0"/>
                  </a:cxn>
                  <a:cxn ang="0">
                    <a:pos x="7" y="4"/>
                  </a:cxn>
                  <a:cxn ang="0">
                    <a:pos x="11" y="44"/>
                  </a:cxn>
                  <a:cxn ang="0">
                    <a:pos x="11" y="37"/>
                  </a:cxn>
                  <a:cxn ang="0">
                    <a:pos x="25" y="37"/>
                  </a:cxn>
                  <a:cxn ang="0">
                    <a:pos x="24" y="38"/>
                  </a:cxn>
                  <a:cxn ang="0">
                    <a:pos x="36" y="33"/>
                  </a:cxn>
                  <a:cxn ang="0">
                    <a:pos x="47" y="40"/>
                  </a:cxn>
                  <a:cxn ang="0">
                    <a:pos x="46" y="40"/>
                  </a:cxn>
                  <a:cxn ang="0">
                    <a:pos x="56" y="44"/>
                  </a:cxn>
                  <a:cxn ang="0">
                    <a:pos x="56" y="58"/>
                  </a:cxn>
                  <a:cxn ang="0">
                    <a:pos x="56" y="57"/>
                  </a:cxn>
                  <a:cxn ang="0">
                    <a:pos x="60" y="64"/>
                  </a:cxn>
                  <a:cxn ang="0">
                    <a:pos x="53" y="76"/>
                  </a:cxn>
                  <a:cxn ang="0">
                    <a:pos x="54" y="74"/>
                  </a:cxn>
                  <a:cxn ang="0">
                    <a:pos x="49" y="84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24" y="88"/>
                  </a:cxn>
                  <a:cxn ang="0">
                    <a:pos x="12" y="81"/>
                  </a:cxn>
                  <a:cxn ang="0">
                    <a:pos x="15" y="82"/>
                  </a:cxn>
                  <a:cxn ang="0">
                    <a:pos x="7" y="81"/>
                  </a:cxn>
                  <a:cxn ang="0">
                    <a:pos x="7" y="72"/>
                  </a:cxn>
                  <a:cxn ang="0">
                    <a:pos x="3" y="83"/>
                  </a:cxn>
                  <a:cxn ang="0">
                    <a:pos x="10" y="88"/>
                  </a:cxn>
                  <a:cxn ang="0">
                    <a:pos x="25" y="93"/>
                  </a:cxn>
                  <a:cxn ang="0">
                    <a:pos x="36" y="93"/>
                  </a:cxn>
                  <a:cxn ang="0">
                    <a:pos x="37" y="92"/>
                  </a:cxn>
                  <a:cxn ang="0">
                    <a:pos x="53" y="88"/>
                  </a:cxn>
                  <a:cxn ang="0">
                    <a:pos x="60" y="78"/>
                  </a:cxn>
                  <a:cxn ang="0">
                    <a:pos x="65" y="63"/>
                  </a:cxn>
                  <a:cxn ang="0">
                    <a:pos x="65" y="57"/>
                  </a:cxn>
                  <a:cxn ang="0">
                    <a:pos x="64" y="55"/>
                  </a:cxn>
                  <a:cxn ang="0">
                    <a:pos x="60" y="42"/>
                  </a:cxn>
                  <a:cxn ang="0">
                    <a:pos x="50" y="33"/>
                  </a:cxn>
                  <a:cxn ang="0">
                    <a:pos x="35" y="29"/>
                  </a:cxn>
                  <a:cxn ang="0">
                    <a:pos x="24" y="29"/>
                  </a:cxn>
                  <a:cxn ang="0">
                    <a:pos x="22" y="29"/>
                  </a:cxn>
                  <a:cxn ang="0">
                    <a:pos x="8" y="33"/>
                  </a:cxn>
                  <a:cxn ang="0">
                    <a:pos x="5" y="38"/>
                  </a:cxn>
                  <a:cxn ang="0">
                    <a:pos x="12" y="42"/>
                  </a:cxn>
                  <a:cxn ang="0">
                    <a:pos x="11" y="4"/>
                  </a:cxn>
                  <a:cxn ang="0">
                    <a:pos x="51" y="9"/>
                  </a:cxn>
                </a:cxnLst>
                <a:rect l="0" t="0" r="r" b="b"/>
                <a:pathLst>
                  <a:path w="65" h="93">
                    <a:moveTo>
                      <a:pt x="51" y="9"/>
                    </a:moveTo>
                    <a:lnTo>
                      <a:pt x="51" y="0"/>
                    </a:lnTo>
                    <a:lnTo>
                      <a:pt x="7" y="0"/>
                    </a:lnTo>
                    <a:lnTo>
                      <a:pt x="7" y="4"/>
                    </a:lnTo>
                    <a:lnTo>
                      <a:pt x="3" y="40"/>
                    </a:lnTo>
                    <a:lnTo>
                      <a:pt x="11" y="44"/>
                    </a:lnTo>
                    <a:lnTo>
                      <a:pt x="15" y="40"/>
                    </a:lnTo>
                    <a:lnTo>
                      <a:pt x="11" y="37"/>
                    </a:lnTo>
                    <a:lnTo>
                      <a:pt x="12" y="40"/>
                    </a:lnTo>
                    <a:lnTo>
                      <a:pt x="25" y="37"/>
                    </a:lnTo>
                    <a:lnTo>
                      <a:pt x="24" y="33"/>
                    </a:lnTo>
                    <a:lnTo>
                      <a:pt x="24" y="38"/>
                    </a:lnTo>
                    <a:lnTo>
                      <a:pt x="36" y="38"/>
                    </a:lnTo>
                    <a:lnTo>
                      <a:pt x="36" y="33"/>
                    </a:lnTo>
                    <a:lnTo>
                      <a:pt x="35" y="37"/>
                    </a:lnTo>
                    <a:lnTo>
                      <a:pt x="47" y="40"/>
                    </a:lnTo>
                    <a:lnTo>
                      <a:pt x="49" y="37"/>
                    </a:lnTo>
                    <a:lnTo>
                      <a:pt x="46" y="40"/>
                    </a:lnTo>
                    <a:lnTo>
                      <a:pt x="54" y="48"/>
                    </a:lnTo>
                    <a:lnTo>
                      <a:pt x="56" y="44"/>
                    </a:lnTo>
                    <a:lnTo>
                      <a:pt x="53" y="45"/>
                    </a:lnTo>
                    <a:lnTo>
                      <a:pt x="56" y="58"/>
                    </a:lnTo>
                    <a:lnTo>
                      <a:pt x="60" y="57"/>
                    </a:lnTo>
                    <a:lnTo>
                      <a:pt x="56" y="57"/>
                    </a:lnTo>
                    <a:lnTo>
                      <a:pt x="56" y="64"/>
                    </a:lnTo>
                    <a:lnTo>
                      <a:pt x="60" y="64"/>
                    </a:lnTo>
                    <a:lnTo>
                      <a:pt x="56" y="63"/>
                    </a:lnTo>
                    <a:lnTo>
                      <a:pt x="53" y="76"/>
                    </a:lnTo>
                    <a:lnTo>
                      <a:pt x="56" y="77"/>
                    </a:lnTo>
                    <a:lnTo>
                      <a:pt x="54" y="74"/>
                    </a:lnTo>
                    <a:lnTo>
                      <a:pt x="46" y="82"/>
                    </a:lnTo>
                    <a:lnTo>
                      <a:pt x="49" y="84"/>
                    </a:lnTo>
                    <a:lnTo>
                      <a:pt x="47" y="81"/>
                    </a:lnTo>
                    <a:lnTo>
                      <a:pt x="35" y="84"/>
                    </a:lnTo>
                    <a:lnTo>
                      <a:pt x="36" y="88"/>
                    </a:lnTo>
                    <a:lnTo>
                      <a:pt x="36" y="84"/>
                    </a:lnTo>
                    <a:lnTo>
                      <a:pt x="24" y="84"/>
                    </a:lnTo>
                    <a:lnTo>
                      <a:pt x="24" y="88"/>
                    </a:lnTo>
                    <a:lnTo>
                      <a:pt x="25" y="84"/>
                    </a:lnTo>
                    <a:lnTo>
                      <a:pt x="12" y="81"/>
                    </a:lnTo>
                    <a:lnTo>
                      <a:pt x="11" y="84"/>
                    </a:lnTo>
                    <a:lnTo>
                      <a:pt x="15" y="82"/>
                    </a:lnTo>
                    <a:lnTo>
                      <a:pt x="11" y="78"/>
                    </a:lnTo>
                    <a:lnTo>
                      <a:pt x="7" y="81"/>
                    </a:lnTo>
                    <a:lnTo>
                      <a:pt x="11" y="79"/>
                    </a:lnTo>
                    <a:lnTo>
                      <a:pt x="7" y="72"/>
                    </a:lnTo>
                    <a:lnTo>
                      <a:pt x="0" y="76"/>
                    </a:lnTo>
                    <a:lnTo>
                      <a:pt x="3" y="83"/>
                    </a:lnTo>
                    <a:lnTo>
                      <a:pt x="8" y="88"/>
                    </a:lnTo>
                    <a:lnTo>
                      <a:pt x="10" y="88"/>
                    </a:lnTo>
                    <a:lnTo>
                      <a:pt x="22" y="92"/>
                    </a:lnTo>
                    <a:lnTo>
                      <a:pt x="25" y="93"/>
                    </a:lnTo>
                    <a:lnTo>
                      <a:pt x="24" y="93"/>
                    </a:lnTo>
                    <a:lnTo>
                      <a:pt x="36" y="93"/>
                    </a:lnTo>
                    <a:lnTo>
                      <a:pt x="35" y="93"/>
                    </a:lnTo>
                    <a:lnTo>
                      <a:pt x="37" y="92"/>
                    </a:lnTo>
                    <a:lnTo>
                      <a:pt x="50" y="88"/>
                    </a:lnTo>
                    <a:lnTo>
                      <a:pt x="53" y="88"/>
                    </a:lnTo>
                    <a:lnTo>
                      <a:pt x="60" y="81"/>
                    </a:lnTo>
                    <a:lnTo>
                      <a:pt x="60" y="78"/>
                    </a:lnTo>
                    <a:lnTo>
                      <a:pt x="64" y="65"/>
                    </a:lnTo>
                    <a:lnTo>
                      <a:pt x="65" y="63"/>
                    </a:lnTo>
                    <a:lnTo>
                      <a:pt x="65" y="64"/>
                    </a:lnTo>
                    <a:lnTo>
                      <a:pt x="65" y="57"/>
                    </a:lnTo>
                    <a:lnTo>
                      <a:pt x="65" y="58"/>
                    </a:lnTo>
                    <a:lnTo>
                      <a:pt x="64" y="55"/>
                    </a:lnTo>
                    <a:lnTo>
                      <a:pt x="60" y="43"/>
                    </a:lnTo>
                    <a:lnTo>
                      <a:pt x="60" y="42"/>
                    </a:lnTo>
                    <a:lnTo>
                      <a:pt x="51" y="33"/>
                    </a:lnTo>
                    <a:lnTo>
                      <a:pt x="50" y="33"/>
                    </a:lnTo>
                    <a:lnTo>
                      <a:pt x="37" y="29"/>
                    </a:lnTo>
                    <a:lnTo>
                      <a:pt x="35" y="29"/>
                    </a:lnTo>
                    <a:lnTo>
                      <a:pt x="36" y="29"/>
                    </a:lnTo>
                    <a:lnTo>
                      <a:pt x="24" y="29"/>
                    </a:lnTo>
                    <a:lnTo>
                      <a:pt x="25" y="29"/>
                    </a:lnTo>
                    <a:lnTo>
                      <a:pt x="22" y="29"/>
                    </a:lnTo>
                    <a:lnTo>
                      <a:pt x="10" y="33"/>
                    </a:lnTo>
                    <a:lnTo>
                      <a:pt x="8" y="33"/>
                    </a:lnTo>
                    <a:lnTo>
                      <a:pt x="8" y="34"/>
                    </a:lnTo>
                    <a:lnTo>
                      <a:pt x="5" y="38"/>
                    </a:lnTo>
                    <a:lnTo>
                      <a:pt x="7" y="40"/>
                    </a:lnTo>
                    <a:lnTo>
                      <a:pt x="12" y="42"/>
                    </a:lnTo>
                    <a:lnTo>
                      <a:pt x="16" y="5"/>
                    </a:lnTo>
                    <a:lnTo>
                      <a:pt x="11" y="4"/>
                    </a:lnTo>
                    <a:lnTo>
                      <a:pt x="11" y="9"/>
                    </a:lnTo>
                    <a:lnTo>
                      <a:pt x="51" y="9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96" name="Rectangle 112"/>
              <p:cNvSpPr>
                <a:spLocks noChangeArrowheads="1"/>
              </p:cNvSpPr>
              <p:nvPr/>
            </p:nvSpPr>
            <p:spPr bwMode="auto">
              <a:xfrm>
                <a:off x="1343" y="1267"/>
                <a:ext cx="63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97" name="Freeform 113"/>
              <p:cNvSpPr>
                <a:spLocks/>
              </p:cNvSpPr>
              <p:nvPr/>
            </p:nvSpPr>
            <p:spPr bwMode="auto">
              <a:xfrm>
                <a:off x="1022" y="1269"/>
                <a:ext cx="65" cy="94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3" y="3"/>
                  </a:cxn>
                  <a:cxn ang="0">
                    <a:pos x="4" y="19"/>
                  </a:cxn>
                  <a:cxn ang="0">
                    <a:pos x="4" y="20"/>
                  </a:cxn>
                  <a:cxn ang="0">
                    <a:pos x="0" y="42"/>
                  </a:cxn>
                  <a:cxn ang="0">
                    <a:pos x="0" y="53"/>
                  </a:cxn>
                  <a:cxn ang="0">
                    <a:pos x="0" y="54"/>
                  </a:cxn>
                  <a:cxn ang="0">
                    <a:pos x="4" y="75"/>
                  </a:cxn>
                  <a:cxn ang="0">
                    <a:pos x="13" y="89"/>
                  </a:cxn>
                  <a:cxn ang="0">
                    <a:pos x="27" y="93"/>
                  </a:cxn>
                  <a:cxn ang="0">
                    <a:pos x="28" y="94"/>
                  </a:cxn>
                  <a:cxn ang="0">
                    <a:pos x="34" y="94"/>
                  </a:cxn>
                  <a:cxn ang="0">
                    <a:pos x="49" y="89"/>
                  </a:cxn>
                  <a:cxn ang="0">
                    <a:pos x="52" y="88"/>
                  </a:cxn>
                  <a:cxn ang="0">
                    <a:pos x="60" y="74"/>
                  </a:cxn>
                  <a:cxn ang="0">
                    <a:pos x="65" y="50"/>
                  </a:cxn>
                  <a:cxn ang="0">
                    <a:pos x="65" y="40"/>
                  </a:cxn>
                  <a:cxn ang="0">
                    <a:pos x="63" y="40"/>
                  </a:cxn>
                  <a:cxn ang="0">
                    <a:pos x="60" y="17"/>
                  </a:cxn>
                  <a:cxn ang="0">
                    <a:pos x="52" y="6"/>
                  </a:cxn>
                  <a:cxn ang="0">
                    <a:pos x="49" y="3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48" y="7"/>
                  </a:cxn>
                  <a:cxn ang="0">
                    <a:pos x="52" y="22"/>
                  </a:cxn>
                  <a:cxn ang="0">
                    <a:pos x="52" y="21"/>
                  </a:cxn>
                  <a:cxn ang="0">
                    <a:pos x="60" y="40"/>
                  </a:cxn>
                  <a:cxn ang="0">
                    <a:pos x="56" y="53"/>
                  </a:cxn>
                  <a:cxn ang="0">
                    <a:pos x="56" y="53"/>
                  </a:cxn>
                  <a:cxn ang="0">
                    <a:pos x="56" y="73"/>
                  </a:cxn>
                  <a:cxn ang="0">
                    <a:pos x="44" y="84"/>
                  </a:cxn>
                  <a:cxn ang="0">
                    <a:pos x="47" y="81"/>
                  </a:cxn>
                  <a:cxn ang="0">
                    <a:pos x="36" y="89"/>
                  </a:cxn>
                  <a:cxn ang="0">
                    <a:pos x="28" y="85"/>
                  </a:cxn>
                  <a:cxn ang="0">
                    <a:pos x="29" y="85"/>
                  </a:cxn>
                  <a:cxn ang="0">
                    <a:pos x="15" y="85"/>
                  </a:cxn>
                  <a:cxn ang="0">
                    <a:pos x="12" y="71"/>
                  </a:cxn>
                  <a:cxn ang="0">
                    <a:pos x="12" y="73"/>
                  </a:cxn>
                  <a:cxn ang="0">
                    <a:pos x="4" y="53"/>
                  </a:cxn>
                  <a:cxn ang="0">
                    <a:pos x="9" y="40"/>
                  </a:cxn>
                  <a:cxn ang="0">
                    <a:pos x="8" y="41"/>
                  </a:cxn>
                  <a:cxn ang="0">
                    <a:pos x="8" y="20"/>
                  </a:cxn>
                  <a:cxn ang="0">
                    <a:pos x="19" y="10"/>
                  </a:cxn>
                  <a:cxn ang="0">
                    <a:pos x="17" y="11"/>
                  </a:cxn>
                </a:cxnLst>
                <a:rect l="0" t="0" r="r" b="b"/>
                <a:pathLst>
                  <a:path w="65" h="94">
                    <a:moveTo>
                      <a:pt x="29" y="7"/>
                    </a:moveTo>
                    <a:lnTo>
                      <a:pt x="27" y="0"/>
                    </a:lnTo>
                    <a:lnTo>
                      <a:pt x="14" y="3"/>
                    </a:lnTo>
                    <a:lnTo>
                      <a:pt x="13" y="3"/>
                    </a:lnTo>
                    <a:lnTo>
                      <a:pt x="12" y="6"/>
                    </a:lnTo>
                    <a:lnTo>
                      <a:pt x="4" y="19"/>
                    </a:lnTo>
                    <a:lnTo>
                      <a:pt x="4" y="17"/>
                    </a:lnTo>
                    <a:lnTo>
                      <a:pt x="4" y="20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0"/>
                    </a:lnTo>
                    <a:lnTo>
                      <a:pt x="0" y="53"/>
                    </a:lnTo>
                    <a:lnTo>
                      <a:pt x="0" y="50"/>
                    </a:lnTo>
                    <a:lnTo>
                      <a:pt x="0" y="54"/>
                    </a:lnTo>
                    <a:lnTo>
                      <a:pt x="4" y="74"/>
                    </a:lnTo>
                    <a:lnTo>
                      <a:pt x="4" y="75"/>
                    </a:lnTo>
                    <a:lnTo>
                      <a:pt x="12" y="88"/>
                    </a:lnTo>
                    <a:lnTo>
                      <a:pt x="13" y="89"/>
                    </a:lnTo>
                    <a:lnTo>
                      <a:pt x="14" y="89"/>
                    </a:lnTo>
                    <a:lnTo>
                      <a:pt x="27" y="93"/>
                    </a:lnTo>
                    <a:lnTo>
                      <a:pt x="29" y="94"/>
                    </a:lnTo>
                    <a:lnTo>
                      <a:pt x="28" y="94"/>
                    </a:lnTo>
                    <a:lnTo>
                      <a:pt x="36" y="94"/>
                    </a:lnTo>
                    <a:lnTo>
                      <a:pt x="34" y="94"/>
                    </a:lnTo>
                    <a:lnTo>
                      <a:pt x="37" y="93"/>
                    </a:lnTo>
                    <a:lnTo>
                      <a:pt x="49" y="89"/>
                    </a:lnTo>
                    <a:lnTo>
                      <a:pt x="51" y="89"/>
                    </a:lnTo>
                    <a:lnTo>
                      <a:pt x="52" y="88"/>
                    </a:lnTo>
                    <a:lnTo>
                      <a:pt x="60" y="75"/>
                    </a:lnTo>
                    <a:lnTo>
                      <a:pt x="60" y="74"/>
                    </a:lnTo>
                    <a:lnTo>
                      <a:pt x="63" y="54"/>
                    </a:lnTo>
                    <a:lnTo>
                      <a:pt x="65" y="50"/>
                    </a:lnTo>
                    <a:lnTo>
                      <a:pt x="65" y="53"/>
                    </a:lnTo>
                    <a:lnTo>
                      <a:pt x="65" y="40"/>
                    </a:lnTo>
                    <a:lnTo>
                      <a:pt x="65" y="42"/>
                    </a:lnTo>
                    <a:lnTo>
                      <a:pt x="63" y="40"/>
                    </a:lnTo>
                    <a:lnTo>
                      <a:pt x="60" y="20"/>
                    </a:lnTo>
                    <a:lnTo>
                      <a:pt x="60" y="17"/>
                    </a:lnTo>
                    <a:lnTo>
                      <a:pt x="60" y="19"/>
                    </a:lnTo>
                    <a:lnTo>
                      <a:pt x="52" y="6"/>
                    </a:lnTo>
                    <a:lnTo>
                      <a:pt x="51" y="3"/>
                    </a:lnTo>
                    <a:lnTo>
                      <a:pt x="49" y="3"/>
                    </a:lnTo>
                    <a:lnTo>
                      <a:pt x="37" y="0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8" y="9"/>
                    </a:lnTo>
                    <a:lnTo>
                      <a:pt x="36" y="9"/>
                    </a:lnTo>
                    <a:lnTo>
                      <a:pt x="36" y="3"/>
                    </a:lnTo>
                    <a:lnTo>
                      <a:pt x="34" y="7"/>
                    </a:lnTo>
                    <a:lnTo>
                      <a:pt x="47" y="11"/>
                    </a:lnTo>
                    <a:lnTo>
                      <a:pt x="48" y="7"/>
                    </a:lnTo>
                    <a:lnTo>
                      <a:pt x="44" y="10"/>
                    </a:lnTo>
                    <a:lnTo>
                      <a:pt x="52" y="22"/>
                    </a:lnTo>
                    <a:lnTo>
                      <a:pt x="56" y="20"/>
                    </a:lnTo>
                    <a:lnTo>
                      <a:pt x="52" y="21"/>
                    </a:lnTo>
                    <a:lnTo>
                      <a:pt x="56" y="41"/>
                    </a:lnTo>
                    <a:lnTo>
                      <a:pt x="60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60" y="53"/>
                    </a:lnTo>
                    <a:lnTo>
                      <a:pt x="56" y="53"/>
                    </a:lnTo>
                    <a:lnTo>
                      <a:pt x="52" y="73"/>
                    </a:lnTo>
                    <a:lnTo>
                      <a:pt x="56" y="73"/>
                    </a:lnTo>
                    <a:lnTo>
                      <a:pt x="52" y="71"/>
                    </a:lnTo>
                    <a:lnTo>
                      <a:pt x="44" y="84"/>
                    </a:lnTo>
                    <a:lnTo>
                      <a:pt x="48" y="85"/>
                    </a:lnTo>
                    <a:lnTo>
                      <a:pt x="47" y="81"/>
                    </a:lnTo>
                    <a:lnTo>
                      <a:pt x="34" y="85"/>
                    </a:lnTo>
                    <a:lnTo>
                      <a:pt x="36" y="89"/>
                    </a:lnTo>
                    <a:lnTo>
                      <a:pt x="36" y="85"/>
                    </a:lnTo>
                    <a:lnTo>
                      <a:pt x="28" y="85"/>
                    </a:lnTo>
                    <a:lnTo>
                      <a:pt x="28" y="89"/>
                    </a:lnTo>
                    <a:lnTo>
                      <a:pt x="29" y="85"/>
                    </a:lnTo>
                    <a:lnTo>
                      <a:pt x="17" y="81"/>
                    </a:lnTo>
                    <a:lnTo>
                      <a:pt x="15" y="85"/>
                    </a:lnTo>
                    <a:lnTo>
                      <a:pt x="19" y="84"/>
                    </a:lnTo>
                    <a:lnTo>
                      <a:pt x="12" y="71"/>
                    </a:lnTo>
                    <a:lnTo>
                      <a:pt x="8" y="73"/>
                    </a:lnTo>
                    <a:lnTo>
                      <a:pt x="12" y="73"/>
                    </a:lnTo>
                    <a:lnTo>
                      <a:pt x="8" y="53"/>
                    </a:lnTo>
                    <a:lnTo>
                      <a:pt x="4" y="53"/>
                    </a:lnTo>
                    <a:lnTo>
                      <a:pt x="9" y="53"/>
                    </a:lnTo>
                    <a:lnTo>
                      <a:pt x="9" y="40"/>
                    </a:lnTo>
                    <a:lnTo>
                      <a:pt x="4" y="40"/>
                    </a:lnTo>
                    <a:lnTo>
                      <a:pt x="8" y="41"/>
                    </a:lnTo>
                    <a:lnTo>
                      <a:pt x="12" y="21"/>
                    </a:lnTo>
                    <a:lnTo>
                      <a:pt x="8" y="20"/>
                    </a:lnTo>
                    <a:lnTo>
                      <a:pt x="12" y="22"/>
                    </a:lnTo>
                    <a:lnTo>
                      <a:pt x="19" y="10"/>
                    </a:lnTo>
                    <a:lnTo>
                      <a:pt x="15" y="7"/>
                    </a:lnTo>
                    <a:lnTo>
                      <a:pt x="17" y="11"/>
                    </a:lnTo>
                    <a:lnTo>
                      <a:pt x="29" y="7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98" name="Freeform 114"/>
              <p:cNvSpPr>
                <a:spLocks/>
              </p:cNvSpPr>
              <p:nvPr/>
            </p:nvSpPr>
            <p:spPr bwMode="auto">
              <a:xfrm>
                <a:off x="1105" y="1347"/>
                <a:ext cx="21" cy="16"/>
              </a:xfrm>
              <a:custGeom>
                <a:avLst/>
                <a:gdLst/>
                <a:ahLst/>
                <a:cxnLst>
                  <a:cxn ang="0">
                    <a:pos x="14" y="6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0" y="6"/>
                  </a:cxn>
                  <a:cxn ang="0">
                    <a:pos x="10" y="16"/>
                  </a:cxn>
                  <a:cxn ang="0">
                    <a:pos x="14" y="14"/>
                  </a:cxn>
                  <a:cxn ang="0">
                    <a:pos x="18" y="10"/>
                  </a:cxn>
                  <a:cxn ang="0">
                    <a:pos x="21" y="6"/>
                  </a:cxn>
                  <a:cxn ang="0">
                    <a:pos x="14" y="0"/>
                  </a:cxn>
                  <a:cxn ang="0">
                    <a:pos x="8" y="6"/>
                  </a:cxn>
                  <a:cxn ang="0">
                    <a:pos x="12" y="10"/>
                  </a:cxn>
                  <a:cxn ang="0">
                    <a:pos x="14" y="6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10" y="10"/>
                  </a:cxn>
                  <a:cxn ang="0">
                    <a:pos x="14" y="7"/>
                  </a:cxn>
                  <a:cxn ang="0">
                    <a:pos x="10" y="3"/>
                  </a:cxn>
                  <a:cxn ang="0">
                    <a:pos x="7" y="6"/>
                  </a:cxn>
                  <a:cxn ang="0">
                    <a:pos x="10" y="10"/>
                  </a:cxn>
                  <a:cxn ang="0">
                    <a:pos x="14" y="6"/>
                  </a:cxn>
                </a:cxnLst>
                <a:rect l="0" t="0" r="r" b="b"/>
                <a:pathLst>
                  <a:path w="21" h="16">
                    <a:moveTo>
                      <a:pt x="14" y="6"/>
                    </a:moveTo>
                    <a:lnTo>
                      <a:pt x="8" y="0"/>
                    </a:lnTo>
                    <a:lnTo>
                      <a:pt x="4" y="3"/>
                    </a:lnTo>
                    <a:lnTo>
                      <a:pt x="0" y="6"/>
                    </a:lnTo>
                    <a:lnTo>
                      <a:pt x="10" y="16"/>
                    </a:lnTo>
                    <a:lnTo>
                      <a:pt x="14" y="14"/>
                    </a:lnTo>
                    <a:lnTo>
                      <a:pt x="18" y="10"/>
                    </a:lnTo>
                    <a:lnTo>
                      <a:pt x="21" y="6"/>
                    </a:lnTo>
                    <a:lnTo>
                      <a:pt x="14" y="0"/>
                    </a:lnTo>
                    <a:lnTo>
                      <a:pt x="8" y="6"/>
                    </a:lnTo>
                    <a:lnTo>
                      <a:pt x="12" y="10"/>
                    </a:lnTo>
                    <a:lnTo>
                      <a:pt x="14" y="6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10" y="10"/>
                    </a:lnTo>
                    <a:lnTo>
                      <a:pt x="14" y="7"/>
                    </a:lnTo>
                    <a:lnTo>
                      <a:pt x="10" y="3"/>
                    </a:lnTo>
                    <a:lnTo>
                      <a:pt x="7" y="6"/>
                    </a:lnTo>
                    <a:lnTo>
                      <a:pt x="10" y="10"/>
                    </a:lnTo>
                    <a:lnTo>
                      <a:pt x="14" y="6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299" name="Freeform 115"/>
              <p:cNvSpPr>
                <a:spLocks/>
              </p:cNvSpPr>
              <p:nvPr/>
            </p:nvSpPr>
            <p:spPr bwMode="auto">
              <a:xfrm>
                <a:off x="1146" y="1270"/>
                <a:ext cx="59" cy="93"/>
              </a:xfrm>
              <a:custGeom>
                <a:avLst/>
                <a:gdLst/>
                <a:ahLst/>
                <a:cxnLst>
                  <a:cxn ang="0">
                    <a:pos x="3" y="23"/>
                  </a:cxn>
                  <a:cxn ang="0">
                    <a:pos x="12" y="23"/>
                  </a:cxn>
                  <a:cxn ang="0">
                    <a:pos x="12" y="19"/>
                  </a:cxn>
                  <a:cxn ang="0">
                    <a:pos x="7" y="19"/>
                  </a:cxn>
                  <a:cxn ang="0">
                    <a:pos x="11" y="21"/>
                  </a:cxn>
                  <a:cxn ang="0">
                    <a:pos x="15" y="14"/>
                  </a:cxn>
                  <a:cxn ang="0">
                    <a:pos x="11" y="11"/>
                  </a:cxn>
                  <a:cxn ang="0">
                    <a:pos x="15" y="15"/>
                  </a:cxn>
                  <a:cxn ang="0">
                    <a:pos x="19" y="11"/>
                  </a:cxn>
                  <a:cxn ang="0">
                    <a:pos x="15" y="8"/>
                  </a:cxn>
                  <a:cxn ang="0">
                    <a:pos x="17" y="11"/>
                  </a:cxn>
                  <a:cxn ang="0">
                    <a:pos x="25" y="8"/>
                  </a:cxn>
                  <a:cxn ang="0">
                    <a:pos x="22" y="4"/>
                  </a:cxn>
                  <a:cxn ang="0">
                    <a:pos x="22" y="9"/>
                  </a:cxn>
                  <a:cxn ang="0">
                    <a:pos x="39" y="9"/>
                  </a:cxn>
                  <a:cxn ang="0">
                    <a:pos x="39" y="4"/>
                  </a:cxn>
                  <a:cxn ang="0">
                    <a:pos x="37" y="8"/>
                  </a:cxn>
                  <a:cxn ang="0">
                    <a:pos x="45" y="11"/>
                  </a:cxn>
                  <a:cxn ang="0">
                    <a:pos x="46" y="8"/>
                  </a:cxn>
                  <a:cxn ang="0">
                    <a:pos x="44" y="11"/>
                  </a:cxn>
                  <a:cxn ang="0">
                    <a:pos x="47" y="15"/>
                  </a:cxn>
                  <a:cxn ang="0">
                    <a:pos x="50" y="11"/>
                  </a:cxn>
                  <a:cxn ang="0">
                    <a:pos x="46" y="14"/>
                  </a:cxn>
                  <a:cxn ang="0">
                    <a:pos x="50" y="21"/>
                  </a:cxn>
                  <a:cxn ang="0">
                    <a:pos x="54" y="19"/>
                  </a:cxn>
                  <a:cxn ang="0">
                    <a:pos x="50" y="19"/>
                  </a:cxn>
                  <a:cxn ang="0">
                    <a:pos x="50" y="26"/>
                  </a:cxn>
                  <a:cxn ang="0">
                    <a:pos x="54" y="26"/>
                  </a:cxn>
                  <a:cxn ang="0">
                    <a:pos x="50" y="25"/>
                  </a:cxn>
                  <a:cxn ang="0">
                    <a:pos x="46" y="33"/>
                  </a:cxn>
                  <a:cxn ang="0">
                    <a:pos x="39" y="45"/>
                  </a:cxn>
                  <a:cxn ang="0">
                    <a:pos x="42" y="46"/>
                  </a:cxn>
                  <a:cxn ang="0">
                    <a:pos x="40" y="44"/>
                  </a:cxn>
                  <a:cxn ang="0">
                    <a:pos x="0" y="85"/>
                  </a:cxn>
                  <a:cxn ang="0">
                    <a:pos x="2" y="93"/>
                  </a:cxn>
                  <a:cxn ang="0">
                    <a:pos x="59" y="93"/>
                  </a:cxn>
                  <a:cxn ang="0">
                    <a:pos x="59" y="84"/>
                  </a:cxn>
                  <a:cxn ang="0">
                    <a:pos x="2" y="84"/>
                  </a:cxn>
                  <a:cxn ang="0">
                    <a:pos x="2" y="88"/>
                  </a:cxn>
                  <a:cxn ang="0">
                    <a:pos x="6" y="92"/>
                  </a:cxn>
                  <a:cxn ang="0">
                    <a:pos x="46" y="50"/>
                  </a:cxn>
                  <a:cxn ang="0">
                    <a:pos x="45" y="50"/>
                  </a:cxn>
                  <a:cxn ang="0">
                    <a:pos x="46" y="49"/>
                  </a:cxn>
                  <a:cxn ang="0">
                    <a:pos x="54" y="36"/>
                  </a:cxn>
                  <a:cxn ang="0">
                    <a:pos x="58" y="29"/>
                  </a:cxn>
                  <a:cxn ang="0">
                    <a:pos x="59" y="28"/>
                  </a:cxn>
                  <a:cxn ang="0">
                    <a:pos x="59" y="19"/>
                  </a:cxn>
                  <a:cxn ang="0">
                    <a:pos x="58" y="18"/>
                  </a:cxn>
                  <a:cxn ang="0">
                    <a:pos x="54" y="10"/>
                  </a:cxn>
                  <a:cxn ang="0">
                    <a:pos x="54" y="9"/>
                  </a:cxn>
                  <a:cxn ang="0">
                    <a:pos x="49" y="4"/>
                  </a:cxn>
                  <a:cxn ang="0">
                    <a:pos x="41" y="0"/>
                  </a:cxn>
                  <a:cxn ang="0">
                    <a:pos x="21" y="0"/>
                  </a:cxn>
                  <a:cxn ang="0">
                    <a:pos x="13" y="4"/>
                  </a:cxn>
                  <a:cxn ang="0">
                    <a:pos x="7" y="10"/>
                  </a:cxn>
                  <a:cxn ang="0">
                    <a:pos x="3" y="18"/>
                  </a:cxn>
                  <a:cxn ang="0">
                    <a:pos x="3" y="19"/>
                  </a:cxn>
                  <a:cxn ang="0">
                    <a:pos x="3" y="23"/>
                  </a:cxn>
                </a:cxnLst>
                <a:rect l="0" t="0" r="r" b="b"/>
                <a:pathLst>
                  <a:path w="59" h="93">
                    <a:moveTo>
                      <a:pt x="3" y="23"/>
                    </a:moveTo>
                    <a:lnTo>
                      <a:pt x="12" y="23"/>
                    </a:lnTo>
                    <a:lnTo>
                      <a:pt x="12" y="19"/>
                    </a:lnTo>
                    <a:lnTo>
                      <a:pt x="7" y="19"/>
                    </a:lnTo>
                    <a:lnTo>
                      <a:pt x="11" y="21"/>
                    </a:lnTo>
                    <a:lnTo>
                      <a:pt x="15" y="14"/>
                    </a:lnTo>
                    <a:lnTo>
                      <a:pt x="11" y="11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15" y="8"/>
                    </a:lnTo>
                    <a:lnTo>
                      <a:pt x="17" y="11"/>
                    </a:lnTo>
                    <a:lnTo>
                      <a:pt x="25" y="8"/>
                    </a:lnTo>
                    <a:lnTo>
                      <a:pt x="22" y="4"/>
                    </a:lnTo>
                    <a:lnTo>
                      <a:pt x="22" y="9"/>
                    </a:lnTo>
                    <a:lnTo>
                      <a:pt x="39" y="9"/>
                    </a:lnTo>
                    <a:lnTo>
                      <a:pt x="39" y="4"/>
                    </a:lnTo>
                    <a:lnTo>
                      <a:pt x="37" y="8"/>
                    </a:lnTo>
                    <a:lnTo>
                      <a:pt x="45" y="11"/>
                    </a:lnTo>
                    <a:lnTo>
                      <a:pt x="46" y="8"/>
                    </a:lnTo>
                    <a:lnTo>
                      <a:pt x="44" y="11"/>
                    </a:lnTo>
                    <a:lnTo>
                      <a:pt x="47" y="15"/>
                    </a:lnTo>
                    <a:lnTo>
                      <a:pt x="50" y="11"/>
                    </a:lnTo>
                    <a:lnTo>
                      <a:pt x="46" y="14"/>
                    </a:lnTo>
                    <a:lnTo>
                      <a:pt x="50" y="21"/>
                    </a:lnTo>
                    <a:lnTo>
                      <a:pt x="54" y="19"/>
                    </a:lnTo>
                    <a:lnTo>
                      <a:pt x="50" y="19"/>
                    </a:lnTo>
                    <a:lnTo>
                      <a:pt x="50" y="26"/>
                    </a:lnTo>
                    <a:lnTo>
                      <a:pt x="54" y="26"/>
                    </a:lnTo>
                    <a:lnTo>
                      <a:pt x="50" y="25"/>
                    </a:lnTo>
                    <a:lnTo>
                      <a:pt x="46" y="33"/>
                    </a:lnTo>
                    <a:lnTo>
                      <a:pt x="39" y="45"/>
                    </a:lnTo>
                    <a:lnTo>
                      <a:pt x="42" y="46"/>
                    </a:lnTo>
                    <a:lnTo>
                      <a:pt x="40" y="44"/>
                    </a:lnTo>
                    <a:lnTo>
                      <a:pt x="0" y="85"/>
                    </a:lnTo>
                    <a:lnTo>
                      <a:pt x="2" y="93"/>
                    </a:lnTo>
                    <a:lnTo>
                      <a:pt x="59" y="93"/>
                    </a:lnTo>
                    <a:lnTo>
                      <a:pt x="59" y="84"/>
                    </a:lnTo>
                    <a:lnTo>
                      <a:pt x="2" y="84"/>
                    </a:lnTo>
                    <a:lnTo>
                      <a:pt x="2" y="88"/>
                    </a:lnTo>
                    <a:lnTo>
                      <a:pt x="6" y="92"/>
                    </a:lnTo>
                    <a:lnTo>
                      <a:pt x="46" y="50"/>
                    </a:lnTo>
                    <a:lnTo>
                      <a:pt x="45" y="50"/>
                    </a:lnTo>
                    <a:lnTo>
                      <a:pt x="46" y="49"/>
                    </a:lnTo>
                    <a:lnTo>
                      <a:pt x="54" y="36"/>
                    </a:lnTo>
                    <a:lnTo>
                      <a:pt x="58" y="29"/>
                    </a:lnTo>
                    <a:lnTo>
                      <a:pt x="59" y="28"/>
                    </a:lnTo>
                    <a:lnTo>
                      <a:pt x="59" y="19"/>
                    </a:lnTo>
                    <a:lnTo>
                      <a:pt x="58" y="18"/>
                    </a:lnTo>
                    <a:lnTo>
                      <a:pt x="54" y="10"/>
                    </a:lnTo>
                    <a:lnTo>
                      <a:pt x="54" y="9"/>
                    </a:lnTo>
                    <a:lnTo>
                      <a:pt x="49" y="4"/>
                    </a:lnTo>
                    <a:lnTo>
                      <a:pt x="41" y="0"/>
                    </a:lnTo>
                    <a:lnTo>
                      <a:pt x="21" y="0"/>
                    </a:lnTo>
                    <a:lnTo>
                      <a:pt x="13" y="4"/>
                    </a:lnTo>
                    <a:lnTo>
                      <a:pt x="7" y="10"/>
                    </a:lnTo>
                    <a:lnTo>
                      <a:pt x="3" y="18"/>
                    </a:lnTo>
                    <a:lnTo>
                      <a:pt x="3" y="19"/>
                    </a:lnTo>
                    <a:lnTo>
                      <a:pt x="3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00" name="Freeform 116"/>
              <p:cNvSpPr>
                <a:spLocks/>
              </p:cNvSpPr>
              <p:nvPr/>
            </p:nvSpPr>
            <p:spPr bwMode="auto">
              <a:xfrm>
                <a:off x="1227" y="1269"/>
                <a:ext cx="65" cy="94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3" y="3"/>
                  </a:cxn>
                  <a:cxn ang="0">
                    <a:pos x="4" y="19"/>
                  </a:cxn>
                  <a:cxn ang="0">
                    <a:pos x="4" y="20"/>
                  </a:cxn>
                  <a:cxn ang="0">
                    <a:pos x="0" y="42"/>
                  </a:cxn>
                  <a:cxn ang="0">
                    <a:pos x="0" y="53"/>
                  </a:cxn>
                  <a:cxn ang="0">
                    <a:pos x="0" y="54"/>
                  </a:cxn>
                  <a:cxn ang="0">
                    <a:pos x="4" y="75"/>
                  </a:cxn>
                  <a:cxn ang="0">
                    <a:pos x="13" y="89"/>
                  </a:cxn>
                  <a:cxn ang="0">
                    <a:pos x="27" y="93"/>
                  </a:cxn>
                  <a:cxn ang="0">
                    <a:pos x="28" y="94"/>
                  </a:cxn>
                  <a:cxn ang="0">
                    <a:pos x="34" y="94"/>
                  </a:cxn>
                  <a:cxn ang="0">
                    <a:pos x="49" y="89"/>
                  </a:cxn>
                  <a:cxn ang="0">
                    <a:pos x="52" y="88"/>
                  </a:cxn>
                  <a:cxn ang="0">
                    <a:pos x="60" y="74"/>
                  </a:cxn>
                  <a:cxn ang="0">
                    <a:pos x="65" y="50"/>
                  </a:cxn>
                  <a:cxn ang="0">
                    <a:pos x="65" y="40"/>
                  </a:cxn>
                  <a:cxn ang="0">
                    <a:pos x="63" y="40"/>
                  </a:cxn>
                  <a:cxn ang="0">
                    <a:pos x="60" y="17"/>
                  </a:cxn>
                  <a:cxn ang="0">
                    <a:pos x="52" y="6"/>
                  </a:cxn>
                  <a:cxn ang="0">
                    <a:pos x="49" y="3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48" y="7"/>
                  </a:cxn>
                  <a:cxn ang="0">
                    <a:pos x="52" y="22"/>
                  </a:cxn>
                  <a:cxn ang="0">
                    <a:pos x="52" y="21"/>
                  </a:cxn>
                  <a:cxn ang="0">
                    <a:pos x="60" y="40"/>
                  </a:cxn>
                  <a:cxn ang="0">
                    <a:pos x="56" y="53"/>
                  </a:cxn>
                  <a:cxn ang="0">
                    <a:pos x="56" y="53"/>
                  </a:cxn>
                  <a:cxn ang="0">
                    <a:pos x="56" y="73"/>
                  </a:cxn>
                  <a:cxn ang="0">
                    <a:pos x="44" y="84"/>
                  </a:cxn>
                  <a:cxn ang="0">
                    <a:pos x="47" y="81"/>
                  </a:cxn>
                  <a:cxn ang="0">
                    <a:pos x="36" y="89"/>
                  </a:cxn>
                  <a:cxn ang="0">
                    <a:pos x="28" y="85"/>
                  </a:cxn>
                  <a:cxn ang="0">
                    <a:pos x="29" y="85"/>
                  </a:cxn>
                  <a:cxn ang="0">
                    <a:pos x="16" y="85"/>
                  </a:cxn>
                  <a:cxn ang="0">
                    <a:pos x="12" y="71"/>
                  </a:cxn>
                  <a:cxn ang="0">
                    <a:pos x="12" y="73"/>
                  </a:cxn>
                  <a:cxn ang="0">
                    <a:pos x="4" y="53"/>
                  </a:cxn>
                  <a:cxn ang="0">
                    <a:pos x="9" y="40"/>
                  </a:cxn>
                  <a:cxn ang="0">
                    <a:pos x="8" y="41"/>
                  </a:cxn>
                  <a:cxn ang="0">
                    <a:pos x="8" y="20"/>
                  </a:cxn>
                  <a:cxn ang="0">
                    <a:pos x="19" y="10"/>
                  </a:cxn>
                  <a:cxn ang="0">
                    <a:pos x="17" y="11"/>
                  </a:cxn>
                </a:cxnLst>
                <a:rect l="0" t="0" r="r" b="b"/>
                <a:pathLst>
                  <a:path w="65" h="94">
                    <a:moveTo>
                      <a:pt x="29" y="7"/>
                    </a:moveTo>
                    <a:lnTo>
                      <a:pt x="27" y="0"/>
                    </a:lnTo>
                    <a:lnTo>
                      <a:pt x="14" y="3"/>
                    </a:lnTo>
                    <a:lnTo>
                      <a:pt x="13" y="3"/>
                    </a:lnTo>
                    <a:lnTo>
                      <a:pt x="12" y="6"/>
                    </a:lnTo>
                    <a:lnTo>
                      <a:pt x="4" y="19"/>
                    </a:lnTo>
                    <a:lnTo>
                      <a:pt x="4" y="17"/>
                    </a:lnTo>
                    <a:lnTo>
                      <a:pt x="4" y="20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0"/>
                    </a:lnTo>
                    <a:lnTo>
                      <a:pt x="0" y="53"/>
                    </a:lnTo>
                    <a:lnTo>
                      <a:pt x="0" y="50"/>
                    </a:lnTo>
                    <a:lnTo>
                      <a:pt x="0" y="54"/>
                    </a:lnTo>
                    <a:lnTo>
                      <a:pt x="4" y="74"/>
                    </a:lnTo>
                    <a:lnTo>
                      <a:pt x="4" y="75"/>
                    </a:lnTo>
                    <a:lnTo>
                      <a:pt x="12" y="88"/>
                    </a:lnTo>
                    <a:lnTo>
                      <a:pt x="13" y="89"/>
                    </a:lnTo>
                    <a:lnTo>
                      <a:pt x="14" y="89"/>
                    </a:lnTo>
                    <a:lnTo>
                      <a:pt x="27" y="93"/>
                    </a:lnTo>
                    <a:lnTo>
                      <a:pt x="29" y="94"/>
                    </a:lnTo>
                    <a:lnTo>
                      <a:pt x="28" y="94"/>
                    </a:lnTo>
                    <a:lnTo>
                      <a:pt x="36" y="94"/>
                    </a:lnTo>
                    <a:lnTo>
                      <a:pt x="34" y="94"/>
                    </a:lnTo>
                    <a:lnTo>
                      <a:pt x="37" y="93"/>
                    </a:lnTo>
                    <a:lnTo>
                      <a:pt x="49" y="89"/>
                    </a:lnTo>
                    <a:lnTo>
                      <a:pt x="51" y="89"/>
                    </a:lnTo>
                    <a:lnTo>
                      <a:pt x="52" y="88"/>
                    </a:lnTo>
                    <a:lnTo>
                      <a:pt x="60" y="75"/>
                    </a:lnTo>
                    <a:lnTo>
                      <a:pt x="60" y="74"/>
                    </a:lnTo>
                    <a:lnTo>
                      <a:pt x="63" y="54"/>
                    </a:lnTo>
                    <a:lnTo>
                      <a:pt x="65" y="50"/>
                    </a:lnTo>
                    <a:lnTo>
                      <a:pt x="65" y="53"/>
                    </a:lnTo>
                    <a:lnTo>
                      <a:pt x="65" y="40"/>
                    </a:lnTo>
                    <a:lnTo>
                      <a:pt x="65" y="42"/>
                    </a:lnTo>
                    <a:lnTo>
                      <a:pt x="63" y="40"/>
                    </a:lnTo>
                    <a:lnTo>
                      <a:pt x="60" y="20"/>
                    </a:lnTo>
                    <a:lnTo>
                      <a:pt x="60" y="17"/>
                    </a:lnTo>
                    <a:lnTo>
                      <a:pt x="60" y="19"/>
                    </a:lnTo>
                    <a:lnTo>
                      <a:pt x="52" y="6"/>
                    </a:lnTo>
                    <a:lnTo>
                      <a:pt x="51" y="3"/>
                    </a:lnTo>
                    <a:lnTo>
                      <a:pt x="49" y="3"/>
                    </a:lnTo>
                    <a:lnTo>
                      <a:pt x="37" y="0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8" y="9"/>
                    </a:lnTo>
                    <a:lnTo>
                      <a:pt x="36" y="9"/>
                    </a:lnTo>
                    <a:lnTo>
                      <a:pt x="36" y="3"/>
                    </a:lnTo>
                    <a:lnTo>
                      <a:pt x="34" y="7"/>
                    </a:lnTo>
                    <a:lnTo>
                      <a:pt x="47" y="11"/>
                    </a:lnTo>
                    <a:lnTo>
                      <a:pt x="48" y="7"/>
                    </a:lnTo>
                    <a:lnTo>
                      <a:pt x="44" y="10"/>
                    </a:lnTo>
                    <a:lnTo>
                      <a:pt x="52" y="22"/>
                    </a:lnTo>
                    <a:lnTo>
                      <a:pt x="56" y="20"/>
                    </a:lnTo>
                    <a:lnTo>
                      <a:pt x="52" y="21"/>
                    </a:lnTo>
                    <a:lnTo>
                      <a:pt x="56" y="41"/>
                    </a:lnTo>
                    <a:lnTo>
                      <a:pt x="60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60" y="53"/>
                    </a:lnTo>
                    <a:lnTo>
                      <a:pt x="56" y="53"/>
                    </a:lnTo>
                    <a:lnTo>
                      <a:pt x="52" y="73"/>
                    </a:lnTo>
                    <a:lnTo>
                      <a:pt x="56" y="73"/>
                    </a:lnTo>
                    <a:lnTo>
                      <a:pt x="52" y="71"/>
                    </a:lnTo>
                    <a:lnTo>
                      <a:pt x="44" y="84"/>
                    </a:lnTo>
                    <a:lnTo>
                      <a:pt x="48" y="85"/>
                    </a:lnTo>
                    <a:lnTo>
                      <a:pt x="47" y="81"/>
                    </a:lnTo>
                    <a:lnTo>
                      <a:pt x="34" y="85"/>
                    </a:lnTo>
                    <a:lnTo>
                      <a:pt x="36" y="89"/>
                    </a:lnTo>
                    <a:lnTo>
                      <a:pt x="36" y="85"/>
                    </a:lnTo>
                    <a:lnTo>
                      <a:pt x="28" y="85"/>
                    </a:lnTo>
                    <a:lnTo>
                      <a:pt x="28" y="89"/>
                    </a:lnTo>
                    <a:lnTo>
                      <a:pt x="29" y="85"/>
                    </a:lnTo>
                    <a:lnTo>
                      <a:pt x="17" y="81"/>
                    </a:lnTo>
                    <a:lnTo>
                      <a:pt x="16" y="85"/>
                    </a:lnTo>
                    <a:lnTo>
                      <a:pt x="19" y="84"/>
                    </a:lnTo>
                    <a:lnTo>
                      <a:pt x="12" y="71"/>
                    </a:lnTo>
                    <a:lnTo>
                      <a:pt x="8" y="73"/>
                    </a:lnTo>
                    <a:lnTo>
                      <a:pt x="12" y="73"/>
                    </a:lnTo>
                    <a:lnTo>
                      <a:pt x="8" y="53"/>
                    </a:lnTo>
                    <a:lnTo>
                      <a:pt x="4" y="53"/>
                    </a:lnTo>
                    <a:lnTo>
                      <a:pt x="9" y="53"/>
                    </a:lnTo>
                    <a:lnTo>
                      <a:pt x="9" y="40"/>
                    </a:lnTo>
                    <a:lnTo>
                      <a:pt x="4" y="40"/>
                    </a:lnTo>
                    <a:lnTo>
                      <a:pt x="8" y="41"/>
                    </a:lnTo>
                    <a:lnTo>
                      <a:pt x="12" y="21"/>
                    </a:lnTo>
                    <a:lnTo>
                      <a:pt x="8" y="20"/>
                    </a:lnTo>
                    <a:lnTo>
                      <a:pt x="12" y="22"/>
                    </a:lnTo>
                    <a:lnTo>
                      <a:pt x="19" y="10"/>
                    </a:lnTo>
                    <a:lnTo>
                      <a:pt x="16" y="7"/>
                    </a:lnTo>
                    <a:lnTo>
                      <a:pt x="17" y="11"/>
                    </a:lnTo>
                    <a:lnTo>
                      <a:pt x="29" y="7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01" name="Rectangle 117"/>
              <p:cNvSpPr>
                <a:spLocks noChangeArrowheads="1"/>
              </p:cNvSpPr>
              <p:nvPr/>
            </p:nvSpPr>
            <p:spPr bwMode="auto">
              <a:xfrm>
                <a:off x="1343" y="3381"/>
                <a:ext cx="3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02" name="Rectangle 118"/>
              <p:cNvSpPr>
                <a:spLocks noChangeArrowheads="1"/>
              </p:cNvSpPr>
              <p:nvPr/>
            </p:nvSpPr>
            <p:spPr bwMode="auto">
              <a:xfrm>
                <a:off x="1343" y="3271"/>
                <a:ext cx="32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03" name="Rectangle 119"/>
              <p:cNvSpPr>
                <a:spLocks noChangeArrowheads="1"/>
              </p:cNvSpPr>
              <p:nvPr/>
            </p:nvSpPr>
            <p:spPr bwMode="auto">
              <a:xfrm>
                <a:off x="1343" y="3159"/>
                <a:ext cx="3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04" name="Rectangle 120"/>
              <p:cNvSpPr>
                <a:spLocks noChangeArrowheads="1"/>
              </p:cNvSpPr>
              <p:nvPr/>
            </p:nvSpPr>
            <p:spPr bwMode="auto">
              <a:xfrm>
                <a:off x="1343" y="3048"/>
                <a:ext cx="3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05" name="Rectangle 121"/>
              <p:cNvSpPr>
                <a:spLocks noChangeArrowheads="1"/>
              </p:cNvSpPr>
              <p:nvPr/>
            </p:nvSpPr>
            <p:spPr bwMode="auto">
              <a:xfrm>
                <a:off x="1343" y="2826"/>
                <a:ext cx="32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06" name="Rectangle 122"/>
              <p:cNvSpPr>
                <a:spLocks noChangeArrowheads="1"/>
              </p:cNvSpPr>
              <p:nvPr/>
            </p:nvSpPr>
            <p:spPr bwMode="auto">
              <a:xfrm>
                <a:off x="1343" y="2714"/>
                <a:ext cx="32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07" name="Rectangle 123"/>
              <p:cNvSpPr>
                <a:spLocks noChangeArrowheads="1"/>
              </p:cNvSpPr>
              <p:nvPr/>
            </p:nvSpPr>
            <p:spPr bwMode="auto">
              <a:xfrm>
                <a:off x="1343" y="2603"/>
                <a:ext cx="3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08" name="Rectangle 124"/>
              <p:cNvSpPr>
                <a:spLocks noChangeArrowheads="1"/>
              </p:cNvSpPr>
              <p:nvPr/>
            </p:nvSpPr>
            <p:spPr bwMode="auto">
              <a:xfrm>
                <a:off x="1343" y="2492"/>
                <a:ext cx="3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09" name="Rectangle 125"/>
              <p:cNvSpPr>
                <a:spLocks noChangeArrowheads="1"/>
              </p:cNvSpPr>
              <p:nvPr/>
            </p:nvSpPr>
            <p:spPr bwMode="auto">
              <a:xfrm>
                <a:off x="1343" y="2268"/>
                <a:ext cx="3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10" name="Rectangle 126"/>
              <p:cNvSpPr>
                <a:spLocks noChangeArrowheads="1"/>
              </p:cNvSpPr>
              <p:nvPr/>
            </p:nvSpPr>
            <p:spPr bwMode="auto">
              <a:xfrm>
                <a:off x="1343" y="2158"/>
                <a:ext cx="3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11" name="Rectangle 127"/>
              <p:cNvSpPr>
                <a:spLocks noChangeArrowheads="1"/>
              </p:cNvSpPr>
              <p:nvPr/>
            </p:nvSpPr>
            <p:spPr bwMode="auto">
              <a:xfrm>
                <a:off x="1343" y="2047"/>
                <a:ext cx="3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12" name="Rectangle 128"/>
              <p:cNvSpPr>
                <a:spLocks noChangeArrowheads="1"/>
              </p:cNvSpPr>
              <p:nvPr/>
            </p:nvSpPr>
            <p:spPr bwMode="auto">
              <a:xfrm>
                <a:off x="1343" y="1935"/>
                <a:ext cx="3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13" name="Rectangle 129"/>
              <p:cNvSpPr>
                <a:spLocks noChangeArrowheads="1"/>
              </p:cNvSpPr>
              <p:nvPr/>
            </p:nvSpPr>
            <p:spPr bwMode="auto">
              <a:xfrm>
                <a:off x="1343" y="1713"/>
                <a:ext cx="32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14" name="Rectangle 130"/>
              <p:cNvSpPr>
                <a:spLocks noChangeArrowheads="1"/>
              </p:cNvSpPr>
              <p:nvPr/>
            </p:nvSpPr>
            <p:spPr bwMode="auto">
              <a:xfrm>
                <a:off x="1343" y="1602"/>
                <a:ext cx="3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15" name="Rectangle 131"/>
              <p:cNvSpPr>
                <a:spLocks noChangeArrowheads="1"/>
              </p:cNvSpPr>
              <p:nvPr/>
            </p:nvSpPr>
            <p:spPr bwMode="auto">
              <a:xfrm>
                <a:off x="1343" y="1490"/>
                <a:ext cx="3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16" name="Rectangle 132"/>
              <p:cNvSpPr>
                <a:spLocks noChangeArrowheads="1"/>
              </p:cNvSpPr>
              <p:nvPr/>
            </p:nvSpPr>
            <p:spPr bwMode="auto">
              <a:xfrm>
                <a:off x="1343" y="1379"/>
                <a:ext cx="3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17" name="Rectangle 133"/>
              <p:cNvSpPr>
                <a:spLocks noChangeArrowheads="1"/>
              </p:cNvSpPr>
              <p:nvPr/>
            </p:nvSpPr>
            <p:spPr bwMode="auto">
              <a:xfrm>
                <a:off x="844" y="2910"/>
                <a:ext cx="56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18" name="Freeform 134"/>
              <p:cNvSpPr>
                <a:spLocks/>
              </p:cNvSpPr>
              <p:nvPr/>
            </p:nvSpPr>
            <p:spPr bwMode="auto">
              <a:xfrm>
                <a:off x="841" y="2882"/>
                <a:ext cx="29" cy="35"/>
              </a:xfrm>
              <a:custGeom>
                <a:avLst/>
                <a:gdLst/>
                <a:ahLst/>
                <a:cxnLst>
                  <a:cxn ang="0">
                    <a:pos x="27" y="35"/>
                  </a:cxn>
                  <a:cxn ang="0">
                    <a:pos x="29" y="28"/>
                  </a:cxn>
                  <a:cxn ang="0">
                    <a:pos x="17" y="24"/>
                  </a:cxn>
                  <a:cxn ang="0">
                    <a:pos x="15" y="28"/>
                  </a:cxn>
                  <a:cxn ang="0">
                    <a:pos x="19" y="25"/>
                  </a:cxn>
                  <a:cxn ang="0">
                    <a:pos x="12" y="18"/>
                  </a:cxn>
                  <a:cxn ang="0">
                    <a:pos x="8" y="20"/>
                  </a:cxn>
                  <a:cxn ang="0">
                    <a:pos x="12" y="19"/>
                  </a:cxn>
                  <a:cxn ang="0">
                    <a:pos x="8" y="11"/>
                  </a:cxn>
                  <a:cxn ang="0">
                    <a:pos x="4" y="13"/>
                  </a:cxn>
                  <a:cxn ang="0">
                    <a:pos x="9" y="13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15"/>
                  </a:cxn>
                  <a:cxn ang="0">
                    <a:pos x="4" y="23"/>
                  </a:cxn>
                  <a:cxn ang="0">
                    <a:pos x="13" y="32"/>
                  </a:cxn>
                  <a:cxn ang="0">
                    <a:pos x="14" y="32"/>
                  </a:cxn>
                  <a:cxn ang="0">
                    <a:pos x="27" y="35"/>
                  </a:cxn>
                </a:cxnLst>
                <a:rect l="0" t="0" r="r" b="b"/>
                <a:pathLst>
                  <a:path w="29" h="35">
                    <a:moveTo>
                      <a:pt x="27" y="35"/>
                    </a:moveTo>
                    <a:lnTo>
                      <a:pt x="29" y="28"/>
                    </a:lnTo>
                    <a:lnTo>
                      <a:pt x="17" y="24"/>
                    </a:lnTo>
                    <a:lnTo>
                      <a:pt x="15" y="28"/>
                    </a:lnTo>
                    <a:lnTo>
                      <a:pt x="19" y="25"/>
                    </a:lnTo>
                    <a:lnTo>
                      <a:pt x="12" y="18"/>
                    </a:lnTo>
                    <a:lnTo>
                      <a:pt x="8" y="20"/>
                    </a:lnTo>
                    <a:lnTo>
                      <a:pt x="12" y="19"/>
                    </a:lnTo>
                    <a:lnTo>
                      <a:pt x="8" y="11"/>
                    </a:lnTo>
                    <a:lnTo>
                      <a:pt x="4" y="13"/>
                    </a:lnTo>
                    <a:lnTo>
                      <a:pt x="9" y="13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4" y="23"/>
                    </a:lnTo>
                    <a:lnTo>
                      <a:pt x="13" y="32"/>
                    </a:lnTo>
                    <a:lnTo>
                      <a:pt x="14" y="32"/>
                    </a:lnTo>
                    <a:lnTo>
                      <a:pt x="27" y="35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19" name="Freeform 135"/>
              <p:cNvSpPr>
                <a:spLocks/>
              </p:cNvSpPr>
              <p:nvPr/>
            </p:nvSpPr>
            <p:spPr bwMode="auto">
              <a:xfrm>
                <a:off x="842" y="2812"/>
                <a:ext cx="65" cy="55"/>
              </a:xfrm>
              <a:custGeom>
                <a:avLst/>
                <a:gdLst/>
                <a:ahLst/>
                <a:cxnLst>
                  <a:cxn ang="0">
                    <a:pos x="32" y="53"/>
                  </a:cxn>
                  <a:cxn ang="0">
                    <a:pos x="18" y="0"/>
                  </a:cxn>
                  <a:cxn ang="0">
                    <a:pos x="4" y="10"/>
                  </a:cxn>
                  <a:cxn ang="0">
                    <a:pos x="0" y="34"/>
                  </a:cxn>
                  <a:cxn ang="0">
                    <a:pos x="13" y="50"/>
                  </a:cxn>
                  <a:cxn ang="0">
                    <a:pos x="27" y="54"/>
                  </a:cxn>
                  <a:cxn ang="0">
                    <a:pos x="28" y="55"/>
                  </a:cxn>
                  <a:cxn ang="0">
                    <a:pos x="34" y="55"/>
                  </a:cxn>
                  <a:cxn ang="0">
                    <a:pos x="50" y="50"/>
                  </a:cxn>
                  <a:cxn ang="0">
                    <a:pos x="60" y="42"/>
                  </a:cxn>
                  <a:cxn ang="0">
                    <a:pos x="63" y="34"/>
                  </a:cxn>
                  <a:cxn ang="0">
                    <a:pos x="65" y="19"/>
                  </a:cxn>
                  <a:cxn ang="0">
                    <a:pos x="60" y="10"/>
                  </a:cxn>
                  <a:cxn ang="0">
                    <a:pos x="52" y="1"/>
                  </a:cxn>
                  <a:cxn ang="0">
                    <a:pos x="53" y="15"/>
                  </a:cxn>
                  <a:cxn ang="0">
                    <a:pos x="52" y="14"/>
                  </a:cxn>
                  <a:cxn ang="0">
                    <a:pos x="60" y="19"/>
                  </a:cxn>
                  <a:cxn ang="0">
                    <a:pos x="56" y="31"/>
                  </a:cxn>
                  <a:cxn ang="0">
                    <a:pos x="56" y="30"/>
                  </a:cxn>
                  <a:cxn ang="0">
                    <a:pos x="56" y="39"/>
                  </a:cxn>
                  <a:cxn ang="0">
                    <a:pos x="46" y="44"/>
                  </a:cxn>
                  <a:cxn ang="0">
                    <a:pos x="47" y="42"/>
                  </a:cxn>
                  <a:cxn ang="0">
                    <a:pos x="36" y="50"/>
                  </a:cxn>
                  <a:cxn ang="0">
                    <a:pos x="28" y="46"/>
                  </a:cxn>
                  <a:cxn ang="0">
                    <a:pos x="29" y="46"/>
                  </a:cxn>
                  <a:cxn ang="0">
                    <a:pos x="16" y="46"/>
                  </a:cxn>
                  <a:cxn ang="0">
                    <a:pos x="12" y="36"/>
                  </a:cxn>
                  <a:cxn ang="0">
                    <a:pos x="12" y="37"/>
                  </a:cxn>
                  <a:cxn ang="0">
                    <a:pos x="4" y="31"/>
                  </a:cxn>
                  <a:cxn ang="0">
                    <a:pos x="9" y="19"/>
                  </a:cxn>
                  <a:cxn ang="0">
                    <a:pos x="8" y="21"/>
                  </a:cxn>
                  <a:cxn ang="0">
                    <a:pos x="8" y="11"/>
                  </a:cxn>
                  <a:cxn ang="0">
                    <a:pos x="16" y="11"/>
                  </a:cxn>
                  <a:cxn ang="0">
                    <a:pos x="14" y="11"/>
                  </a:cxn>
                  <a:cxn ang="0">
                    <a:pos x="19" y="3"/>
                  </a:cxn>
                  <a:cxn ang="0">
                    <a:pos x="27" y="8"/>
                  </a:cxn>
                  <a:cxn ang="0">
                    <a:pos x="23" y="3"/>
                  </a:cxn>
                </a:cxnLst>
                <a:rect l="0" t="0" r="r" b="b"/>
                <a:pathLst>
                  <a:path w="65" h="55">
                    <a:moveTo>
                      <a:pt x="23" y="53"/>
                    </a:moveTo>
                    <a:lnTo>
                      <a:pt x="32" y="53"/>
                    </a:lnTo>
                    <a:lnTo>
                      <a:pt x="32" y="0"/>
                    </a:lnTo>
                    <a:lnTo>
                      <a:pt x="18" y="0"/>
                    </a:lnTo>
                    <a:lnTo>
                      <a:pt x="11" y="3"/>
                    </a:lnTo>
                    <a:lnTo>
                      <a:pt x="4" y="10"/>
                    </a:lnTo>
                    <a:lnTo>
                      <a:pt x="0" y="17"/>
                    </a:lnTo>
                    <a:lnTo>
                      <a:pt x="0" y="34"/>
                    </a:lnTo>
                    <a:lnTo>
                      <a:pt x="4" y="41"/>
                    </a:lnTo>
                    <a:lnTo>
                      <a:pt x="13" y="50"/>
                    </a:lnTo>
                    <a:lnTo>
                      <a:pt x="14" y="50"/>
                    </a:lnTo>
                    <a:lnTo>
                      <a:pt x="27" y="54"/>
                    </a:lnTo>
                    <a:lnTo>
                      <a:pt x="29" y="55"/>
                    </a:lnTo>
                    <a:lnTo>
                      <a:pt x="28" y="55"/>
                    </a:lnTo>
                    <a:lnTo>
                      <a:pt x="36" y="55"/>
                    </a:lnTo>
                    <a:lnTo>
                      <a:pt x="34" y="55"/>
                    </a:lnTo>
                    <a:lnTo>
                      <a:pt x="37" y="54"/>
                    </a:lnTo>
                    <a:lnTo>
                      <a:pt x="50" y="50"/>
                    </a:lnTo>
                    <a:lnTo>
                      <a:pt x="52" y="50"/>
                    </a:lnTo>
                    <a:lnTo>
                      <a:pt x="60" y="42"/>
                    </a:lnTo>
                    <a:lnTo>
                      <a:pt x="60" y="41"/>
                    </a:lnTo>
                    <a:lnTo>
                      <a:pt x="63" y="34"/>
                    </a:lnTo>
                    <a:lnTo>
                      <a:pt x="65" y="32"/>
                    </a:lnTo>
                    <a:lnTo>
                      <a:pt x="65" y="19"/>
                    </a:lnTo>
                    <a:lnTo>
                      <a:pt x="63" y="17"/>
                    </a:lnTo>
                    <a:lnTo>
                      <a:pt x="60" y="10"/>
                    </a:lnTo>
                    <a:lnTo>
                      <a:pt x="60" y="8"/>
                    </a:lnTo>
                    <a:lnTo>
                      <a:pt x="52" y="1"/>
                    </a:lnTo>
                    <a:lnTo>
                      <a:pt x="46" y="7"/>
                    </a:lnTo>
                    <a:lnTo>
                      <a:pt x="53" y="15"/>
                    </a:lnTo>
                    <a:lnTo>
                      <a:pt x="56" y="11"/>
                    </a:lnTo>
                    <a:lnTo>
                      <a:pt x="52" y="14"/>
                    </a:lnTo>
                    <a:lnTo>
                      <a:pt x="56" y="21"/>
                    </a:lnTo>
                    <a:lnTo>
                      <a:pt x="60" y="19"/>
                    </a:lnTo>
                    <a:lnTo>
                      <a:pt x="56" y="19"/>
                    </a:lnTo>
                    <a:lnTo>
                      <a:pt x="56" y="31"/>
                    </a:lnTo>
                    <a:lnTo>
                      <a:pt x="60" y="31"/>
                    </a:lnTo>
                    <a:lnTo>
                      <a:pt x="56" y="30"/>
                    </a:lnTo>
                    <a:lnTo>
                      <a:pt x="52" y="37"/>
                    </a:lnTo>
                    <a:lnTo>
                      <a:pt x="56" y="39"/>
                    </a:lnTo>
                    <a:lnTo>
                      <a:pt x="53" y="36"/>
                    </a:lnTo>
                    <a:lnTo>
                      <a:pt x="46" y="44"/>
                    </a:lnTo>
                    <a:lnTo>
                      <a:pt x="48" y="46"/>
                    </a:lnTo>
                    <a:lnTo>
                      <a:pt x="47" y="42"/>
                    </a:lnTo>
                    <a:lnTo>
                      <a:pt x="34" y="46"/>
                    </a:lnTo>
                    <a:lnTo>
                      <a:pt x="36" y="50"/>
                    </a:lnTo>
                    <a:lnTo>
                      <a:pt x="36" y="46"/>
                    </a:lnTo>
                    <a:lnTo>
                      <a:pt x="28" y="46"/>
                    </a:lnTo>
                    <a:lnTo>
                      <a:pt x="28" y="50"/>
                    </a:lnTo>
                    <a:lnTo>
                      <a:pt x="29" y="46"/>
                    </a:lnTo>
                    <a:lnTo>
                      <a:pt x="17" y="42"/>
                    </a:lnTo>
                    <a:lnTo>
                      <a:pt x="16" y="46"/>
                    </a:lnTo>
                    <a:lnTo>
                      <a:pt x="19" y="44"/>
                    </a:lnTo>
                    <a:lnTo>
                      <a:pt x="12" y="36"/>
                    </a:lnTo>
                    <a:lnTo>
                      <a:pt x="8" y="39"/>
                    </a:lnTo>
                    <a:lnTo>
                      <a:pt x="12" y="37"/>
                    </a:lnTo>
                    <a:lnTo>
                      <a:pt x="8" y="30"/>
                    </a:lnTo>
                    <a:lnTo>
                      <a:pt x="4" y="31"/>
                    </a:lnTo>
                    <a:lnTo>
                      <a:pt x="9" y="31"/>
                    </a:lnTo>
                    <a:lnTo>
                      <a:pt x="9" y="19"/>
                    </a:lnTo>
                    <a:lnTo>
                      <a:pt x="4" y="19"/>
                    </a:lnTo>
                    <a:lnTo>
                      <a:pt x="8" y="21"/>
                    </a:lnTo>
                    <a:lnTo>
                      <a:pt x="12" y="14"/>
                    </a:lnTo>
                    <a:lnTo>
                      <a:pt x="8" y="11"/>
                    </a:lnTo>
                    <a:lnTo>
                      <a:pt x="12" y="15"/>
                    </a:lnTo>
                    <a:lnTo>
                      <a:pt x="16" y="11"/>
                    </a:lnTo>
                    <a:lnTo>
                      <a:pt x="12" y="7"/>
                    </a:lnTo>
                    <a:lnTo>
                      <a:pt x="14" y="11"/>
                    </a:lnTo>
                    <a:lnTo>
                      <a:pt x="22" y="7"/>
                    </a:lnTo>
                    <a:lnTo>
                      <a:pt x="19" y="3"/>
                    </a:lnTo>
                    <a:lnTo>
                      <a:pt x="19" y="8"/>
                    </a:lnTo>
                    <a:lnTo>
                      <a:pt x="27" y="8"/>
                    </a:lnTo>
                    <a:lnTo>
                      <a:pt x="27" y="3"/>
                    </a:lnTo>
                    <a:lnTo>
                      <a:pt x="23" y="3"/>
                    </a:lnTo>
                    <a:lnTo>
                      <a:pt x="23" y="5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20" name="Freeform 136"/>
              <p:cNvSpPr>
                <a:spLocks/>
              </p:cNvSpPr>
              <p:nvPr/>
            </p:nvSpPr>
            <p:spPr bwMode="auto">
              <a:xfrm>
                <a:off x="811" y="2763"/>
                <a:ext cx="89" cy="24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0" y="10"/>
                  </a:cxn>
                  <a:cxn ang="0">
                    <a:pos x="4" y="17"/>
                  </a:cxn>
                  <a:cxn ang="0">
                    <a:pos x="5" y="19"/>
                  </a:cxn>
                  <a:cxn ang="0">
                    <a:pos x="6" y="19"/>
                  </a:cxn>
                  <a:cxn ang="0">
                    <a:pos x="19" y="22"/>
                  </a:cxn>
                  <a:cxn ang="0">
                    <a:pos x="21" y="24"/>
                  </a:cxn>
                  <a:cxn ang="0">
                    <a:pos x="20" y="24"/>
                  </a:cxn>
                  <a:cxn ang="0">
                    <a:pos x="89" y="24"/>
                  </a:cxn>
                  <a:cxn ang="0">
                    <a:pos x="89" y="15"/>
                  </a:cxn>
                  <a:cxn ang="0">
                    <a:pos x="20" y="15"/>
                  </a:cxn>
                  <a:cxn ang="0">
                    <a:pos x="20" y="19"/>
                  </a:cxn>
                  <a:cxn ang="0">
                    <a:pos x="21" y="15"/>
                  </a:cxn>
                  <a:cxn ang="0">
                    <a:pos x="9" y="11"/>
                  </a:cxn>
                  <a:cxn ang="0">
                    <a:pos x="8" y="15"/>
                  </a:cxn>
                  <a:cxn ang="0">
                    <a:pos x="11" y="13"/>
                  </a:cxn>
                  <a:cxn ang="0">
                    <a:pos x="8" y="6"/>
                  </a:cxn>
                  <a:cxn ang="0">
                    <a:pos x="4" y="7"/>
                  </a:cxn>
                  <a:cxn ang="0">
                    <a:pos x="9" y="7"/>
                  </a:cxn>
                  <a:cxn ang="0">
                    <a:pos x="9" y="0"/>
                  </a:cxn>
                </a:cxnLst>
                <a:rect l="0" t="0" r="r" b="b"/>
                <a:pathLst>
                  <a:path w="89" h="24">
                    <a:moveTo>
                      <a:pt x="9" y="0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4" y="17"/>
                    </a:lnTo>
                    <a:lnTo>
                      <a:pt x="5" y="19"/>
                    </a:lnTo>
                    <a:lnTo>
                      <a:pt x="6" y="19"/>
                    </a:lnTo>
                    <a:lnTo>
                      <a:pt x="19" y="22"/>
                    </a:lnTo>
                    <a:lnTo>
                      <a:pt x="21" y="24"/>
                    </a:lnTo>
                    <a:lnTo>
                      <a:pt x="20" y="24"/>
                    </a:lnTo>
                    <a:lnTo>
                      <a:pt x="89" y="24"/>
                    </a:lnTo>
                    <a:lnTo>
                      <a:pt x="89" y="15"/>
                    </a:lnTo>
                    <a:lnTo>
                      <a:pt x="20" y="15"/>
                    </a:lnTo>
                    <a:lnTo>
                      <a:pt x="20" y="19"/>
                    </a:lnTo>
                    <a:lnTo>
                      <a:pt x="21" y="15"/>
                    </a:lnTo>
                    <a:lnTo>
                      <a:pt x="9" y="11"/>
                    </a:lnTo>
                    <a:lnTo>
                      <a:pt x="8" y="15"/>
                    </a:lnTo>
                    <a:lnTo>
                      <a:pt x="11" y="13"/>
                    </a:lnTo>
                    <a:lnTo>
                      <a:pt x="8" y="6"/>
                    </a:lnTo>
                    <a:lnTo>
                      <a:pt x="4" y="7"/>
                    </a:lnTo>
                    <a:lnTo>
                      <a:pt x="9" y="7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21" name="Rectangle 137"/>
              <p:cNvSpPr>
                <a:spLocks noChangeArrowheads="1"/>
              </p:cNvSpPr>
              <p:nvPr/>
            </p:nvSpPr>
            <p:spPr bwMode="auto">
              <a:xfrm>
                <a:off x="840" y="2766"/>
                <a:ext cx="9" cy="2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22" name="Rectangle 138"/>
              <p:cNvSpPr>
                <a:spLocks noChangeArrowheads="1"/>
              </p:cNvSpPr>
              <p:nvPr/>
            </p:nvSpPr>
            <p:spPr bwMode="auto">
              <a:xfrm>
                <a:off x="815" y="2734"/>
                <a:ext cx="85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23" name="Freeform 139"/>
              <p:cNvSpPr>
                <a:spLocks/>
              </p:cNvSpPr>
              <p:nvPr/>
            </p:nvSpPr>
            <p:spPr bwMode="auto">
              <a:xfrm>
                <a:off x="842" y="2657"/>
                <a:ext cx="65" cy="55"/>
              </a:xfrm>
              <a:custGeom>
                <a:avLst/>
                <a:gdLst/>
                <a:ahLst/>
                <a:cxnLst>
                  <a:cxn ang="0">
                    <a:pos x="32" y="53"/>
                  </a:cxn>
                  <a:cxn ang="0">
                    <a:pos x="18" y="0"/>
                  </a:cxn>
                  <a:cxn ang="0">
                    <a:pos x="4" y="10"/>
                  </a:cxn>
                  <a:cxn ang="0">
                    <a:pos x="0" y="34"/>
                  </a:cxn>
                  <a:cxn ang="0">
                    <a:pos x="13" y="50"/>
                  </a:cxn>
                  <a:cxn ang="0">
                    <a:pos x="27" y="54"/>
                  </a:cxn>
                  <a:cxn ang="0">
                    <a:pos x="28" y="55"/>
                  </a:cxn>
                  <a:cxn ang="0">
                    <a:pos x="34" y="55"/>
                  </a:cxn>
                  <a:cxn ang="0">
                    <a:pos x="50" y="50"/>
                  </a:cxn>
                  <a:cxn ang="0">
                    <a:pos x="60" y="43"/>
                  </a:cxn>
                  <a:cxn ang="0">
                    <a:pos x="63" y="34"/>
                  </a:cxn>
                  <a:cxn ang="0">
                    <a:pos x="65" y="19"/>
                  </a:cxn>
                  <a:cxn ang="0">
                    <a:pos x="60" y="10"/>
                  </a:cxn>
                  <a:cxn ang="0">
                    <a:pos x="52" y="1"/>
                  </a:cxn>
                  <a:cxn ang="0">
                    <a:pos x="53" y="15"/>
                  </a:cxn>
                  <a:cxn ang="0">
                    <a:pos x="52" y="14"/>
                  </a:cxn>
                  <a:cxn ang="0">
                    <a:pos x="60" y="19"/>
                  </a:cxn>
                  <a:cxn ang="0">
                    <a:pos x="56" y="31"/>
                  </a:cxn>
                  <a:cxn ang="0">
                    <a:pos x="56" y="30"/>
                  </a:cxn>
                  <a:cxn ang="0">
                    <a:pos x="56" y="39"/>
                  </a:cxn>
                  <a:cxn ang="0">
                    <a:pos x="46" y="44"/>
                  </a:cxn>
                  <a:cxn ang="0">
                    <a:pos x="47" y="43"/>
                  </a:cxn>
                  <a:cxn ang="0">
                    <a:pos x="36" y="50"/>
                  </a:cxn>
                  <a:cxn ang="0">
                    <a:pos x="28" y="47"/>
                  </a:cxn>
                  <a:cxn ang="0">
                    <a:pos x="29" y="47"/>
                  </a:cxn>
                  <a:cxn ang="0">
                    <a:pos x="16" y="47"/>
                  </a:cxn>
                  <a:cxn ang="0">
                    <a:pos x="12" y="36"/>
                  </a:cxn>
                  <a:cxn ang="0">
                    <a:pos x="12" y="38"/>
                  </a:cxn>
                  <a:cxn ang="0">
                    <a:pos x="4" y="31"/>
                  </a:cxn>
                  <a:cxn ang="0">
                    <a:pos x="9" y="19"/>
                  </a:cxn>
                  <a:cxn ang="0">
                    <a:pos x="8" y="21"/>
                  </a:cxn>
                  <a:cxn ang="0">
                    <a:pos x="8" y="11"/>
                  </a:cxn>
                  <a:cxn ang="0">
                    <a:pos x="16" y="11"/>
                  </a:cxn>
                  <a:cxn ang="0">
                    <a:pos x="14" y="11"/>
                  </a:cxn>
                  <a:cxn ang="0">
                    <a:pos x="19" y="4"/>
                  </a:cxn>
                  <a:cxn ang="0">
                    <a:pos x="27" y="9"/>
                  </a:cxn>
                  <a:cxn ang="0">
                    <a:pos x="23" y="4"/>
                  </a:cxn>
                </a:cxnLst>
                <a:rect l="0" t="0" r="r" b="b"/>
                <a:pathLst>
                  <a:path w="65" h="55">
                    <a:moveTo>
                      <a:pt x="23" y="53"/>
                    </a:moveTo>
                    <a:lnTo>
                      <a:pt x="32" y="53"/>
                    </a:lnTo>
                    <a:lnTo>
                      <a:pt x="32" y="0"/>
                    </a:lnTo>
                    <a:lnTo>
                      <a:pt x="18" y="0"/>
                    </a:lnTo>
                    <a:lnTo>
                      <a:pt x="11" y="4"/>
                    </a:lnTo>
                    <a:lnTo>
                      <a:pt x="4" y="10"/>
                    </a:lnTo>
                    <a:lnTo>
                      <a:pt x="0" y="18"/>
                    </a:lnTo>
                    <a:lnTo>
                      <a:pt x="0" y="34"/>
                    </a:lnTo>
                    <a:lnTo>
                      <a:pt x="4" y="42"/>
                    </a:lnTo>
                    <a:lnTo>
                      <a:pt x="13" y="50"/>
                    </a:lnTo>
                    <a:lnTo>
                      <a:pt x="14" y="50"/>
                    </a:lnTo>
                    <a:lnTo>
                      <a:pt x="27" y="54"/>
                    </a:lnTo>
                    <a:lnTo>
                      <a:pt x="29" y="55"/>
                    </a:lnTo>
                    <a:lnTo>
                      <a:pt x="28" y="55"/>
                    </a:lnTo>
                    <a:lnTo>
                      <a:pt x="36" y="55"/>
                    </a:lnTo>
                    <a:lnTo>
                      <a:pt x="34" y="55"/>
                    </a:lnTo>
                    <a:lnTo>
                      <a:pt x="37" y="54"/>
                    </a:lnTo>
                    <a:lnTo>
                      <a:pt x="50" y="50"/>
                    </a:lnTo>
                    <a:lnTo>
                      <a:pt x="52" y="50"/>
                    </a:lnTo>
                    <a:lnTo>
                      <a:pt x="60" y="43"/>
                    </a:lnTo>
                    <a:lnTo>
                      <a:pt x="60" y="42"/>
                    </a:lnTo>
                    <a:lnTo>
                      <a:pt x="63" y="34"/>
                    </a:lnTo>
                    <a:lnTo>
                      <a:pt x="65" y="33"/>
                    </a:lnTo>
                    <a:lnTo>
                      <a:pt x="65" y="19"/>
                    </a:lnTo>
                    <a:lnTo>
                      <a:pt x="63" y="18"/>
                    </a:lnTo>
                    <a:lnTo>
                      <a:pt x="60" y="10"/>
                    </a:lnTo>
                    <a:lnTo>
                      <a:pt x="60" y="9"/>
                    </a:lnTo>
                    <a:lnTo>
                      <a:pt x="52" y="1"/>
                    </a:lnTo>
                    <a:lnTo>
                      <a:pt x="46" y="8"/>
                    </a:lnTo>
                    <a:lnTo>
                      <a:pt x="53" y="15"/>
                    </a:lnTo>
                    <a:lnTo>
                      <a:pt x="56" y="11"/>
                    </a:lnTo>
                    <a:lnTo>
                      <a:pt x="52" y="14"/>
                    </a:lnTo>
                    <a:lnTo>
                      <a:pt x="56" y="21"/>
                    </a:lnTo>
                    <a:lnTo>
                      <a:pt x="60" y="19"/>
                    </a:lnTo>
                    <a:lnTo>
                      <a:pt x="56" y="19"/>
                    </a:lnTo>
                    <a:lnTo>
                      <a:pt x="56" y="31"/>
                    </a:lnTo>
                    <a:lnTo>
                      <a:pt x="60" y="31"/>
                    </a:lnTo>
                    <a:lnTo>
                      <a:pt x="56" y="30"/>
                    </a:lnTo>
                    <a:lnTo>
                      <a:pt x="52" y="38"/>
                    </a:lnTo>
                    <a:lnTo>
                      <a:pt x="56" y="39"/>
                    </a:lnTo>
                    <a:lnTo>
                      <a:pt x="53" y="36"/>
                    </a:lnTo>
                    <a:lnTo>
                      <a:pt x="46" y="44"/>
                    </a:lnTo>
                    <a:lnTo>
                      <a:pt x="48" y="47"/>
                    </a:lnTo>
                    <a:lnTo>
                      <a:pt x="47" y="43"/>
                    </a:lnTo>
                    <a:lnTo>
                      <a:pt x="34" y="47"/>
                    </a:lnTo>
                    <a:lnTo>
                      <a:pt x="36" y="50"/>
                    </a:lnTo>
                    <a:lnTo>
                      <a:pt x="36" y="47"/>
                    </a:lnTo>
                    <a:lnTo>
                      <a:pt x="28" y="47"/>
                    </a:lnTo>
                    <a:lnTo>
                      <a:pt x="28" y="50"/>
                    </a:lnTo>
                    <a:lnTo>
                      <a:pt x="29" y="47"/>
                    </a:lnTo>
                    <a:lnTo>
                      <a:pt x="17" y="43"/>
                    </a:lnTo>
                    <a:lnTo>
                      <a:pt x="16" y="47"/>
                    </a:lnTo>
                    <a:lnTo>
                      <a:pt x="19" y="44"/>
                    </a:lnTo>
                    <a:lnTo>
                      <a:pt x="12" y="36"/>
                    </a:lnTo>
                    <a:lnTo>
                      <a:pt x="8" y="39"/>
                    </a:lnTo>
                    <a:lnTo>
                      <a:pt x="12" y="38"/>
                    </a:lnTo>
                    <a:lnTo>
                      <a:pt x="8" y="30"/>
                    </a:lnTo>
                    <a:lnTo>
                      <a:pt x="4" y="31"/>
                    </a:lnTo>
                    <a:lnTo>
                      <a:pt x="9" y="31"/>
                    </a:lnTo>
                    <a:lnTo>
                      <a:pt x="9" y="19"/>
                    </a:lnTo>
                    <a:lnTo>
                      <a:pt x="4" y="19"/>
                    </a:lnTo>
                    <a:lnTo>
                      <a:pt x="8" y="21"/>
                    </a:lnTo>
                    <a:lnTo>
                      <a:pt x="12" y="14"/>
                    </a:lnTo>
                    <a:lnTo>
                      <a:pt x="8" y="11"/>
                    </a:lnTo>
                    <a:lnTo>
                      <a:pt x="12" y="15"/>
                    </a:lnTo>
                    <a:lnTo>
                      <a:pt x="16" y="11"/>
                    </a:lnTo>
                    <a:lnTo>
                      <a:pt x="12" y="8"/>
                    </a:lnTo>
                    <a:lnTo>
                      <a:pt x="14" y="11"/>
                    </a:lnTo>
                    <a:lnTo>
                      <a:pt x="22" y="8"/>
                    </a:lnTo>
                    <a:lnTo>
                      <a:pt x="19" y="4"/>
                    </a:lnTo>
                    <a:lnTo>
                      <a:pt x="19" y="9"/>
                    </a:lnTo>
                    <a:lnTo>
                      <a:pt x="27" y="9"/>
                    </a:lnTo>
                    <a:lnTo>
                      <a:pt x="27" y="4"/>
                    </a:lnTo>
                    <a:lnTo>
                      <a:pt x="23" y="4"/>
                    </a:lnTo>
                    <a:lnTo>
                      <a:pt x="23" y="5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24" name="Freeform 140"/>
              <p:cNvSpPr>
                <a:spLocks/>
              </p:cNvSpPr>
              <p:nvPr/>
            </p:nvSpPr>
            <p:spPr bwMode="auto">
              <a:xfrm>
                <a:off x="841" y="2584"/>
                <a:ext cx="64" cy="55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4" y="10"/>
                  </a:cxn>
                  <a:cxn ang="0">
                    <a:pos x="0" y="34"/>
                  </a:cxn>
                  <a:cxn ang="0">
                    <a:pos x="13" y="50"/>
                  </a:cxn>
                  <a:cxn ang="0">
                    <a:pos x="27" y="54"/>
                  </a:cxn>
                  <a:cxn ang="0">
                    <a:pos x="28" y="55"/>
                  </a:cxn>
                  <a:cxn ang="0">
                    <a:pos x="34" y="55"/>
                  </a:cxn>
                  <a:cxn ang="0">
                    <a:pos x="49" y="50"/>
                  </a:cxn>
                  <a:cxn ang="0">
                    <a:pos x="59" y="43"/>
                  </a:cxn>
                  <a:cxn ang="0">
                    <a:pos x="63" y="34"/>
                  </a:cxn>
                  <a:cxn ang="0">
                    <a:pos x="64" y="19"/>
                  </a:cxn>
                  <a:cxn ang="0">
                    <a:pos x="59" y="10"/>
                  </a:cxn>
                  <a:cxn ang="0">
                    <a:pos x="52" y="0"/>
                  </a:cxn>
                  <a:cxn ang="0">
                    <a:pos x="53" y="14"/>
                  </a:cxn>
                  <a:cxn ang="0">
                    <a:pos x="52" y="14"/>
                  </a:cxn>
                  <a:cxn ang="0">
                    <a:pos x="59" y="19"/>
                  </a:cxn>
                  <a:cxn ang="0">
                    <a:pos x="56" y="32"/>
                  </a:cxn>
                  <a:cxn ang="0">
                    <a:pos x="56" y="30"/>
                  </a:cxn>
                  <a:cxn ang="0">
                    <a:pos x="56" y="39"/>
                  </a:cxn>
                  <a:cxn ang="0">
                    <a:pos x="46" y="44"/>
                  </a:cxn>
                  <a:cxn ang="0">
                    <a:pos x="47" y="43"/>
                  </a:cxn>
                  <a:cxn ang="0">
                    <a:pos x="35" y="50"/>
                  </a:cxn>
                  <a:cxn ang="0">
                    <a:pos x="28" y="47"/>
                  </a:cxn>
                  <a:cxn ang="0">
                    <a:pos x="29" y="47"/>
                  </a:cxn>
                  <a:cxn ang="0">
                    <a:pos x="15" y="47"/>
                  </a:cxn>
                  <a:cxn ang="0">
                    <a:pos x="12" y="37"/>
                  </a:cxn>
                  <a:cxn ang="0">
                    <a:pos x="12" y="38"/>
                  </a:cxn>
                  <a:cxn ang="0">
                    <a:pos x="4" y="32"/>
                  </a:cxn>
                  <a:cxn ang="0">
                    <a:pos x="9" y="19"/>
                  </a:cxn>
                  <a:cxn ang="0">
                    <a:pos x="8" y="21"/>
                  </a:cxn>
                  <a:cxn ang="0">
                    <a:pos x="8" y="11"/>
                  </a:cxn>
                  <a:cxn ang="0">
                    <a:pos x="19" y="5"/>
                  </a:cxn>
                </a:cxnLst>
                <a:rect l="0" t="0" r="r" b="b"/>
                <a:pathLst>
                  <a:path w="64" h="55">
                    <a:moveTo>
                      <a:pt x="19" y="5"/>
                    </a:moveTo>
                    <a:lnTo>
                      <a:pt x="13" y="0"/>
                    </a:lnTo>
                    <a:lnTo>
                      <a:pt x="5" y="9"/>
                    </a:lnTo>
                    <a:lnTo>
                      <a:pt x="4" y="10"/>
                    </a:lnTo>
                    <a:lnTo>
                      <a:pt x="0" y="18"/>
                    </a:lnTo>
                    <a:lnTo>
                      <a:pt x="0" y="34"/>
                    </a:lnTo>
                    <a:lnTo>
                      <a:pt x="4" y="42"/>
                    </a:lnTo>
                    <a:lnTo>
                      <a:pt x="13" y="50"/>
                    </a:lnTo>
                    <a:lnTo>
                      <a:pt x="14" y="50"/>
                    </a:lnTo>
                    <a:lnTo>
                      <a:pt x="27" y="54"/>
                    </a:lnTo>
                    <a:lnTo>
                      <a:pt x="29" y="55"/>
                    </a:lnTo>
                    <a:lnTo>
                      <a:pt x="28" y="55"/>
                    </a:lnTo>
                    <a:lnTo>
                      <a:pt x="35" y="55"/>
                    </a:lnTo>
                    <a:lnTo>
                      <a:pt x="34" y="55"/>
                    </a:lnTo>
                    <a:lnTo>
                      <a:pt x="37" y="54"/>
                    </a:lnTo>
                    <a:lnTo>
                      <a:pt x="49" y="50"/>
                    </a:lnTo>
                    <a:lnTo>
                      <a:pt x="52" y="50"/>
                    </a:lnTo>
                    <a:lnTo>
                      <a:pt x="59" y="43"/>
                    </a:lnTo>
                    <a:lnTo>
                      <a:pt x="59" y="42"/>
                    </a:lnTo>
                    <a:lnTo>
                      <a:pt x="63" y="34"/>
                    </a:lnTo>
                    <a:lnTo>
                      <a:pt x="64" y="33"/>
                    </a:lnTo>
                    <a:lnTo>
                      <a:pt x="64" y="19"/>
                    </a:lnTo>
                    <a:lnTo>
                      <a:pt x="63" y="18"/>
                    </a:lnTo>
                    <a:lnTo>
                      <a:pt x="59" y="10"/>
                    </a:lnTo>
                    <a:lnTo>
                      <a:pt x="59" y="9"/>
                    </a:lnTo>
                    <a:lnTo>
                      <a:pt x="52" y="0"/>
                    </a:lnTo>
                    <a:lnTo>
                      <a:pt x="46" y="5"/>
                    </a:lnTo>
                    <a:lnTo>
                      <a:pt x="53" y="14"/>
                    </a:lnTo>
                    <a:lnTo>
                      <a:pt x="56" y="11"/>
                    </a:lnTo>
                    <a:lnTo>
                      <a:pt x="52" y="14"/>
                    </a:lnTo>
                    <a:lnTo>
                      <a:pt x="56" y="21"/>
                    </a:lnTo>
                    <a:lnTo>
                      <a:pt x="59" y="19"/>
                    </a:lnTo>
                    <a:lnTo>
                      <a:pt x="56" y="19"/>
                    </a:lnTo>
                    <a:lnTo>
                      <a:pt x="56" y="32"/>
                    </a:lnTo>
                    <a:lnTo>
                      <a:pt x="59" y="32"/>
                    </a:lnTo>
                    <a:lnTo>
                      <a:pt x="56" y="30"/>
                    </a:lnTo>
                    <a:lnTo>
                      <a:pt x="52" y="38"/>
                    </a:lnTo>
                    <a:lnTo>
                      <a:pt x="56" y="39"/>
                    </a:lnTo>
                    <a:lnTo>
                      <a:pt x="53" y="37"/>
                    </a:lnTo>
                    <a:lnTo>
                      <a:pt x="46" y="44"/>
                    </a:lnTo>
                    <a:lnTo>
                      <a:pt x="48" y="47"/>
                    </a:lnTo>
                    <a:lnTo>
                      <a:pt x="47" y="43"/>
                    </a:lnTo>
                    <a:lnTo>
                      <a:pt x="34" y="47"/>
                    </a:lnTo>
                    <a:lnTo>
                      <a:pt x="35" y="50"/>
                    </a:lnTo>
                    <a:lnTo>
                      <a:pt x="35" y="47"/>
                    </a:lnTo>
                    <a:lnTo>
                      <a:pt x="28" y="47"/>
                    </a:lnTo>
                    <a:lnTo>
                      <a:pt x="28" y="50"/>
                    </a:lnTo>
                    <a:lnTo>
                      <a:pt x="29" y="47"/>
                    </a:lnTo>
                    <a:lnTo>
                      <a:pt x="17" y="43"/>
                    </a:lnTo>
                    <a:lnTo>
                      <a:pt x="15" y="47"/>
                    </a:lnTo>
                    <a:lnTo>
                      <a:pt x="19" y="44"/>
                    </a:lnTo>
                    <a:lnTo>
                      <a:pt x="12" y="37"/>
                    </a:lnTo>
                    <a:lnTo>
                      <a:pt x="8" y="39"/>
                    </a:lnTo>
                    <a:lnTo>
                      <a:pt x="12" y="38"/>
                    </a:lnTo>
                    <a:lnTo>
                      <a:pt x="8" y="30"/>
                    </a:lnTo>
                    <a:lnTo>
                      <a:pt x="4" y="32"/>
                    </a:lnTo>
                    <a:lnTo>
                      <a:pt x="9" y="32"/>
                    </a:lnTo>
                    <a:lnTo>
                      <a:pt x="9" y="19"/>
                    </a:lnTo>
                    <a:lnTo>
                      <a:pt x="4" y="19"/>
                    </a:lnTo>
                    <a:lnTo>
                      <a:pt x="8" y="21"/>
                    </a:lnTo>
                    <a:lnTo>
                      <a:pt x="12" y="14"/>
                    </a:lnTo>
                    <a:lnTo>
                      <a:pt x="8" y="11"/>
                    </a:lnTo>
                    <a:lnTo>
                      <a:pt x="12" y="14"/>
                    </a:lnTo>
                    <a:lnTo>
                      <a:pt x="19" y="5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25" name="Freeform 141"/>
              <p:cNvSpPr>
                <a:spLocks/>
              </p:cNvSpPr>
              <p:nvPr/>
            </p:nvSpPr>
            <p:spPr bwMode="auto">
              <a:xfrm>
                <a:off x="815" y="2535"/>
                <a:ext cx="90" cy="24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0" y="24"/>
                  </a:cxn>
                  <a:cxn ang="0">
                    <a:pos x="69" y="24"/>
                  </a:cxn>
                  <a:cxn ang="0">
                    <a:pos x="68" y="24"/>
                  </a:cxn>
                  <a:cxn ang="0">
                    <a:pos x="70" y="23"/>
                  </a:cxn>
                  <a:cxn ang="0">
                    <a:pos x="83" y="19"/>
                  </a:cxn>
                  <a:cxn ang="0">
                    <a:pos x="85" y="19"/>
                  </a:cxn>
                  <a:cxn ang="0">
                    <a:pos x="85" y="18"/>
                  </a:cxn>
                  <a:cxn ang="0">
                    <a:pos x="89" y="10"/>
                  </a:cxn>
                  <a:cxn ang="0">
                    <a:pos x="90" y="9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2" y="8"/>
                  </a:cxn>
                  <a:cxn ang="0">
                    <a:pos x="85" y="8"/>
                  </a:cxn>
                  <a:cxn ang="0">
                    <a:pos x="82" y="6"/>
                  </a:cxn>
                  <a:cxn ang="0">
                    <a:pos x="78" y="14"/>
                  </a:cxn>
                  <a:cxn ang="0">
                    <a:pos x="82" y="15"/>
                  </a:cxn>
                  <a:cxn ang="0">
                    <a:pos x="80" y="11"/>
                  </a:cxn>
                  <a:cxn ang="0">
                    <a:pos x="68" y="15"/>
                  </a:cxn>
                  <a:cxn ang="0">
                    <a:pos x="69" y="19"/>
                  </a:cxn>
                  <a:cxn ang="0">
                    <a:pos x="69" y="15"/>
                  </a:cxn>
                  <a:cxn ang="0">
                    <a:pos x="0" y="15"/>
                  </a:cxn>
                </a:cxnLst>
                <a:rect l="0" t="0" r="r" b="b"/>
                <a:pathLst>
                  <a:path w="90" h="24">
                    <a:moveTo>
                      <a:pt x="0" y="15"/>
                    </a:moveTo>
                    <a:lnTo>
                      <a:pt x="0" y="24"/>
                    </a:lnTo>
                    <a:lnTo>
                      <a:pt x="69" y="24"/>
                    </a:lnTo>
                    <a:lnTo>
                      <a:pt x="68" y="24"/>
                    </a:lnTo>
                    <a:lnTo>
                      <a:pt x="70" y="23"/>
                    </a:lnTo>
                    <a:lnTo>
                      <a:pt x="83" y="19"/>
                    </a:lnTo>
                    <a:lnTo>
                      <a:pt x="85" y="19"/>
                    </a:lnTo>
                    <a:lnTo>
                      <a:pt x="85" y="18"/>
                    </a:lnTo>
                    <a:lnTo>
                      <a:pt x="89" y="10"/>
                    </a:lnTo>
                    <a:lnTo>
                      <a:pt x="90" y="9"/>
                    </a:lnTo>
                    <a:lnTo>
                      <a:pt x="90" y="0"/>
                    </a:lnTo>
                    <a:lnTo>
                      <a:pt x="82" y="0"/>
                    </a:lnTo>
                    <a:lnTo>
                      <a:pt x="82" y="8"/>
                    </a:lnTo>
                    <a:lnTo>
                      <a:pt x="85" y="8"/>
                    </a:lnTo>
                    <a:lnTo>
                      <a:pt x="82" y="6"/>
                    </a:lnTo>
                    <a:lnTo>
                      <a:pt x="78" y="14"/>
                    </a:lnTo>
                    <a:lnTo>
                      <a:pt x="82" y="15"/>
                    </a:lnTo>
                    <a:lnTo>
                      <a:pt x="80" y="11"/>
                    </a:lnTo>
                    <a:lnTo>
                      <a:pt x="68" y="15"/>
                    </a:lnTo>
                    <a:lnTo>
                      <a:pt x="69" y="19"/>
                    </a:lnTo>
                    <a:lnTo>
                      <a:pt x="69" y="15"/>
                    </a:lnTo>
                    <a:lnTo>
                      <a:pt x="0" y="15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26" name="Rectangle 142"/>
              <p:cNvSpPr>
                <a:spLocks noChangeArrowheads="1"/>
              </p:cNvSpPr>
              <p:nvPr/>
            </p:nvSpPr>
            <p:spPr bwMode="auto">
              <a:xfrm>
                <a:off x="840" y="2538"/>
                <a:ext cx="9" cy="2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27" name="Rectangle 143"/>
              <p:cNvSpPr>
                <a:spLocks noChangeArrowheads="1"/>
              </p:cNvSpPr>
              <p:nvPr/>
            </p:nvSpPr>
            <p:spPr bwMode="auto">
              <a:xfrm>
                <a:off x="844" y="2460"/>
                <a:ext cx="56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28" name="Freeform 144"/>
              <p:cNvSpPr>
                <a:spLocks/>
              </p:cNvSpPr>
              <p:nvPr/>
            </p:nvSpPr>
            <p:spPr bwMode="auto">
              <a:xfrm>
                <a:off x="841" y="2461"/>
                <a:ext cx="64" cy="54"/>
              </a:xfrm>
              <a:custGeom>
                <a:avLst/>
                <a:gdLst/>
                <a:ahLst/>
                <a:cxnLst>
                  <a:cxn ang="0">
                    <a:pos x="19" y="6"/>
                  </a:cxn>
                  <a:cxn ang="0">
                    <a:pos x="13" y="0"/>
                  </a:cxn>
                  <a:cxn ang="0">
                    <a:pos x="4" y="9"/>
                  </a:cxn>
                  <a:cxn ang="0">
                    <a:pos x="0" y="16"/>
                  </a:cxn>
                  <a:cxn ang="0">
                    <a:pos x="0" y="33"/>
                  </a:cxn>
                  <a:cxn ang="0">
                    <a:pos x="4" y="40"/>
                  </a:cxn>
                  <a:cxn ang="0">
                    <a:pos x="13" y="49"/>
                  </a:cxn>
                  <a:cxn ang="0">
                    <a:pos x="14" y="49"/>
                  </a:cxn>
                  <a:cxn ang="0">
                    <a:pos x="27" y="53"/>
                  </a:cxn>
                  <a:cxn ang="0">
                    <a:pos x="29" y="54"/>
                  </a:cxn>
                  <a:cxn ang="0">
                    <a:pos x="28" y="54"/>
                  </a:cxn>
                  <a:cxn ang="0">
                    <a:pos x="35" y="54"/>
                  </a:cxn>
                  <a:cxn ang="0">
                    <a:pos x="34" y="54"/>
                  </a:cxn>
                  <a:cxn ang="0">
                    <a:pos x="37" y="53"/>
                  </a:cxn>
                  <a:cxn ang="0">
                    <a:pos x="49" y="49"/>
                  </a:cxn>
                  <a:cxn ang="0">
                    <a:pos x="52" y="49"/>
                  </a:cxn>
                  <a:cxn ang="0">
                    <a:pos x="59" y="41"/>
                  </a:cxn>
                  <a:cxn ang="0">
                    <a:pos x="59" y="40"/>
                  </a:cxn>
                  <a:cxn ang="0">
                    <a:pos x="63" y="33"/>
                  </a:cxn>
                  <a:cxn ang="0">
                    <a:pos x="64" y="31"/>
                  </a:cxn>
                  <a:cxn ang="0">
                    <a:pos x="64" y="17"/>
                  </a:cxn>
                  <a:cxn ang="0">
                    <a:pos x="63" y="16"/>
                  </a:cxn>
                  <a:cxn ang="0">
                    <a:pos x="59" y="9"/>
                  </a:cxn>
                  <a:cxn ang="0">
                    <a:pos x="59" y="7"/>
                  </a:cxn>
                  <a:cxn ang="0">
                    <a:pos x="52" y="0"/>
                  </a:cxn>
                  <a:cxn ang="0">
                    <a:pos x="46" y="6"/>
                  </a:cxn>
                  <a:cxn ang="0">
                    <a:pos x="53" y="14"/>
                  </a:cxn>
                  <a:cxn ang="0">
                    <a:pos x="56" y="10"/>
                  </a:cxn>
                  <a:cxn ang="0">
                    <a:pos x="52" y="12"/>
                  </a:cxn>
                  <a:cxn ang="0">
                    <a:pos x="56" y="20"/>
                  </a:cxn>
                  <a:cxn ang="0">
                    <a:pos x="59" y="17"/>
                  </a:cxn>
                  <a:cxn ang="0">
                    <a:pos x="56" y="17"/>
                  </a:cxn>
                  <a:cxn ang="0">
                    <a:pos x="56" y="30"/>
                  </a:cxn>
                  <a:cxn ang="0">
                    <a:pos x="59" y="30"/>
                  </a:cxn>
                  <a:cxn ang="0">
                    <a:pos x="56" y="29"/>
                  </a:cxn>
                  <a:cxn ang="0">
                    <a:pos x="52" y="36"/>
                  </a:cxn>
                  <a:cxn ang="0">
                    <a:pos x="56" y="38"/>
                  </a:cxn>
                  <a:cxn ang="0">
                    <a:pos x="53" y="35"/>
                  </a:cxn>
                  <a:cxn ang="0">
                    <a:pos x="46" y="43"/>
                  </a:cxn>
                  <a:cxn ang="0">
                    <a:pos x="48" y="45"/>
                  </a:cxn>
                  <a:cxn ang="0">
                    <a:pos x="47" y="41"/>
                  </a:cxn>
                  <a:cxn ang="0">
                    <a:pos x="34" y="45"/>
                  </a:cxn>
                  <a:cxn ang="0">
                    <a:pos x="35" y="49"/>
                  </a:cxn>
                  <a:cxn ang="0">
                    <a:pos x="35" y="45"/>
                  </a:cxn>
                  <a:cxn ang="0">
                    <a:pos x="28" y="45"/>
                  </a:cxn>
                  <a:cxn ang="0">
                    <a:pos x="28" y="49"/>
                  </a:cxn>
                  <a:cxn ang="0">
                    <a:pos x="29" y="45"/>
                  </a:cxn>
                  <a:cxn ang="0">
                    <a:pos x="17" y="41"/>
                  </a:cxn>
                  <a:cxn ang="0">
                    <a:pos x="15" y="45"/>
                  </a:cxn>
                  <a:cxn ang="0">
                    <a:pos x="19" y="43"/>
                  </a:cxn>
                  <a:cxn ang="0">
                    <a:pos x="12" y="35"/>
                  </a:cxn>
                  <a:cxn ang="0">
                    <a:pos x="8" y="38"/>
                  </a:cxn>
                  <a:cxn ang="0">
                    <a:pos x="12" y="36"/>
                  </a:cxn>
                  <a:cxn ang="0">
                    <a:pos x="8" y="29"/>
                  </a:cxn>
                  <a:cxn ang="0">
                    <a:pos x="4" y="30"/>
                  </a:cxn>
                  <a:cxn ang="0">
                    <a:pos x="9" y="30"/>
                  </a:cxn>
                  <a:cxn ang="0">
                    <a:pos x="9" y="17"/>
                  </a:cxn>
                  <a:cxn ang="0">
                    <a:pos x="4" y="17"/>
                  </a:cxn>
                  <a:cxn ang="0">
                    <a:pos x="8" y="20"/>
                  </a:cxn>
                  <a:cxn ang="0">
                    <a:pos x="12" y="12"/>
                  </a:cxn>
                  <a:cxn ang="0">
                    <a:pos x="8" y="10"/>
                  </a:cxn>
                  <a:cxn ang="0">
                    <a:pos x="12" y="14"/>
                  </a:cxn>
                  <a:cxn ang="0">
                    <a:pos x="19" y="6"/>
                  </a:cxn>
                </a:cxnLst>
                <a:rect l="0" t="0" r="r" b="b"/>
                <a:pathLst>
                  <a:path w="64" h="54">
                    <a:moveTo>
                      <a:pt x="19" y="6"/>
                    </a:moveTo>
                    <a:lnTo>
                      <a:pt x="13" y="0"/>
                    </a:lnTo>
                    <a:lnTo>
                      <a:pt x="4" y="9"/>
                    </a:lnTo>
                    <a:lnTo>
                      <a:pt x="0" y="16"/>
                    </a:lnTo>
                    <a:lnTo>
                      <a:pt x="0" y="33"/>
                    </a:lnTo>
                    <a:lnTo>
                      <a:pt x="4" y="40"/>
                    </a:lnTo>
                    <a:lnTo>
                      <a:pt x="13" y="49"/>
                    </a:lnTo>
                    <a:lnTo>
                      <a:pt x="14" y="49"/>
                    </a:lnTo>
                    <a:lnTo>
                      <a:pt x="27" y="53"/>
                    </a:lnTo>
                    <a:lnTo>
                      <a:pt x="29" y="54"/>
                    </a:lnTo>
                    <a:lnTo>
                      <a:pt x="28" y="54"/>
                    </a:lnTo>
                    <a:lnTo>
                      <a:pt x="35" y="54"/>
                    </a:lnTo>
                    <a:lnTo>
                      <a:pt x="34" y="54"/>
                    </a:lnTo>
                    <a:lnTo>
                      <a:pt x="37" y="53"/>
                    </a:lnTo>
                    <a:lnTo>
                      <a:pt x="49" y="49"/>
                    </a:lnTo>
                    <a:lnTo>
                      <a:pt x="52" y="49"/>
                    </a:lnTo>
                    <a:lnTo>
                      <a:pt x="59" y="41"/>
                    </a:lnTo>
                    <a:lnTo>
                      <a:pt x="59" y="40"/>
                    </a:lnTo>
                    <a:lnTo>
                      <a:pt x="63" y="33"/>
                    </a:lnTo>
                    <a:lnTo>
                      <a:pt x="64" y="31"/>
                    </a:lnTo>
                    <a:lnTo>
                      <a:pt x="64" y="17"/>
                    </a:lnTo>
                    <a:lnTo>
                      <a:pt x="63" y="16"/>
                    </a:lnTo>
                    <a:lnTo>
                      <a:pt x="59" y="9"/>
                    </a:lnTo>
                    <a:lnTo>
                      <a:pt x="59" y="7"/>
                    </a:lnTo>
                    <a:lnTo>
                      <a:pt x="52" y="0"/>
                    </a:lnTo>
                    <a:lnTo>
                      <a:pt x="46" y="6"/>
                    </a:lnTo>
                    <a:lnTo>
                      <a:pt x="53" y="14"/>
                    </a:lnTo>
                    <a:lnTo>
                      <a:pt x="56" y="10"/>
                    </a:lnTo>
                    <a:lnTo>
                      <a:pt x="52" y="12"/>
                    </a:lnTo>
                    <a:lnTo>
                      <a:pt x="56" y="20"/>
                    </a:lnTo>
                    <a:lnTo>
                      <a:pt x="59" y="17"/>
                    </a:lnTo>
                    <a:lnTo>
                      <a:pt x="56" y="17"/>
                    </a:lnTo>
                    <a:lnTo>
                      <a:pt x="56" y="30"/>
                    </a:lnTo>
                    <a:lnTo>
                      <a:pt x="59" y="30"/>
                    </a:lnTo>
                    <a:lnTo>
                      <a:pt x="56" y="29"/>
                    </a:lnTo>
                    <a:lnTo>
                      <a:pt x="52" y="36"/>
                    </a:lnTo>
                    <a:lnTo>
                      <a:pt x="56" y="38"/>
                    </a:lnTo>
                    <a:lnTo>
                      <a:pt x="53" y="35"/>
                    </a:lnTo>
                    <a:lnTo>
                      <a:pt x="46" y="43"/>
                    </a:lnTo>
                    <a:lnTo>
                      <a:pt x="48" y="45"/>
                    </a:lnTo>
                    <a:lnTo>
                      <a:pt x="47" y="41"/>
                    </a:lnTo>
                    <a:lnTo>
                      <a:pt x="34" y="45"/>
                    </a:lnTo>
                    <a:lnTo>
                      <a:pt x="35" y="49"/>
                    </a:lnTo>
                    <a:lnTo>
                      <a:pt x="35" y="45"/>
                    </a:lnTo>
                    <a:lnTo>
                      <a:pt x="28" y="45"/>
                    </a:lnTo>
                    <a:lnTo>
                      <a:pt x="28" y="49"/>
                    </a:lnTo>
                    <a:lnTo>
                      <a:pt x="29" y="45"/>
                    </a:lnTo>
                    <a:lnTo>
                      <a:pt x="17" y="41"/>
                    </a:lnTo>
                    <a:lnTo>
                      <a:pt x="15" y="45"/>
                    </a:lnTo>
                    <a:lnTo>
                      <a:pt x="19" y="43"/>
                    </a:lnTo>
                    <a:lnTo>
                      <a:pt x="12" y="35"/>
                    </a:lnTo>
                    <a:lnTo>
                      <a:pt x="8" y="38"/>
                    </a:lnTo>
                    <a:lnTo>
                      <a:pt x="12" y="36"/>
                    </a:lnTo>
                    <a:lnTo>
                      <a:pt x="8" y="29"/>
                    </a:lnTo>
                    <a:lnTo>
                      <a:pt x="4" y="30"/>
                    </a:lnTo>
                    <a:lnTo>
                      <a:pt x="9" y="30"/>
                    </a:lnTo>
                    <a:lnTo>
                      <a:pt x="9" y="17"/>
                    </a:lnTo>
                    <a:lnTo>
                      <a:pt x="4" y="17"/>
                    </a:lnTo>
                    <a:lnTo>
                      <a:pt x="8" y="20"/>
                    </a:lnTo>
                    <a:lnTo>
                      <a:pt x="12" y="12"/>
                    </a:lnTo>
                    <a:lnTo>
                      <a:pt x="8" y="10"/>
                    </a:lnTo>
                    <a:lnTo>
                      <a:pt x="12" y="14"/>
                    </a:lnTo>
                    <a:lnTo>
                      <a:pt x="19" y="6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29" name="Rectangle 145"/>
              <p:cNvSpPr>
                <a:spLocks noChangeArrowheads="1"/>
              </p:cNvSpPr>
              <p:nvPr/>
            </p:nvSpPr>
            <p:spPr bwMode="auto">
              <a:xfrm>
                <a:off x="844" y="2427"/>
                <a:ext cx="56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30" name="Freeform 146"/>
              <p:cNvSpPr>
                <a:spLocks/>
              </p:cNvSpPr>
              <p:nvPr/>
            </p:nvSpPr>
            <p:spPr bwMode="auto">
              <a:xfrm>
                <a:off x="840" y="2383"/>
                <a:ext cx="60" cy="51"/>
              </a:xfrm>
              <a:custGeom>
                <a:avLst/>
                <a:gdLst/>
                <a:ahLst/>
                <a:cxnLst>
                  <a:cxn ang="0">
                    <a:pos x="18" y="51"/>
                  </a:cxn>
                  <a:cxn ang="0">
                    <a:pos x="24" y="45"/>
                  </a:cxn>
                  <a:cxn ang="0">
                    <a:pos x="11" y="33"/>
                  </a:cxn>
                  <a:cxn ang="0">
                    <a:pos x="8" y="35"/>
                  </a:cxn>
                  <a:cxn ang="0">
                    <a:pos x="11" y="34"/>
                  </a:cxn>
                  <a:cxn ang="0">
                    <a:pos x="8" y="26"/>
                  </a:cxn>
                  <a:cxn ang="0">
                    <a:pos x="4" y="28"/>
                  </a:cxn>
                  <a:cxn ang="0">
                    <a:pos x="9" y="28"/>
                  </a:cxn>
                  <a:cxn ang="0">
                    <a:pos x="9" y="15"/>
                  </a:cxn>
                  <a:cxn ang="0">
                    <a:pos x="4" y="15"/>
                  </a:cxn>
                  <a:cxn ang="0">
                    <a:pos x="8" y="17"/>
                  </a:cxn>
                  <a:cxn ang="0">
                    <a:pos x="11" y="10"/>
                  </a:cxn>
                  <a:cxn ang="0">
                    <a:pos x="8" y="7"/>
                  </a:cxn>
                  <a:cxn ang="0">
                    <a:pos x="9" y="11"/>
                  </a:cxn>
                  <a:cxn ang="0">
                    <a:pos x="21" y="7"/>
                  </a:cxn>
                  <a:cxn ang="0">
                    <a:pos x="20" y="4"/>
                  </a:cxn>
                  <a:cxn ang="0">
                    <a:pos x="20" y="9"/>
                  </a:cxn>
                  <a:cxn ang="0">
                    <a:pos x="60" y="9"/>
                  </a:cxn>
                  <a:cxn ang="0">
                    <a:pos x="60" y="0"/>
                  </a:cxn>
                  <a:cxn ang="0">
                    <a:pos x="20" y="0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6" y="4"/>
                  </a:cxn>
                  <a:cxn ang="0">
                    <a:pos x="5" y="4"/>
                  </a:cxn>
                  <a:cxn ang="0">
                    <a:pos x="0" y="14"/>
                  </a:cxn>
                  <a:cxn ang="0">
                    <a:pos x="0" y="30"/>
                  </a:cxn>
                  <a:cxn ang="0">
                    <a:pos x="4" y="38"/>
                  </a:cxn>
                  <a:cxn ang="0">
                    <a:pos x="5" y="39"/>
                  </a:cxn>
                  <a:cxn ang="0">
                    <a:pos x="18" y="51"/>
                  </a:cxn>
                </a:cxnLst>
                <a:rect l="0" t="0" r="r" b="b"/>
                <a:pathLst>
                  <a:path w="60" h="51">
                    <a:moveTo>
                      <a:pt x="18" y="51"/>
                    </a:moveTo>
                    <a:lnTo>
                      <a:pt x="24" y="45"/>
                    </a:lnTo>
                    <a:lnTo>
                      <a:pt x="11" y="33"/>
                    </a:lnTo>
                    <a:lnTo>
                      <a:pt x="8" y="35"/>
                    </a:lnTo>
                    <a:lnTo>
                      <a:pt x="11" y="34"/>
                    </a:lnTo>
                    <a:lnTo>
                      <a:pt x="8" y="26"/>
                    </a:lnTo>
                    <a:lnTo>
                      <a:pt x="4" y="28"/>
                    </a:lnTo>
                    <a:lnTo>
                      <a:pt x="9" y="28"/>
                    </a:lnTo>
                    <a:lnTo>
                      <a:pt x="9" y="15"/>
                    </a:lnTo>
                    <a:lnTo>
                      <a:pt x="4" y="15"/>
                    </a:lnTo>
                    <a:lnTo>
                      <a:pt x="8" y="17"/>
                    </a:lnTo>
                    <a:lnTo>
                      <a:pt x="11" y="10"/>
                    </a:lnTo>
                    <a:lnTo>
                      <a:pt x="8" y="7"/>
                    </a:lnTo>
                    <a:lnTo>
                      <a:pt x="9" y="11"/>
                    </a:lnTo>
                    <a:lnTo>
                      <a:pt x="21" y="7"/>
                    </a:lnTo>
                    <a:lnTo>
                      <a:pt x="20" y="4"/>
                    </a:lnTo>
                    <a:lnTo>
                      <a:pt x="20" y="9"/>
                    </a:lnTo>
                    <a:lnTo>
                      <a:pt x="60" y="9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6" y="4"/>
                    </a:lnTo>
                    <a:lnTo>
                      <a:pt x="5" y="4"/>
                    </a:lnTo>
                    <a:lnTo>
                      <a:pt x="0" y="14"/>
                    </a:lnTo>
                    <a:lnTo>
                      <a:pt x="0" y="30"/>
                    </a:lnTo>
                    <a:lnTo>
                      <a:pt x="4" y="38"/>
                    </a:lnTo>
                    <a:lnTo>
                      <a:pt x="5" y="39"/>
                    </a:lnTo>
                    <a:lnTo>
                      <a:pt x="18" y="51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31" name="Freeform 147"/>
              <p:cNvSpPr>
                <a:spLocks/>
              </p:cNvSpPr>
              <p:nvPr/>
            </p:nvSpPr>
            <p:spPr bwMode="auto">
              <a:xfrm>
                <a:off x="841" y="2306"/>
                <a:ext cx="64" cy="54"/>
              </a:xfrm>
              <a:custGeom>
                <a:avLst/>
                <a:gdLst/>
                <a:ahLst/>
                <a:cxnLst>
                  <a:cxn ang="0">
                    <a:pos x="19" y="6"/>
                  </a:cxn>
                  <a:cxn ang="0">
                    <a:pos x="13" y="0"/>
                  </a:cxn>
                  <a:cxn ang="0">
                    <a:pos x="4" y="9"/>
                  </a:cxn>
                  <a:cxn ang="0">
                    <a:pos x="0" y="17"/>
                  </a:cxn>
                  <a:cxn ang="0">
                    <a:pos x="0" y="33"/>
                  </a:cxn>
                  <a:cxn ang="0">
                    <a:pos x="4" y="40"/>
                  </a:cxn>
                  <a:cxn ang="0">
                    <a:pos x="13" y="49"/>
                  </a:cxn>
                  <a:cxn ang="0">
                    <a:pos x="14" y="49"/>
                  </a:cxn>
                  <a:cxn ang="0">
                    <a:pos x="27" y="53"/>
                  </a:cxn>
                  <a:cxn ang="0">
                    <a:pos x="29" y="54"/>
                  </a:cxn>
                  <a:cxn ang="0">
                    <a:pos x="28" y="54"/>
                  </a:cxn>
                  <a:cxn ang="0">
                    <a:pos x="35" y="54"/>
                  </a:cxn>
                  <a:cxn ang="0">
                    <a:pos x="34" y="54"/>
                  </a:cxn>
                  <a:cxn ang="0">
                    <a:pos x="37" y="53"/>
                  </a:cxn>
                  <a:cxn ang="0">
                    <a:pos x="49" y="49"/>
                  </a:cxn>
                  <a:cxn ang="0">
                    <a:pos x="52" y="49"/>
                  </a:cxn>
                  <a:cxn ang="0">
                    <a:pos x="59" y="42"/>
                  </a:cxn>
                  <a:cxn ang="0">
                    <a:pos x="59" y="40"/>
                  </a:cxn>
                  <a:cxn ang="0">
                    <a:pos x="63" y="33"/>
                  </a:cxn>
                  <a:cxn ang="0">
                    <a:pos x="64" y="32"/>
                  </a:cxn>
                  <a:cxn ang="0">
                    <a:pos x="64" y="18"/>
                  </a:cxn>
                  <a:cxn ang="0">
                    <a:pos x="63" y="17"/>
                  </a:cxn>
                  <a:cxn ang="0">
                    <a:pos x="59" y="9"/>
                  </a:cxn>
                  <a:cxn ang="0">
                    <a:pos x="59" y="8"/>
                  </a:cxn>
                  <a:cxn ang="0">
                    <a:pos x="52" y="0"/>
                  </a:cxn>
                  <a:cxn ang="0">
                    <a:pos x="46" y="6"/>
                  </a:cxn>
                  <a:cxn ang="0">
                    <a:pos x="53" y="14"/>
                  </a:cxn>
                  <a:cxn ang="0">
                    <a:pos x="56" y="10"/>
                  </a:cxn>
                  <a:cxn ang="0">
                    <a:pos x="52" y="13"/>
                  </a:cxn>
                  <a:cxn ang="0">
                    <a:pos x="56" y="20"/>
                  </a:cxn>
                  <a:cxn ang="0">
                    <a:pos x="59" y="18"/>
                  </a:cxn>
                  <a:cxn ang="0">
                    <a:pos x="56" y="18"/>
                  </a:cxn>
                  <a:cxn ang="0">
                    <a:pos x="56" y="30"/>
                  </a:cxn>
                  <a:cxn ang="0">
                    <a:pos x="59" y="30"/>
                  </a:cxn>
                  <a:cxn ang="0">
                    <a:pos x="56" y="29"/>
                  </a:cxn>
                  <a:cxn ang="0">
                    <a:pos x="52" y="37"/>
                  </a:cxn>
                  <a:cxn ang="0">
                    <a:pos x="56" y="38"/>
                  </a:cxn>
                  <a:cxn ang="0">
                    <a:pos x="53" y="35"/>
                  </a:cxn>
                  <a:cxn ang="0">
                    <a:pos x="46" y="43"/>
                  </a:cxn>
                  <a:cxn ang="0">
                    <a:pos x="48" y="45"/>
                  </a:cxn>
                  <a:cxn ang="0">
                    <a:pos x="47" y="42"/>
                  </a:cxn>
                  <a:cxn ang="0">
                    <a:pos x="34" y="45"/>
                  </a:cxn>
                  <a:cxn ang="0">
                    <a:pos x="35" y="49"/>
                  </a:cxn>
                  <a:cxn ang="0">
                    <a:pos x="35" y="45"/>
                  </a:cxn>
                  <a:cxn ang="0">
                    <a:pos x="28" y="45"/>
                  </a:cxn>
                  <a:cxn ang="0">
                    <a:pos x="28" y="49"/>
                  </a:cxn>
                  <a:cxn ang="0">
                    <a:pos x="29" y="45"/>
                  </a:cxn>
                  <a:cxn ang="0">
                    <a:pos x="17" y="42"/>
                  </a:cxn>
                  <a:cxn ang="0">
                    <a:pos x="15" y="45"/>
                  </a:cxn>
                  <a:cxn ang="0">
                    <a:pos x="19" y="43"/>
                  </a:cxn>
                  <a:cxn ang="0">
                    <a:pos x="12" y="35"/>
                  </a:cxn>
                  <a:cxn ang="0">
                    <a:pos x="8" y="38"/>
                  </a:cxn>
                  <a:cxn ang="0">
                    <a:pos x="12" y="37"/>
                  </a:cxn>
                  <a:cxn ang="0">
                    <a:pos x="8" y="29"/>
                  </a:cxn>
                  <a:cxn ang="0">
                    <a:pos x="4" y="30"/>
                  </a:cxn>
                  <a:cxn ang="0">
                    <a:pos x="9" y="30"/>
                  </a:cxn>
                  <a:cxn ang="0">
                    <a:pos x="9" y="18"/>
                  </a:cxn>
                  <a:cxn ang="0">
                    <a:pos x="4" y="18"/>
                  </a:cxn>
                  <a:cxn ang="0">
                    <a:pos x="8" y="20"/>
                  </a:cxn>
                  <a:cxn ang="0">
                    <a:pos x="12" y="13"/>
                  </a:cxn>
                  <a:cxn ang="0">
                    <a:pos x="8" y="10"/>
                  </a:cxn>
                  <a:cxn ang="0">
                    <a:pos x="12" y="14"/>
                  </a:cxn>
                  <a:cxn ang="0">
                    <a:pos x="19" y="6"/>
                  </a:cxn>
                </a:cxnLst>
                <a:rect l="0" t="0" r="r" b="b"/>
                <a:pathLst>
                  <a:path w="64" h="54">
                    <a:moveTo>
                      <a:pt x="19" y="6"/>
                    </a:moveTo>
                    <a:lnTo>
                      <a:pt x="13" y="0"/>
                    </a:lnTo>
                    <a:lnTo>
                      <a:pt x="4" y="9"/>
                    </a:lnTo>
                    <a:lnTo>
                      <a:pt x="0" y="17"/>
                    </a:lnTo>
                    <a:lnTo>
                      <a:pt x="0" y="33"/>
                    </a:lnTo>
                    <a:lnTo>
                      <a:pt x="4" y="40"/>
                    </a:lnTo>
                    <a:lnTo>
                      <a:pt x="13" y="49"/>
                    </a:lnTo>
                    <a:lnTo>
                      <a:pt x="14" y="49"/>
                    </a:lnTo>
                    <a:lnTo>
                      <a:pt x="27" y="53"/>
                    </a:lnTo>
                    <a:lnTo>
                      <a:pt x="29" y="54"/>
                    </a:lnTo>
                    <a:lnTo>
                      <a:pt x="28" y="54"/>
                    </a:lnTo>
                    <a:lnTo>
                      <a:pt x="35" y="54"/>
                    </a:lnTo>
                    <a:lnTo>
                      <a:pt x="34" y="54"/>
                    </a:lnTo>
                    <a:lnTo>
                      <a:pt x="37" y="53"/>
                    </a:lnTo>
                    <a:lnTo>
                      <a:pt x="49" y="49"/>
                    </a:lnTo>
                    <a:lnTo>
                      <a:pt x="52" y="49"/>
                    </a:lnTo>
                    <a:lnTo>
                      <a:pt x="59" y="42"/>
                    </a:lnTo>
                    <a:lnTo>
                      <a:pt x="59" y="40"/>
                    </a:lnTo>
                    <a:lnTo>
                      <a:pt x="63" y="33"/>
                    </a:lnTo>
                    <a:lnTo>
                      <a:pt x="64" y="32"/>
                    </a:lnTo>
                    <a:lnTo>
                      <a:pt x="64" y="18"/>
                    </a:lnTo>
                    <a:lnTo>
                      <a:pt x="63" y="17"/>
                    </a:lnTo>
                    <a:lnTo>
                      <a:pt x="59" y="9"/>
                    </a:lnTo>
                    <a:lnTo>
                      <a:pt x="59" y="8"/>
                    </a:lnTo>
                    <a:lnTo>
                      <a:pt x="52" y="0"/>
                    </a:lnTo>
                    <a:lnTo>
                      <a:pt x="46" y="6"/>
                    </a:lnTo>
                    <a:lnTo>
                      <a:pt x="53" y="14"/>
                    </a:lnTo>
                    <a:lnTo>
                      <a:pt x="56" y="10"/>
                    </a:lnTo>
                    <a:lnTo>
                      <a:pt x="52" y="13"/>
                    </a:lnTo>
                    <a:lnTo>
                      <a:pt x="56" y="20"/>
                    </a:lnTo>
                    <a:lnTo>
                      <a:pt x="59" y="18"/>
                    </a:lnTo>
                    <a:lnTo>
                      <a:pt x="56" y="18"/>
                    </a:lnTo>
                    <a:lnTo>
                      <a:pt x="56" y="30"/>
                    </a:lnTo>
                    <a:lnTo>
                      <a:pt x="59" y="30"/>
                    </a:lnTo>
                    <a:lnTo>
                      <a:pt x="56" y="29"/>
                    </a:lnTo>
                    <a:lnTo>
                      <a:pt x="52" y="37"/>
                    </a:lnTo>
                    <a:lnTo>
                      <a:pt x="56" y="38"/>
                    </a:lnTo>
                    <a:lnTo>
                      <a:pt x="53" y="35"/>
                    </a:lnTo>
                    <a:lnTo>
                      <a:pt x="46" y="43"/>
                    </a:lnTo>
                    <a:lnTo>
                      <a:pt x="48" y="45"/>
                    </a:lnTo>
                    <a:lnTo>
                      <a:pt x="47" y="42"/>
                    </a:lnTo>
                    <a:lnTo>
                      <a:pt x="34" y="45"/>
                    </a:lnTo>
                    <a:lnTo>
                      <a:pt x="35" y="49"/>
                    </a:lnTo>
                    <a:lnTo>
                      <a:pt x="35" y="45"/>
                    </a:lnTo>
                    <a:lnTo>
                      <a:pt x="28" y="45"/>
                    </a:lnTo>
                    <a:lnTo>
                      <a:pt x="28" y="49"/>
                    </a:lnTo>
                    <a:lnTo>
                      <a:pt x="29" y="45"/>
                    </a:lnTo>
                    <a:lnTo>
                      <a:pt x="17" y="42"/>
                    </a:lnTo>
                    <a:lnTo>
                      <a:pt x="15" y="45"/>
                    </a:lnTo>
                    <a:lnTo>
                      <a:pt x="19" y="43"/>
                    </a:lnTo>
                    <a:lnTo>
                      <a:pt x="12" y="35"/>
                    </a:lnTo>
                    <a:lnTo>
                      <a:pt x="8" y="38"/>
                    </a:lnTo>
                    <a:lnTo>
                      <a:pt x="12" y="37"/>
                    </a:lnTo>
                    <a:lnTo>
                      <a:pt x="8" y="29"/>
                    </a:lnTo>
                    <a:lnTo>
                      <a:pt x="4" y="30"/>
                    </a:lnTo>
                    <a:lnTo>
                      <a:pt x="9" y="30"/>
                    </a:lnTo>
                    <a:lnTo>
                      <a:pt x="9" y="18"/>
                    </a:lnTo>
                    <a:lnTo>
                      <a:pt x="4" y="18"/>
                    </a:lnTo>
                    <a:lnTo>
                      <a:pt x="8" y="20"/>
                    </a:lnTo>
                    <a:lnTo>
                      <a:pt x="12" y="13"/>
                    </a:lnTo>
                    <a:lnTo>
                      <a:pt x="8" y="10"/>
                    </a:lnTo>
                    <a:lnTo>
                      <a:pt x="12" y="14"/>
                    </a:lnTo>
                    <a:lnTo>
                      <a:pt x="19" y="6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32" name="Freeform 148"/>
              <p:cNvSpPr>
                <a:spLocks/>
              </p:cNvSpPr>
              <p:nvPr/>
            </p:nvSpPr>
            <p:spPr bwMode="auto">
              <a:xfrm>
                <a:off x="842" y="2231"/>
                <a:ext cx="65" cy="55"/>
              </a:xfrm>
              <a:custGeom>
                <a:avLst/>
                <a:gdLst/>
                <a:ahLst/>
                <a:cxnLst>
                  <a:cxn ang="0">
                    <a:pos x="32" y="53"/>
                  </a:cxn>
                  <a:cxn ang="0">
                    <a:pos x="18" y="0"/>
                  </a:cxn>
                  <a:cxn ang="0">
                    <a:pos x="4" y="10"/>
                  </a:cxn>
                  <a:cxn ang="0">
                    <a:pos x="0" y="34"/>
                  </a:cxn>
                  <a:cxn ang="0">
                    <a:pos x="13" y="50"/>
                  </a:cxn>
                  <a:cxn ang="0">
                    <a:pos x="27" y="54"/>
                  </a:cxn>
                  <a:cxn ang="0">
                    <a:pos x="28" y="55"/>
                  </a:cxn>
                  <a:cxn ang="0">
                    <a:pos x="34" y="55"/>
                  </a:cxn>
                  <a:cxn ang="0">
                    <a:pos x="50" y="50"/>
                  </a:cxn>
                  <a:cxn ang="0">
                    <a:pos x="60" y="42"/>
                  </a:cxn>
                  <a:cxn ang="0">
                    <a:pos x="63" y="34"/>
                  </a:cxn>
                  <a:cxn ang="0">
                    <a:pos x="65" y="19"/>
                  </a:cxn>
                  <a:cxn ang="0">
                    <a:pos x="60" y="10"/>
                  </a:cxn>
                  <a:cxn ang="0">
                    <a:pos x="52" y="1"/>
                  </a:cxn>
                  <a:cxn ang="0">
                    <a:pos x="53" y="15"/>
                  </a:cxn>
                  <a:cxn ang="0">
                    <a:pos x="52" y="14"/>
                  </a:cxn>
                  <a:cxn ang="0">
                    <a:pos x="60" y="19"/>
                  </a:cxn>
                  <a:cxn ang="0">
                    <a:pos x="56" y="31"/>
                  </a:cxn>
                  <a:cxn ang="0">
                    <a:pos x="56" y="30"/>
                  </a:cxn>
                  <a:cxn ang="0">
                    <a:pos x="56" y="39"/>
                  </a:cxn>
                  <a:cxn ang="0">
                    <a:pos x="46" y="44"/>
                  </a:cxn>
                  <a:cxn ang="0">
                    <a:pos x="47" y="42"/>
                  </a:cxn>
                  <a:cxn ang="0">
                    <a:pos x="36" y="50"/>
                  </a:cxn>
                  <a:cxn ang="0">
                    <a:pos x="28" y="46"/>
                  </a:cxn>
                  <a:cxn ang="0">
                    <a:pos x="29" y="46"/>
                  </a:cxn>
                  <a:cxn ang="0">
                    <a:pos x="16" y="46"/>
                  </a:cxn>
                  <a:cxn ang="0">
                    <a:pos x="12" y="36"/>
                  </a:cxn>
                  <a:cxn ang="0">
                    <a:pos x="12" y="37"/>
                  </a:cxn>
                  <a:cxn ang="0">
                    <a:pos x="4" y="31"/>
                  </a:cxn>
                  <a:cxn ang="0">
                    <a:pos x="9" y="19"/>
                  </a:cxn>
                  <a:cxn ang="0">
                    <a:pos x="8" y="21"/>
                  </a:cxn>
                  <a:cxn ang="0">
                    <a:pos x="8" y="11"/>
                  </a:cxn>
                  <a:cxn ang="0">
                    <a:pos x="16" y="11"/>
                  </a:cxn>
                  <a:cxn ang="0">
                    <a:pos x="14" y="11"/>
                  </a:cxn>
                  <a:cxn ang="0">
                    <a:pos x="19" y="3"/>
                  </a:cxn>
                  <a:cxn ang="0">
                    <a:pos x="27" y="9"/>
                  </a:cxn>
                  <a:cxn ang="0">
                    <a:pos x="23" y="3"/>
                  </a:cxn>
                </a:cxnLst>
                <a:rect l="0" t="0" r="r" b="b"/>
                <a:pathLst>
                  <a:path w="65" h="55">
                    <a:moveTo>
                      <a:pt x="23" y="53"/>
                    </a:moveTo>
                    <a:lnTo>
                      <a:pt x="32" y="53"/>
                    </a:lnTo>
                    <a:lnTo>
                      <a:pt x="32" y="0"/>
                    </a:lnTo>
                    <a:lnTo>
                      <a:pt x="18" y="0"/>
                    </a:lnTo>
                    <a:lnTo>
                      <a:pt x="11" y="3"/>
                    </a:lnTo>
                    <a:lnTo>
                      <a:pt x="4" y="10"/>
                    </a:lnTo>
                    <a:lnTo>
                      <a:pt x="0" y="17"/>
                    </a:lnTo>
                    <a:lnTo>
                      <a:pt x="0" y="34"/>
                    </a:lnTo>
                    <a:lnTo>
                      <a:pt x="4" y="41"/>
                    </a:lnTo>
                    <a:lnTo>
                      <a:pt x="13" y="50"/>
                    </a:lnTo>
                    <a:lnTo>
                      <a:pt x="14" y="50"/>
                    </a:lnTo>
                    <a:lnTo>
                      <a:pt x="27" y="54"/>
                    </a:lnTo>
                    <a:lnTo>
                      <a:pt x="29" y="55"/>
                    </a:lnTo>
                    <a:lnTo>
                      <a:pt x="28" y="55"/>
                    </a:lnTo>
                    <a:lnTo>
                      <a:pt x="36" y="55"/>
                    </a:lnTo>
                    <a:lnTo>
                      <a:pt x="34" y="55"/>
                    </a:lnTo>
                    <a:lnTo>
                      <a:pt x="37" y="54"/>
                    </a:lnTo>
                    <a:lnTo>
                      <a:pt x="50" y="50"/>
                    </a:lnTo>
                    <a:lnTo>
                      <a:pt x="52" y="50"/>
                    </a:lnTo>
                    <a:lnTo>
                      <a:pt x="60" y="42"/>
                    </a:lnTo>
                    <a:lnTo>
                      <a:pt x="60" y="41"/>
                    </a:lnTo>
                    <a:lnTo>
                      <a:pt x="63" y="34"/>
                    </a:lnTo>
                    <a:lnTo>
                      <a:pt x="65" y="32"/>
                    </a:lnTo>
                    <a:lnTo>
                      <a:pt x="65" y="19"/>
                    </a:lnTo>
                    <a:lnTo>
                      <a:pt x="63" y="17"/>
                    </a:lnTo>
                    <a:lnTo>
                      <a:pt x="60" y="10"/>
                    </a:lnTo>
                    <a:lnTo>
                      <a:pt x="60" y="9"/>
                    </a:lnTo>
                    <a:lnTo>
                      <a:pt x="52" y="1"/>
                    </a:lnTo>
                    <a:lnTo>
                      <a:pt x="46" y="7"/>
                    </a:lnTo>
                    <a:lnTo>
                      <a:pt x="53" y="15"/>
                    </a:lnTo>
                    <a:lnTo>
                      <a:pt x="56" y="11"/>
                    </a:lnTo>
                    <a:lnTo>
                      <a:pt x="52" y="14"/>
                    </a:lnTo>
                    <a:lnTo>
                      <a:pt x="56" y="21"/>
                    </a:lnTo>
                    <a:lnTo>
                      <a:pt x="60" y="19"/>
                    </a:lnTo>
                    <a:lnTo>
                      <a:pt x="56" y="19"/>
                    </a:lnTo>
                    <a:lnTo>
                      <a:pt x="56" y="31"/>
                    </a:lnTo>
                    <a:lnTo>
                      <a:pt x="60" y="31"/>
                    </a:lnTo>
                    <a:lnTo>
                      <a:pt x="56" y="30"/>
                    </a:lnTo>
                    <a:lnTo>
                      <a:pt x="52" y="37"/>
                    </a:lnTo>
                    <a:lnTo>
                      <a:pt x="56" y="39"/>
                    </a:lnTo>
                    <a:lnTo>
                      <a:pt x="53" y="36"/>
                    </a:lnTo>
                    <a:lnTo>
                      <a:pt x="46" y="44"/>
                    </a:lnTo>
                    <a:lnTo>
                      <a:pt x="48" y="46"/>
                    </a:lnTo>
                    <a:lnTo>
                      <a:pt x="47" y="42"/>
                    </a:lnTo>
                    <a:lnTo>
                      <a:pt x="34" y="46"/>
                    </a:lnTo>
                    <a:lnTo>
                      <a:pt x="36" y="50"/>
                    </a:lnTo>
                    <a:lnTo>
                      <a:pt x="36" y="46"/>
                    </a:lnTo>
                    <a:lnTo>
                      <a:pt x="28" y="46"/>
                    </a:lnTo>
                    <a:lnTo>
                      <a:pt x="28" y="50"/>
                    </a:lnTo>
                    <a:lnTo>
                      <a:pt x="29" y="46"/>
                    </a:lnTo>
                    <a:lnTo>
                      <a:pt x="17" y="42"/>
                    </a:lnTo>
                    <a:lnTo>
                      <a:pt x="16" y="46"/>
                    </a:lnTo>
                    <a:lnTo>
                      <a:pt x="19" y="44"/>
                    </a:lnTo>
                    <a:lnTo>
                      <a:pt x="12" y="36"/>
                    </a:lnTo>
                    <a:lnTo>
                      <a:pt x="8" y="39"/>
                    </a:lnTo>
                    <a:lnTo>
                      <a:pt x="12" y="37"/>
                    </a:lnTo>
                    <a:lnTo>
                      <a:pt x="8" y="30"/>
                    </a:lnTo>
                    <a:lnTo>
                      <a:pt x="4" y="31"/>
                    </a:lnTo>
                    <a:lnTo>
                      <a:pt x="9" y="31"/>
                    </a:lnTo>
                    <a:lnTo>
                      <a:pt x="9" y="19"/>
                    </a:lnTo>
                    <a:lnTo>
                      <a:pt x="4" y="19"/>
                    </a:lnTo>
                    <a:lnTo>
                      <a:pt x="8" y="21"/>
                    </a:lnTo>
                    <a:lnTo>
                      <a:pt x="12" y="14"/>
                    </a:lnTo>
                    <a:lnTo>
                      <a:pt x="8" y="11"/>
                    </a:lnTo>
                    <a:lnTo>
                      <a:pt x="12" y="15"/>
                    </a:lnTo>
                    <a:lnTo>
                      <a:pt x="16" y="11"/>
                    </a:lnTo>
                    <a:lnTo>
                      <a:pt x="12" y="7"/>
                    </a:lnTo>
                    <a:lnTo>
                      <a:pt x="14" y="11"/>
                    </a:lnTo>
                    <a:lnTo>
                      <a:pt x="22" y="7"/>
                    </a:lnTo>
                    <a:lnTo>
                      <a:pt x="19" y="3"/>
                    </a:lnTo>
                    <a:lnTo>
                      <a:pt x="19" y="9"/>
                    </a:lnTo>
                    <a:lnTo>
                      <a:pt x="27" y="9"/>
                    </a:lnTo>
                    <a:lnTo>
                      <a:pt x="27" y="3"/>
                    </a:lnTo>
                    <a:lnTo>
                      <a:pt x="23" y="3"/>
                    </a:lnTo>
                    <a:lnTo>
                      <a:pt x="23" y="5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33" name="Freeform 149"/>
              <p:cNvSpPr>
                <a:spLocks/>
              </p:cNvSpPr>
              <p:nvPr/>
            </p:nvSpPr>
            <p:spPr bwMode="auto">
              <a:xfrm>
                <a:off x="796" y="2110"/>
                <a:ext cx="140" cy="35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6"/>
                  </a:cxn>
                  <a:cxn ang="0">
                    <a:pos x="7" y="14"/>
                  </a:cxn>
                  <a:cxn ang="0">
                    <a:pos x="5" y="11"/>
                  </a:cxn>
                  <a:cxn ang="0">
                    <a:pos x="7" y="14"/>
                  </a:cxn>
                  <a:cxn ang="0">
                    <a:pos x="20" y="23"/>
                  </a:cxn>
                  <a:cxn ang="0">
                    <a:pos x="21" y="23"/>
                  </a:cxn>
                  <a:cxn ang="0">
                    <a:pos x="38" y="30"/>
                  </a:cxn>
                  <a:cxn ang="0">
                    <a:pos x="39" y="31"/>
                  </a:cxn>
                  <a:cxn ang="0">
                    <a:pos x="59" y="35"/>
                  </a:cxn>
                  <a:cxn ang="0">
                    <a:pos x="77" y="35"/>
                  </a:cxn>
                  <a:cxn ang="0">
                    <a:pos x="97" y="31"/>
                  </a:cxn>
                  <a:cxn ang="0">
                    <a:pos x="94" y="31"/>
                  </a:cxn>
                  <a:cxn ang="0">
                    <a:pos x="97" y="30"/>
                  </a:cxn>
                  <a:cxn ang="0">
                    <a:pos x="117" y="23"/>
                  </a:cxn>
                  <a:cxn ang="0">
                    <a:pos x="118" y="23"/>
                  </a:cxn>
                  <a:cxn ang="0">
                    <a:pos x="131" y="14"/>
                  </a:cxn>
                  <a:cxn ang="0">
                    <a:pos x="133" y="11"/>
                  </a:cxn>
                  <a:cxn ang="0">
                    <a:pos x="132" y="14"/>
                  </a:cxn>
                  <a:cxn ang="0">
                    <a:pos x="140" y="6"/>
                  </a:cxn>
                  <a:cxn ang="0">
                    <a:pos x="133" y="0"/>
                  </a:cxn>
                  <a:cxn ang="0">
                    <a:pos x="126" y="8"/>
                  </a:cxn>
                  <a:cxn ang="0">
                    <a:pos x="128" y="10"/>
                  </a:cxn>
                  <a:cxn ang="0">
                    <a:pos x="126" y="8"/>
                  </a:cxn>
                  <a:cxn ang="0">
                    <a:pos x="113" y="16"/>
                  </a:cxn>
                  <a:cxn ang="0">
                    <a:pos x="116" y="19"/>
                  </a:cxn>
                  <a:cxn ang="0">
                    <a:pos x="114" y="15"/>
                  </a:cxn>
                  <a:cxn ang="0">
                    <a:pos x="94" y="23"/>
                  </a:cxn>
                  <a:cxn ang="0">
                    <a:pos x="96" y="26"/>
                  </a:cxn>
                  <a:cxn ang="0">
                    <a:pos x="96" y="23"/>
                  </a:cxn>
                  <a:cxn ang="0">
                    <a:pos x="75" y="26"/>
                  </a:cxn>
                  <a:cxn ang="0">
                    <a:pos x="75" y="30"/>
                  </a:cxn>
                  <a:cxn ang="0">
                    <a:pos x="75" y="26"/>
                  </a:cxn>
                  <a:cxn ang="0">
                    <a:pos x="59" y="26"/>
                  </a:cxn>
                  <a:cxn ang="0">
                    <a:pos x="59" y="30"/>
                  </a:cxn>
                  <a:cxn ang="0">
                    <a:pos x="60" y="26"/>
                  </a:cxn>
                  <a:cxn ang="0">
                    <a:pos x="40" y="23"/>
                  </a:cxn>
                  <a:cxn ang="0">
                    <a:pos x="39" y="26"/>
                  </a:cxn>
                  <a:cxn ang="0">
                    <a:pos x="41" y="23"/>
                  </a:cxn>
                  <a:cxn ang="0">
                    <a:pos x="25" y="15"/>
                  </a:cxn>
                  <a:cxn ang="0">
                    <a:pos x="23" y="19"/>
                  </a:cxn>
                  <a:cxn ang="0">
                    <a:pos x="25" y="16"/>
                  </a:cxn>
                  <a:cxn ang="0">
                    <a:pos x="13" y="8"/>
                  </a:cxn>
                  <a:cxn ang="0">
                    <a:pos x="10" y="10"/>
                  </a:cxn>
                  <a:cxn ang="0">
                    <a:pos x="14" y="8"/>
                  </a:cxn>
                  <a:cxn ang="0">
                    <a:pos x="6" y="0"/>
                  </a:cxn>
                </a:cxnLst>
                <a:rect l="0" t="0" r="r" b="b"/>
                <a:pathLst>
                  <a:path w="140" h="35">
                    <a:moveTo>
                      <a:pt x="6" y="0"/>
                    </a:moveTo>
                    <a:lnTo>
                      <a:pt x="0" y="6"/>
                    </a:lnTo>
                    <a:lnTo>
                      <a:pt x="7" y="14"/>
                    </a:lnTo>
                    <a:lnTo>
                      <a:pt x="5" y="11"/>
                    </a:lnTo>
                    <a:lnTo>
                      <a:pt x="7" y="14"/>
                    </a:lnTo>
                    <a:lnTo>
                      <a:pt x="20" y="23"/>
                    </a:lnTo>
                    <a:lnTo>
                      <a:pt x="21" y="23"/>
                    </a:lnTo>
                    <a:lnTo>
                      <a:pt x="38" y="30"/>
                    </a:lnTo>
                    <a:lnTo>
                      <a:pt x="39" y="31"/>
                    </a:lnTo>
                    <a:lnTo>
                      <a:pt x="59" y="35"/>
                    </a:lnTo>
                    <a:lnTo>
                      <a:pt x="77" y="35"/>
                    </a:lnTo>
                    <a:lnTo>
                      <a:pt x="97" y="31"/>
                    </a:lnTo>
                    <a:lnTo>
                      <a:pt x="94" y="31"/>
                    </a:lnTo>
                    <a:lnTo>
                      <a:pt x="97" y="30"/>
                    </a:lnTo>
                    <a:lnTo>
                      <a:pt x="117" y="23"/>
                    </a:lnTo>
                    <a:lnTo>
                      <a:pt x="118" y="23"/>
                    </a:lnTo>
                    <a:lnTo>
                      <a:pt x="131" y="14"/>
                    </a:lnTo>
                    <a:lnTo>
                      <a:pt x="133" y="11"/>
                    </a:lnTo>
                    <a:lnTo>
                      <a:pt x="132" y="14"/>
                    </a:lnTo>
                    <a:lnTo>
                      <a:pt x="140" y="6"/>
                    </a:lnTo>
                    <a:lnTo>
                      <a:pt x="133" y="0"/>
                    </a:lnTo>
                    <a:lnTo>
                      <a:pt x="126" y="8"/>
                    </a:lnTo>
                    <a:lnTo>
                      <a:pt x="128" y="10"/>
                    </a:lnTo>
                    <a:lnTo>
                      <a:pt x="126" y="8"/>
                    </a:lnTo>
                    <a:lnTo>
                      <a:pt x="113" y="16"/>
                    </a:lnTo>
                    <a:lnTo>
                      <a:pt x="116" y="19"/>
                    </a:lnTo>
                    <a:lnTo>
                      <a:pt x="114" y="15"/>
                    </a:lnTo>
                    <a:lnTo>
                      <a:pt x="94" y="23"/>
                    </a:lnTo>
                    <a:lnTo>
                      <a:pt x="96" y="26"/>
                    </a:lnTo>
                    <a:lnTo>
                      <a:pt x="96" y="23"/>
                    </a:lnTo>
                    <a:lnTo>
                      <a:pt x="75" y="26"/>
                    </a:lnTo>
                    <a:lnTo>
                      <a:pt x="75" y="30"/>
                    </a:lnTo>
                    <a:lnTo>
                      <a:pt x="75" y="26"/>
                    </a:lnTo>
                    <a:lnTo>
                      <a:pt x="59" y="26"/>
                    </a:lnTo>
                    <a:lnTo>
                      <a:pt x="59" y="30"/>
                    </a:lnTo>
                    <a:lnTo>
                      <a:pt x="60" y="26"/>
                    </a:lnTo>
                    <a:lnTo>
                      <a:pt x="40" y="23"/>
                    </a:lnTo>
                    <a:lnTo>
                      <a:pt x="39" y="26"/>
                    </a:lnTo>
                    <a:lnTo>
                      <a:pt x="41" y="23"/>
                    </a:lnTo>
                    <a:lnTo>
                      <a:pt x="25" y="15"/>
                    </a:lnTo>
                    <a:lnTo>
                      <a:pt x="23" y="19"/>
                    </a:lnTo>
                    <a:lnTo>
                      <a:pt x="25" y="16"/>
                    </a:lnTo>
                    <a:lnTo>
                      <a:pt x="13" y="8"/>
                    </a:lnTo>
                    <a:lnTo>
                      <a:pt x="10" y="10"/>
                    </a:lnTo>
                    <a:lnTo>
                      <a:pt x="14" y="8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34" name="Rectangle 150"/>
              <p:cNvSpPr>
                <a:spLocks noChangeArrowheads="1"/>
              </p:cNvSpPr>
              <p:nvPr/>
            </p:nvSpPr>
            <p:spPr bwMode="auto">
              <a:xfrm>
                <a:off x="815" y="2080"/>
                <a:ext cx="85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35" name="Freeform 151"/>
              <p:cNvSpPr>
                <a:spLocks/>
              </p:cNvSpPr>
              <p:nvPr/>
            </p:nvSpPr>
            <p:spPr bwMode="auto">
              <a:xfrm>
                <a:off x="797" y="1982"/>
                <a:ext cx="139" cy="81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7"/>
                  </a:cxn>
                  <a:cxn ang="0">
                    <a:pos x="135" y="81"/>
                  </a:cxn>
                  <a:cxn ang="0">
                    <a:pos x="139" y="74"/>
                  </a:cxn>
                  <a:cxn ang="0">
                    <a:pos x="4" y="0"/>
                  </a:cxn>
                </a:cxnLst>
                <a:rect l="0" t="0" r="r" b="b"/>
                <a:pathLst>
                  <a:path w="139" h="81">
                    <a:moveTo>
                      <a:pt x="4" y="0"/>
                    </a:moveTo>
                    <a:lnTo>
                      <a:pt x="0" y="7"/>
                    </a:lnTo>
                    <a:lnTo>
                      <a:pt x="135" y="81"/>
                    </a:lnTo>
                    <a:lnTo>
                      <a:pt x="139" y="74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36" name="Rectangle 152"/>
              <p:cNvSpPr>
                <a:spLocks noChangeArrowheads="1"/>
              </p:cNvSpPr>
              <p:nvPr/>
            </p:nvSpPr>
            <p:spPr bwMode="auto">
              <a:xfrm>
                <a:off x="815" y="1957"/>
                <a:ext cx="85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37" name="Rectangle 153"/>
              <p:cNvSpPr>
                <a:spLocks noChangeArrowheads="1"/>
              </p:cNvSpPr>
              <p:nvPr/>
            </p:nvSpPr>
            <p:spPr bwMode="auto">
              <a:xfrm>
                <a:off x="811" y="1908"/>
                <a:ext cx="9" cy="52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38" name="Rectangle 154"/>
              <p:cNvSpPr>
                <a:spLocks noChangeArrowheads="1"/>
              </p:cNvSpPr>
              <p:nvPr/>
            </p:nvSpPr>
            <p:spPr bwMode="auto">
              <a:xfrm>
                <a:off x="853" y="1928"/>
                <a:ext cx="8" cy="32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39" name="Freeform 155"/>
              <p:cNvSpPr>
                <a:spLocks/>
              </p:cNvSpPr>
              <p:nvPr/>
            </p:nvSpPr>
            <p:spPr bwMode="auto">
              <a:xfrm>
                <a:off x="796" y="1861"/>
                <a:ext cx="140" cy="34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6" y="34"/>
                  </a:cxn>
                  <a:cxn ang="0">
                    <a:pos x="14" y="26"/>
                  </a:cxn>
                  <a:cxn ang="0">
                    <a:pos x="10" y="23"/>
                  </a:cxn>
                  <a:cxn ang="0">
                    <a:pos x="13" y="26"/>
                  </a:cxn>
                  <a:cxn ang="0">
                    <a:pos x="25" y="19"/>
                  </a:cxn>
                  <a:cxn ang="0">
                    <a:pos x="41" y="11"/>
                  </a:cxn>
                  <a:cxn ang="0">
                    <a:pos x="39" y="8"/>
                  </a:cxn>
                  <a:cxn ang="0">
                    <a:pos x="40" y="13"/>
                  </a:cxn>
                  <a:cxn ang="0">
                    <a:pos x="60" y="9"/>
                  </a:cxn>
                  <a:cxn ang="0">
                    <a:pos x="59" y="4"/>
                  </a:cxn>
                  <a:cxn ang="0">
                    <a:pos x="59" y="9"/>
                  </a:cxn>
                  <a:cxn ang="0">
                    <a:pos x="75" y="9"/>
                  </a:cxn>
                  <a:cxn ang="0">
                    <a:pos x="75" y="4"/>
                  </a:cxn>
                  <a:cxn ang="0">
                    <a:pos x="75" y="9"/>
                  </a:cxn>
                  <a:cxn ang="0">
                    <a:pos x="96" y="13"/>
                  </a:cxn>
                  <a:cxn ang="0">
                    <a:pos x="96" y="8"/>
                  </a:cxn>
                  <a:cxn ang="0">
                    <a:pos x="94" y="11"/>
                  </a:cxn>
                  <a:cxn ang="0">
                    <a:pos x="114" y="19"/>
                  </a:cxn>
                  <a:cxn ang="0">
                    <a:pos x="116" y="15"/>
                  </a:cxn>
                  <a:cxn ang="0">
                    <a:pos x="114" y="19"/>
                  </a:cxn>
                  <a:cxn ang="0">
                    <a:pos x="127" y="26"/>
                  </a:cxn>
                  <a:cxn ang="0">
                    <a:pos x="128" y="23"/>
                  </a:cxn>
                  <a:cxn ang="0">
                    <a:pos x="126" y="26"/>
                  </a:cxn>
                  <a:cxn ang="0">
                    <a:pos x="133" y="34"/>
                  </a:cxn>
                  <a:cxn ang="0">
                    <a:pos x="140" y="28"/>
                  </a:cxn>
                  <a:cxn ang="0">
                    <a:pos x="131" y="19"/>
                  </a:cxn>
                  <a:cxn ang="0">
                    <a:pos x="118" y="11"/>
                  </a:cxn>
                  <a:cxn ang="0">
                    <a:pos x="118" y="13"/>
                  </a:cxn>
                  <a:cxn ang="0">
                    <a:pos x="117" y="11"/>
                  </a:cxn>
                  <a:cxn ang="0">
                    <a:pos x="97" y="4"/>
                  </a:cxn>
                  <a:cxn ang="0">
                    <a:pos x="94" y="3"/>
                  </a:cxn>
                  <a:cxn ang="0">
                    <a:pos x="97" y="4"/>
                  </a:cxn>
                  <a:cxn ang="0">
                    <a:pos x="77" y="0"/>
                  </a:cxn>
                  <a:cxn ang="0">
                    <a:pos x="59" y="0"/>
                  </a:cxn>
                  <a:cxn ang="0">
                    <a:pos x="39" y="4"/>
                  </a:cxn>
                  <a:cxn ang="0">
                    <a:pos x="38" y="4"/>
                  </a:cxn>
                  <a:cxn ang="0">
                    <a:pos x="21" y="11"/>
                  </a:cxn>
                  <a:cxn ang="0">
                    <a:pos x="9" y="19"/>
                  </a:cxn>
                  <a:cxn ang="0">
                    <a:pos x="6" y="20"/>
                  </a:cxn>
                  <a:cxn ang="0">
                    <a:pos x="7" y="20"/>
                  </a:cxn>
                  <a:cxn ang="0">
                    <a:pos x="0" y="28"/>
                  </a:cxn>
                </a:cxnLst>
                <a:rect l="0" t="0" r="r" b="b"/>
                <a:pathLst>
                  <a:path w="140" h="34">
                    <a:moveTo>
                      <a:pt x="0" y="28"/>
                    </a:moveTo>
                    <a:lnTo>
                      <a:pt x="6" y="34"/>
                    </a:lnTo>
                    <a:lnTo>
                      <a:pt x="14" y="26"/>
                    </a:lnTo>
                    <a:lnTo>
                      <a:pt x="10" y="23"/>
                    </a:lnTo>
                    <a:lnTo>
                      <a:pt x="13" y="26"/>
                    </a:lnTo>
                    <a:lnTo>
                      <a:pt x="25" y="19"/>
                    </a:lnTo>
                    <a:lnTo>
                      <a:pt x="41" y="11"/>
                    </a:lnTo>
                    <a:lnTo>
                      <a:pt x="39" y="8"/>
                    </a:lnTo>
                    <a:lnTo>
                      <a:pt x="40" y="13"/>
                    </a:lnTo>
                    <a:lnTo>
                      <a:pt x="60" y="9"/>
                    </a:lnTo>
                    <a:lnTo>
                      <a:pt x="59" y="4"/>
                    </a:lnTo>
                    <a:lnTo>
                      <a:pt x="59" y="9"/>
                    </a:lnTo>
                    <a:lnTo>
                      <a:pt x="75" y="9"/>
                    </a:lnTo>
                    <a:lnTo>
                      <a:pt x="75" y="4"/>
                    </a:lnTo>
                    <a:lnTo>
                      <a:pt x="75" y="9"/>
                    </a:lnTo>
                    <a:lnTo>
                      <a:pt x="96" y="13"/>
                    </a:lnTo>
                    <a:lnTo>
                      <a:pt x="96" y="8"/>
                    </a:lnTo>
                    <a:lnTo>
                      <a:pt x="94" y="11"/>
                    </a:lnTo>
                    <a:lnTo>
                      <a:pt x="114" y="19"/>
                    </a:lnTo>
                    <a:lnTo>
                      <a:pt x="116" y="15"/>
                    </a:lnTo>
                    <a:lnTo>
                      <a:pt x="114" y="19"/>
                    </a:lnTo>
                    <a:lnTo>
                      <a:pt x="127" y="26"/>
                    </a:lnTo>
                    <a:lnTo>
                      <a:pt x="128" y="23"/>
                    </a:lnTo>
                    <a:lnTo>
                      <a:pt x="126" y="26"/>
                    </a:lnTo>
                    <a:lnTo>
                      <a:pt x="133" y="34"/>
                    </a:lnTo>
                    <a:lnTo>
                      <a:pt x="140" y="28"/>
                    </a:lnTo>
                    <a:lnTo>
                      <a:pt x="131" y="19"/>
                    </a:lnTo>
                    <a:lnTo>
                      <a:pt x="118" y="11"/>
                    </a:lnTo>
                    <a:lnTo>
                      <a:pt x="118" y="13"/>
                    </a:lnTo>
                    <a:lnTo>
                      <a:pt x="117" y="11"/>
                    </a:lnTo>
                    <a:lnTo>
                      <a:pt x="97" y="4"/>
                    </a:lnTo>
                    <a:lnTo>
                      <a:pt x="94" y="3"/>
                    </a:lnTo>
                    <a:lnTo>
                      <a:pt x="97" y="4"/>
                    </a:lnTo>
                    <a:lnTo>
                      <a:pt x="77" y="0"/>
                    </a:lnTo>
                    <a:lnTo>
                      <a:pt x="59" y="0"/>
                    </a:lnTo>
                    <a:lnTo>
                      <a:pt x="39" y="4"/>
                    </a:lnTo>
                    <a:lnTo>
                      <a:pt x="38" y="4"/>
                    </a:lnTo>
                    <a:lnTo>
                      <a:pt x="21" y="11"/>
                    </a:lnTo>
                    <a:lnTo>
                      <a:pt x="9" y="19"/>
                    </a:lnTo>
                    <a:lnTo>
                      <a:pt x="6" y="20"/>
                    </a:lnTo>
                    <a:lnTo>
                      <a:pt x="7" y="20"/>
                    </a:lnTo>
                    <a:lnTo>
                      <a:pt x="0" y="28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40" name="Rectangle 156"/>
              <p:cNvSpPr>
                <a:spLocks noChangeArrowheads="1"/>
              </p:cNvSpPr>
              <p:nvPr/>
            </p:nvSpPr>
            <p:spPr bwMode="auto">
              <a:xfrm>
                <a:off x="4481" y="1272"/>
                <a:ext cx="8" cy="2225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41" name="Rectangle 157"/>
              <p:cNvSpPr>
                <a:spLocks noChangeArrowheads="1"/>
              </p:cNvSpPr>
              <p:nvPr/>
            </p:nvSpPr>
            <p:spPr bwMode="auto">
              <a:xfrm>
                <a:off x="4421" y="3493"/>
                <a:ext cx="63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42" name="Rectangle 158"/>
              <p:cNvSpPr>
                <a:spLocks noChangeArrowheads="1"/>
              </p:cNvSpPr>
              <p:nvPr/>
            </p:nvSpPr>
            <p:spPr bwMode="auto">
              <a:xfrm>
                <a:off x="4421" y="2936"/>
                <a:ext cx="63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43" name="Rectangle 159"/>
              <p:cNvSpPr>
                <a:spLocks noChangeArrowheads="1"/>
              </p:cNvSpPr>
              <p:nvPr/>
            </p:nvSpPr>
            <p:spPr bwMode="auto">
              <a:xfrm>
                <a:off x="4421" y="2380"/>
                <a:ext cx="63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44" name="Rectangle 160"/>
              <p:cNvSpPr>
                <a:spLocks noChangeArrowheads="1"/>
              </p:cNvSpPr>
              <p:nvPr/>
            </p:nvSpPr>
            <p:spPr bwMode="auto">
              <a:xfrm>
                <a:off x="4421" y="1825"/>
                <a:ext cx="63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45" name="Rectangle 161"/>
              <p:cNvSpPr>
                <a:spLocks noChangeArrowheads="1"/>
              </p:cNvSpPr>
              <p:nvPr/>
            </p:nvSpPr>
            <p:spPr bwMode="auto">
              <a:xfrm>
                <a:off x="4421" y="1267"/>
                <a:ext cx="63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46" name="Rectangle 162"/>
              <p:cNvSpPr>
                <a:spLocks noChangeArrowheads="1"/>
              </p:cNvSpPr>
              <p:nvPr/>
            </p:nvSpPr>
            <p:spPr bwMode="auto">
              <a:xfrm>
                <a:off x="4453" y="3381"/>
                <a:ext cx="3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47" name="Rectangle 163"/>
              <p:cNvSpPr>
                <a:spLocks noChangeArrowheads="1"/>
              </p:cNvSpPr>
              <p:nvPr/>
            </p:nvSpPr>
            <p:spPr bwMode="auto">
              <a:xfrm>
                <a:off x="4453" y="3271"/>
                <a:ext cx="31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48" name="Rectangle 164"/>
              <p:cNvSpPr>
                <a:spLocks noChangeArrowheads="1"/>
              </p:cNvSpPr>
              <p:nvPr/>
            </p:nvSpPr>
            <p:spPr bwMode="auto">
              <a:xfrm>
                <a:off x="4453" y="3159"/>
                <a:ext cx="3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49" name="Rectangle 165"/>
              <p:cNvSpPr>
                <a:spLocks noChangeArrowheads="1"/>
              </p:cNvSpPr>
              <p:nvPr/>
            </p:nvSpPr>
            <p:spPr bwMode="auto">
              <a:xfrm>
                <a:off x="4453" y="3048"/>
                <a:ext cx="3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50" name="Rectangle 166"/>
              <p:cNvSpPr>
                <a:spLocks noChangeArrowheads="1"/>
              </p:cNvSpPr>
              <p:nvPr/>
            </p:nvSpPr>
            <p:spPr bwMode="auto">
              <a:xfrm>
                <a:off x="4453" y="2826"/>
                <a:ext cx="31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51" name="Rectangle 167"/>
              <p:cNvSpPr>
                <a:spLocks noChangeArrowheads="1"/>
              </p:cNvSpPr>
              <p:nvPr/>
            </p:nvSpPr>
            <p:spPr bwMode="auto">
              <a:xfrm>
                <a:off x="4453" y="2714"/>
                <a:ext cx="31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52" name="Rectangle 168"/>
              <p:cNvSpPr>
                <a:spLocks noChangeArrowheads="1"/>
              </p:cNvSpPr>
              <p:nvPr/>
            </p:nvSpPr>
            <p:spPr bwMode="auto">
              <a:xfrm>
                <a:off x="4453" y="2603"/>
                <a:ext cx="3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53" name="Rectangle 169"/>
              <p:cNvSpPr>
                <a:spLocks noChangeArrowheads="1"/>
              </p:cNvSpPr>
              <p:nvPr/>
            </p:nvSpPr>
            <p:spPr bwMode="auto">
              <a:xfrm>
                <a:off x="4453" y="2492"/>
                <a:ext cx="3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54" name="Rectangle 170"/>
              <p:cNvSpPr>
                <a:spLocks noChangeArrowheads="1"/>
              </p:cNvSpPr>
              <p:nvPr/>
            </p:nvSpPr>
            <p:spPr bwMode="auto">
              <a:xfrm>
                <a:off x="4453" y="2268"/>
                <a:ext cx="3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55" name="Rectangle 171"/>
              <p:cNvSpPr>
                <a:spLocks noChangeArrowheads="1"/>
              </p:cNvSpPr>
              <p:nvPr/>
            </p:nvSpPr>
            <p:spPr bwMode="auto">
              <a:xfrm>
                <a:off x="4453" y="2158"/>
                <a:ext cx="3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56" name="Rectangle 172"/>
              <p:cNvSpPr>
                <a:spLocks noChangeArrowheads="1"/>
              </p:cNvSpPr>
              <p:nvPr/>
            </p:nvSpPr>
            <p:spPr bwMode="auto">
              <a:xfrm>
                <a:off x="4453" y="2047"/>
                <a:ext cx="3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57" name="Rectangle 173"/>
              <p:cNvSpPr>
                <a:spLocks noChangeArrowheads="1"/>
              </p:cNvSpPr>
              <p:nvPr/>
            </p:nvSpPr>
            <p:spPr bwMode="auto">
              <a:xfrm>
                <a:off x="4453" y="1935"/>
                <a:ext cx="3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58" name="Rectangle 174"/>
              <p:cNvSpPr>
                <a:spLocks noChangeArrowheads="1"/>
              </p:cNvSpPr>
              <p:nvPr/>
            </p:nvSpPr>
            <p:spPr bwMode="auto">
              <a:xfrm>
                <a:off x="4453" y="1713"/>
                <a:ext cx="31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59" name="Rectangle 175"/>
              <p:cNvSpPr>
                <a:spLocks noChangeArrowheads="1"/>
              </p:cNvSpPr>
              <p:nvPr/>
            </p:nvSpPr>
            <p:spPr bwMode="auto">
              <a:xfrm>
                <a:off x="4453" y="1602"/>
                <a:ext cx="3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60" name="Rectangle 176"/>
              <p:cNvSpPr>
                <a:spLocks noChangeArrowheads="1"/>
              </p:cNvSpPr>
              <p:nvPr/>
            </p:nvSpPr>
            <p:spPr bwMode="auto">
              <a:xfrm>
                <a:off x="4453" y="1490"/>
                <a:ext cx="3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61" name="Rectangle 177"/>
              <p:cNvSpPr>
                <a:spLocks noChangeArrowheads="1"/>
              </p:cNvSpPr>
              <p:nvPr/>
            </p:nvSpPr>
            <p:spPr bwMode="auto">
              <a:xfrm>
                <a:off x="4453" y="1379"/>
                <a:ext cx="3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62" name="Freeform 178"/>
              <p:cNvSpPr>
                <a:spLocks/>
              </p:cNvSpPr>
              <p:nvPr/>
            </p:nvSpPr>
            <p:spPr bwMode="auto">
              <a:xfrm>
                <a:off x="1451" y="2120"/>
                <a:ext cx="52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1"/>
                  </a:cxn>
                  <a:cxn ang="0">
                    <a:pos x="52" y="31"/>
                  </a:cxn>
                  <a:cxn ang="0">
                    <a:pos x="52" y="23"/>
                  </a:cxn>
                  <a:cxn ang="0">
                    <a:pos x="26" y="23"/>
                  </a:cxn>
                  <a:cxn ang="0">
                    <a:pos x="26" y="26"/>
                  </a:cxn>
                  <a:cxn ang="0">
                    <a:pos x="31" y="26"/>
                  </a:cxn>
                  <a:cxn ang="0">
                    <a:pos x="31" y="0"/>
                  </a:cxn>
                  <a:cxn ang="0">
                    <a:pos x="22" y="0"/>
                  </a:cxn>
                  <a:cxn ang="0">
                    <a:pos x="22" y="52"/>
                  </a:cxn>
                  <a:cxn ang="0">
                    <a:pos x="31" y="52"/>
                  </a:cxn>
                  <a:cxn ang="0">
                    <a:pos x="31" y="0"/>
                  </a:cxn>
                  <a:cxn ang="0">
                    <a:pos x="22" y="0"/>
                  </a:cxn>
                  <a:cxn ang="0">
                    <a:pos x="22" y="31"/>
                  </a:cxn>
                  <a:cxn ang="0">
                    <a:pos x="52" y="31"/>
                  </a:cxn>
                  <a:cxn ang="0">
                    <a:pos x="52" y="23"/>
                  </a:cxn>
                  <a:cxn ang="0">
                    <a:pos x="0" y="23"/>
                  </a:cxn>
                </a:cxnLst>
                <a:rect l="0" t="0" r="r" b="b"/>
                <a:pathLst>
                  <a:path w="52" h="52">
                    <a:moveTo>
                      <a:pt x="0" y="23"/>
                    </a:moveTo>
                    <a:lnTo>
                      <a:pt x="0" y="31"/>
                    </a:lnTo>
                    <a:lnTo>
                      <a:pt x="52" y="31"/>
                    </a:lnTo>
                    <a:lnTo>
                      <a:pt x="52" y="23"/>
                    </a:lnTo>
                    <a:lnTo>
                      <a:pt x="26" y="23"/>
                    </a:lnTo>
                    <a:lnTo>
                      <a:pt x="26" y="26"/>
                    </a:lnTo>
                    <a:lnTo>
                      <a:pt x="31" y="26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22" y="52"/>
                    </a:lnTo>
                    <a:lnTo>
                      <a:pt x="31" y="52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22" y="31"/>
                    </a:lnTo>
                    <a:lnTo>
                      <a:pt x="52" y="31"/>
                    </a:lnTo>
                    <a:lnTo>
                      <a:pt x="52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63" name="Freeform 179"/>
              <p:cNvSpPr>
                <a:spLocks/>
              </p:cNvSpPr>
              <p:nvPr/>
            </p:nvSpPr>
            <p:spPr bwMode="auto">
              <a:xfrm>
                <a:off x="1441" y="2087"/>
                <a:ext cx="52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22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22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0" y="23"/>
                  </a:cxn>
                </a:cxnLst>
                <a:rect l="0" t="0" r="r" b="b"/>
                <a:pathLst>
                  <a:path w="52" h="52">
                    <a:moveTo>
                      <a:pt x="0" y="23"/>
                    </a:moveTo>
                    <a:lnTo>
                      <a:pt x="0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2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2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64" name="Freeform 180"/>
              <p:cNvSpPr>
                <a:spLocks/>
              </p:cNvSpPr>
              <p:nvPr/>
            </p:nvSpPr>
            <p:spPr bwMode="auto">
              <a:xfrm>
                <a:off x="1424" y="2028"/>
                <a:ext cx="51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0" y="23"/>
                  </a:cxn>
                </a:cxnLst>
                <a:rect l="0" t="0" r="r" b="b"/>
                <a:pathLst>
                  <a:path w="51" h="52">
                    <a:moveTo>
                      <a:pt x="0" y="23"/>
                    </a:moveTo>
                    <a:lnTo>
                      <a:pt x="0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65" name="Freeform 181"/>
              <p:cNvSpPr>
                <a:spLocks/>
              </p:cNvSpPr>
              <p:nvPr/>
            </p:nvSpPr>
            <p:spPr bwMode="auto">
              <a:xfrm>
                <a:off x="1395" y="1918"/>
                <a:ext cx="51" cy="51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0" y="31"/>
                  </a:cxn>
                  <a:cxn ang="0">
                    <a:pos x="51" y="31"/>
                  </a:cxn>
                  <a:cxn ang="0">
                    <a:pos x="51" y="22"/>
                  </a:cxn>
                  <a:cxn ang="0">
                    <a:pos x="25" y="22"/>
                  </a:cxn>
                  <a:cxn ang="0">
                    <a:pos x="25" y="26"/>
                  </a:cxn>
                  <a:cxn ang="0">
                    <a:pos x="30" y="26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1"/>
                  </a:cxn>
                  <a:cxn ang="0">
                    <a:pos x="30" y="51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1"/>
                  </a:cxn>
                  <a:cxn ang="0">
                    <a:pos x="51" y="31"/>
                  </a:cxn>
                  <a:cxn ang="0">
                    <a:pos x="51" y="22"/>
                  </a:cxn>
                  <a:cxn ang="0">
                    <a:pos x="0" y="22"/>
                  </a:cxn>
                </a:cxnLst>
                <a:rect l="0" t="0" r="r" b="b"/>
                <a:pathLst>
                  <a:path w="51" h="51">
                    <a:moveTo>
                      <a:pt x="0" y="22"/>
                    </a:moveTo>
                    <a:lnTo>
                      <a:pt x="0" y="31"/>
                    </a:lnTo>
                    <a:lnTo>
                      <a:pt x="51" y="31"/>
                    </a:lnTo>
                    <a:lnTo>
                      <a:pt x="51" y="22"/>
                    </a:lnTo>
                    <a:lnTo>
                      <a:pt x="25" y="22"/>
                    </a:lnTo>
                    <a:lnTo>
                      <a:pt x="25" y="26"/>
                    </a:lnTo>
                    <a:lnTo>
                      <a:pt x="30" y="26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1"/>
                    </a:lnTo>
                    <a:lnTo>
                      <a:pt x="30" y="51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1"/>
                    </a:lnTo>
                    <a:lnTo>
                      <a:pt x="51" y="31"/>
                    </a:lnTo>
                    <a:lnTo>
                      <a:pt x="51" y="22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66" name="Freeform 182"/>
              <p:cNvSpPr>
                <a:spLocks/>
              </p:cNvSpPr>
              <p:nvPr/>
            </p:nvSpPr>
            <p:spPr bwMode="auto">
              <a:xfrm>
                <a:off x="1391" y="1902"/>
                <a:ext cx="52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0" y="23"/>
                  </a:cxn>
                </a:cxnLst>
                <a:rect l="0" t="0" r="r" b="b"/>
                <a:pathLst>
                  <a:path w="52" h="52">
                    <a:moveTo>
                      <a:pt x="0" y="23"/>
                    </a:moveTo>
                    <a:lnTo>
                      <a:pt x="0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67" name="Freeform 183"/>
              <p:cNvSpPr>
                <a:spLocks/>
              </p:cNvSpPr>
              <p:nvPr/>
            </p:nvSpPr>
            <p:spPr bwMode="auto">
              <a:xfrm>
                <a:off x="1352" y="1682"/>
                <a:ext cx="52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0" y="23"/>
                  </a:cxn>
                </a:cxnLst>
                <a:rect l="0" t="0" r="r" b="b"/>
                <a:pathLst>
                  <a:path w="52" h="52">
                    <a:moveTo>
                      <a:pt x="0" y="23"/>
                    </a:moveTo>
                    <a:lnTo>
                      <a:pt x="0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68" name="Freeform 184"/>
              <p:cNvSpPr>
                <a:spLocks/>
              </p:cNvSpPr>
              <p:nvPr/>
            </p:nvSpPr>
            <p:spPr bwMode="auto">
              <a:xfrm>
                <a:off x="1343" y="1523"/>
                <a:ext cx="43" cy="51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0" y="31"/>
                  </a:cxn>
                  <a:cxn ang="0">
                    <a:pos x="43" y="31"/>
                  </a:cxn>
                  <a:cxn ang="0">
                    <a:pos x="43" y="22"/>
                  </a:cxn>
                  <a:cxn ang="0">
                    <a:pos x="17" y="22"/>
                  </a:cxn>
                  <a:cxn ang="0">
                    <a:pos x="17" y="26"/>
                  </a:cxn>
                  <a:cxn ang="0">
                    <a:pos x="22" y="26"/>
                  </a:cxn>
                  <a:cxn ang="0">
                    <a:pos x="22" y="0"/>
                  </a:cxn>
                  <a:cxn ang="0">
                    <a:pos x="13" y="0"/>
                  </a:cxn>
                  <a:cxn ang="0">
                    <a:pos x="13" y="51"/>
                  </a:cxn>
                  <a:cxn ang="0">
                    <a:pos x="22" y="51"/>
                  </a:cxn>
                  <a:cxn ang="0">
                    <a:pos x="22" y="0"/>
                  </a:cxn>
                  <a:cxn ang="0">
                    <a:pos x="13" y="0"/>
                  </a:cxn>
                  <a:cxn ang="0">
                    <a:pos x="13" y="31"/>
                  </a:cxn>
                  <a:cxn ang="0">
                    <a:pos x="43" y="31"/>
                  </a:cxn>
                  <a:cxn ang="0">
                    <a:pos x="43" y="22"/>
                  </a:cxn>
                  <a:cxn ang="0">
                    <a:pos x="0" y="22"/>
                  </a:cxn>
                </a:cxnLst>
                <a:rect l="0" t="0" r="r" b="b"/>
                <a:pathLst>
                  <a:path w="43" h="51">
                    <a:moveTo>
                      <a:pt x="0" y="22"/>
                    </a:moveTo>
                    <a:lnTo>
                      <a:pt x="0" y="31"/>
                    </a:lnTo>
                    <a:lnTo>
                      <a:pt x="43" y="31"/>
                    </a:lnTo>
                    <a:lnTo>
                      <a:pt x="43" y="22"/>
                    </a:lnTo>
                    <a:lnTo>
                      <a:pt x="17" y="22"/>
                    </a:lnTo>
                    <a:lnTo>
                      <a:pt x="17" y="26"/>
                    </a:lnTo>
                    <a:lnTo>
                      <a:pt x="22" y="26"/>
                    </a:lnTo>
                    <a:lnTo>
                      <a:pt x="22" y="0"/>
                    </a:lnTo>
                    <a:lnTo>
                      <a:pt x="13" y="0"/>
                    </a:lnTo>
                    <a:lnTo>
                      <a:pt x="13" y="51"/>
                    </a:lnTo>
                    <a:lnTo>
                      <a:pt x="22" y="51"/>
                    </a:lnTo>
                    <a:lnTo>
                      <a:pt x="22" y="0"/>
                    </a:lnTo>
                    <a:lnTo>
                      <a:pt x="13" y="0"/>
                    </a:lnTo>
                    <a:lnTo>
                      <a:pt x="13" y="31"/>
                    </a:lnTo>
                    <a:lnTo>
                      <a:pt x="43" y="31"/>
                    </a:lnTo>
                    <a:lnTo>
                      <a:pt x="43" y="22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69" name="Freeform 185"/>
              <p:cNvSpPr>
                <a:spLocks/>
              </p:cNvSpPr>
              <p:nvPr/>
            </p:nvSpPr>
            <p:spPr bwMode="auto">
              <a:xfrm>
                <a:off x="1343" y="1387"/>
                <a:ext cx="32" cy="51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1"/>
                  </a:cxn>
                  <a:cxn ang="0">
                    <a:pos x="32" y="31"/>
                  </a:cxn>
                  <a:cxn ang="0">
                    <a:pos x="32" y="23"/>
                  </a:cxn>
                  <a:cxn ang="0">
                    <a:pos x="5" y="23"/>
                  </a:cxn>
                  <a:cxn ang="0">
                    <a:pos x="5" y="26"/>
                  </a:cxn>
                  <a:cxn ang="0">
                    <a:pos x="10" y="26"/>
                  </a:cxn>
                  <a:cxn ang="0">
                    <a:pos x="10" y="0"/>
                  </a:cxn>
                  <a:cxn ang="0">
                    <a:pos x="1" y="0"/>
                  </a:cxn>
                  <a:cxn ang="0">
                    <a:pos x="1" y="51"/>
                  </a:cxn>
                  <a:cxn ang="0">
                    <a:pos x="10" y="51"/>
                  </a:cxn>
                  <a:cxn ang="0">
                    <a:pos x="10" y="0"/>
                  </a:cxn>
                  <a:cxn ang="0">
                    <a:pos x="1" y="0"/>
                  </a:cxn>
                  <a:cxn ang="0">
                    <a:pos x="1" y="31"/>
                  </a:cxn>
                  <a:cxn ang="0">
                    <a:pos x="32" y="31"/>
                  </a:cxn>
                  <a:cxn ang="0">
                    <a:pos x="32" y="23"/>
                  </a:cxn>
                  <a:cxn ang="0">
                    <a:pos x="0" y="23"/>
                  </a:cxn>
                </a:cxnLst>
                <a:rect l="0" t="0" r="r" b="b"/>
                <a:pathLst>
                  <a:path w="32" h="51">
                    <a:moveTo>
                      <a:pt x="0" y="23"/>
                    </a:moveTo>
                    <a:lnTo>
                      <a:pt x="0" y="31"/>
                    </a:lnTo>
                    <a:lnTo>
                      <a:pt x="32" y="31"/>
                    </a:lnTo>
                    <a:lnTo>
                      <a:pt x="32" y="23"/>
                    </a:lnTo>
                    <a:lnTo>
                      <a:pt x="5" y="23"/>
                    </a:lnTo>
                    <a:lnTo>
                      <a:pt x="5" y="26"/>
                    </a:lnTo>
                    <a:lnTo>
                      <a:pt x="10" y="26"/>
                    </a:lnTo>
                    <a:lnTo>
                      <a:pt x="10" y="0"/>
                    </a:lnTo>
                    <a:lnTo>
                      <a:pt x="1" y="0"/>
                    </a:lnTo>
                    <a:lnTo>
                      <a:pt x="1" y="51"/>
                    </a:lnTo>
                    <a:lnTo>
                      <a:pt x="10" y="51"/>
                    </a:lnTo>
                    <a:lnTo>
                      <a:pt x="10" y="0"/>
                    </a:lnTo>
                    <a:lnTo>
                      <a:pt x="1" y="0"/>
                    </a:lnTo>
                    <a:lnTo>
                      <a:pt x="1" y="31"/>
                    </a:lnTo>
                    <a:lnTo>
                      <a:pt x="32" y="31"/>
                    </a:lnTo>
                    <a:lnTo>
                      <a:pt x="32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70" name="Freeform 186"/>
              <p:cNvSpPr>
                <a:spLocks/>
              </p:cNvSpPr>
              <p:nvPr/>
            </p:nvSpPr>
            <p:spPr bwMode="auto">
              <a:xfrm>
                <a:off x="1343" y="1357"/>
                <a:ext cx="30" cy="51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0" y="31"/>
                  </a:cxn>
                  <a:cxn ang="0">
                    <a:pos x="30" y="31"/>
                  </a:cxn>
                  <a:cxn ang="0">
                    <a:pos x="30" y="22"/>
                  </a:cxn>
                  <a:cxn ang="0">
                    <a:pos x="4" y="22"/>
                  </a:cxn>
                  <a:cxn ang="0">
                    <a:pos x="4" y="26"/>
                  </a:cxn>
                  <a:cxn ang="0">
                    <a:pos x="9" y="26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51"/>
                  </a:cxn>
                  <a:cxn ang="0">
                    <a:pos x="9" y="5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31"/>
                  </a:cxn>
                  <a:cxn ang="0">
                    <a:pos x="30" y="31"/>
                  </a:cxn>
                  <a:cxn ang="0">
                    <a:pos x="30" y="22"/>
                  </a:cxn>
                  <a:cxn ang="0">
                    <a:pos x="0" y="22"/>
                  </a:cxn>
                </a:cxnLst>
                <a:rect l="0" t="0" r="r" b="b"/>
                <a:pathLst>
                  <a:path w="30" h="51">
                    <a:moveTo>
                      <a:pt x="0" y="22"/>
                    </a:moveTo>
                    <a:lnTo>
                      <a:pt x="0" y="31"/>
                    </a:lnTo>
                    <a:lnTo>
                      <a:pt x="30" y="31"/>
                    </a:lnTo>
                    <a:lnTo>
                      <a:pt x="30" y="22"/>
                    </a:lnTo>
                    <a:lnTo>
                      <a:pt x="4" y="22"/>
                    </a:lnTo>
                    <a:lnTo>
                      <a:pt x="4" y="26"/>
                    </a:lnTo>
                    <a:lnTo>
                      <a:pt x="9" y="26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9" y="5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31"/>
                    </a:lnTo>
                    <a:lnTo>
                      <a:pt x="30" y="31"/>
                    </a:lnTo>
                    <a:lnTo>
                      <a:pt x="30" y="22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71" name="Freeform 187"/>
              <p:cNvSpPr>
                <a:spLocks/>
              </p:cNvSpPr>
              <p:nvPr/>
            </p:nvSpPr>
            <p:spPr bwMode="auto">
              <a:xfrm>
                <a:off x="1343" y="1543"/>
                <a:ext cx="45" cy="51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0" y="31"/>
                  </a:cxn>
                  <a:cxn ang="0">
                    <a:pos x="45" y="31"/>
                  </a:cxn>
                  <a:cxn ang="0">
                    <a:pos x="45" y="22"/>
                  </a:cxn>
                  <a:cxn ang="0">
                    <a:pos x="19" y="22"/>
                  </a:cxn>
                  <a:cxn ang="0">
                    <a:pos x="19" y="26"/>
                  </a:cxn>
                  <a:cxn ang="0">
                    <a:pos x="24" y="26"/>
                  </a:cxn>
                  <a:cxn ang="0">
                    <a:pos x="24" y="0"/>
                  </a:cxn>
                  <a:cxn ang="0">
                    <a:pos x="15" y="0"/>
                  </a:cxn>
                  <a:cxn ang="0">
                    <a:pos x="15" y="51"/>
                  </a:cxn>
                  <a:cxn ang="0">
                    <a:pos x="24" y="51"/>
                  </a:cxn>
                  <a:cxn ang="0">
                    <a:pos x="24" y="0"/>
                  </a:cxn>
                  <a:cxn ang="0">
                    <a:pos x="15" y="0"/>
                  </a:cxn>
                  <a:cxn ang="0">
                    <a:pos x="15" y="31"/>
                  </a:cxn>
                  <a:cxn ang="0">
                    <a:pos x="45" y="31"/>
                  </a:cxn>
                  <a:cxn ang="0">
                    <a:pos x="45" y="22"/>
                  </a:cxn>
                  <a:cxn ang="0">
                    <a:pos x="0" y="22"/>
                  </a:cxn>
                </a:cxnLst>
                <a:rect l="0" t="0" r="r" b="b"/>
                <a:pathLst>
                  <a:path w="45" h="51">
                    <a:moveTo>
                      <a:pt x="0" y="22"/>
                    </a:moveTo>
                    <a:lnTo>
                      <a:pt x="0" y="31"/>
                    </a:lnTo>
                    <a:lnTo>
                      <a:pt x="45" y="31"/>
                    </a:lnTo>
                    <a:lnTo>
                      <a:pt x="45" y="22"/>
                    </a:lnTo>
                    <a:lnTo>
                      <a:pt x="19" y="22"/>
                    </a:lnTo>
                    <a:lnTo>
                      <a:pt x="19" y="26"/>
                    </a:lnTo>
                    <a:lnTo>
                      <a:pt x="24" y="26"/>
                    </a:lnTo>
                    <a:lnTo>
                      <a:pt x="24" y="0"/>
                    </a:lnTo>
                    <a:lnTo>
                      <a:pt x="15" y="0"/>
                    </a:lnTo>
                    <a:lnTo>
                      <a:pt x="15" y="51"/>
                    </a:lnTo>
                    <a:lnTo>
                      <a:pt x="24" y="51"/>
                    </a:lnTo>
                    <a:lnTo>
                      <a:pt x="24" y="0"/>
                    </a:lnTo>
                    <a:lnTo>
                      <a:pt x="15" y="0"/>
                    </a:lnTo>
                    <a:lnTo>
                      <a:pt x="15" y="31"/>
                    </a:lnTo>
                    <a:lnTo>
                      <a:pt x="45" y="31"/>
                    </a:lnTo>
                    <a:lnTo>
                      <a:pt x="45" y="22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72" name="Freeform 188"/>
              <p:cNvSpPr>
                <a:spLocks/>
              </p:cNvSpPr>
              <p:nvPr/>
            </p:nvSpPr>
            <p:spPr bwMode="auto">
              <a:xfrm>
                <a:off x="1354" y="1713"/>
                <a:ext cx="52" cy="51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0" y="31"/>
                  </a:cxn>
                  <a:cxn ang="0">
                    <a:pos x="52" y="31"/>
                  </a:cxn>
                  <a:cxn ang="0">
                    <a:pos x="52" y="22"/>
                  </a:cxn>
                  <a:cxn ang="0">
                    <a:pos x="26" y="22"/>
                  </a:cxn>
                  <a:cxn ang="0">
                    <a:pos x="26" y="26"/>
                  </a:cxn>
                  <a:cxn ang="0">
                    <a:pos x="31" y="26"/>
                  </a:cxn>
                  <a:cxn ang="0">
                    <a:pos x="31" y="0"/>
                  </a:cxn>
                  <a:cxn ang="0">
                    <a:pos x="22" y="0"/>
                  </a:cxn>
                  <a:cxn ang="0">
                    <a:pos x="22" y="51"/>
                  </a:cxn>
                  <a:cxn ang="0">
                    <a:pos x="31" y="51"/>
                  </a:cxn>
                  <a:cxn ang="0">
                    <a:pos x="31" y="0"/>
                  </a:cxn>
                  <a:cxn ang="0">
                    <a:pos x="22" y="0"/>
                  </a:cxn>
                  <a:cxn ang="0">
                    <a:pos x="22" y="31"/>
                  </a:cxn>
                  <a:cxn ang="0">
                    <a:pos x="52" y="31"/>
                  </a:cxn>
                  <a:cxn ang="0">
                    <a:pos x="52" y="22"/>
                  </a:cxn>
                  <a:cxn ang="0">
                    <a:pos x="0" y="22"/>
                  </a:cxn>
                </a:cxnLst>
                <a:rect l="0" t="0" r="r" b="b"/>
                <a:pathLst>
                  <a:path w="52" h="51">
                    <a:moveTo>
                      <a:pt x="0" y="22"/>
                    </a:moveTo>
                    <a:lnTo>
                      <a:pt x="0" y="31"/>
                    </a:lnTo>
                    <a:lnTo>
                      <a:pt x="52" y="31"/>
                    </a:lnTo>
                    <a:lnTo>
                      <a:pt x="52" y="22"/>
                    </a:lnTo>
                    <a:lnTo>
                      <a:pt x="26" y="22"/>
                    </a:lnTo>
                    <a:lnTo>
                      <a:pt x="26" y="26"/>
                    </a:lnTo>
                    <a:lnTo>
                      <a:pt x="31" y="26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22" y="51"/>
                    </a:lnTo>
                    <a:lnTo>
                      <a:pt x="31" y="51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22" y="31"/>
                    </a:lnTo>
                    <a:lnTo>
                      <a:pt x="52" y="31"/>
                    </a:lnTo>
                    <a:lnTo>
                      <a:pt x="52" y="22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73" name="Freeform 189"/>
              <p:cNvSpPr>
                <a:spLocks/>
              </p:cNvSpPr>
              <p:nvPr/>
            </p:nvSpPr>
            <p:spPr bwMode="auto">
              <a:xfrm>
                <a:off x="1362" y="1775"/>
                <a:ext cx="52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0" y="23"/>
                  </a:cxn>
                </a:cxnLst>
                <a:rect l="0" t="0" r="r" b="b"/>
                <a:pathLst>
                  <a:path w="52" h="52">
                    <a:moveTo>
                      <a:pt x="0" y="23"/>
                    </a:moveTo>
                    <a:lnTo>
                      <a:pt x="0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74" name="Freeform 190"/>
              <p:cNvSpPr>
                <a:spLocks/>
              </p:cNvSpPr>
              <p:nvPr/>
            </p:nvSpPr>
            <p:spPr bwMode="auto">
              <a:xfrm>
                <a:off x="1375" y="1846"/>
                <a:ext cx="51" cy="51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1"/>
                  </a:cxn>
                  <a:cxn ang="0">
                    <a:pos x="51" y="31"/>
                  </a:cxn>
                  <a:cxn ang="0">
                    <a:pos x="51" y="23"/>
                  </a:cxn>
                  <a:cxn ang="0">
                    <a:pos x="25" y="23"/>
                  </a:cxn>
                  <a:cxn ang="0">
                    <a:pos x="25" y="26"/>
                  </a:cxn>
                  <a:cxn ang="0">
                    <a:pos x="30" y="26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1"/>
                  </a:cxn>
                  <a:cxn ang="0">
                    <a:pos x="30" y="51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1"/>
                  </a:cxn>
                  <a:cxn ang="0">
                    <a:pos x="51" y="31"/>
                  </a:cxn>
                  <a:cxn ang="0">
                    <a:pos x="51" y="23"/>
                  </a:cxn>
                  <a:cxn ang="0">
                    <a:pos x="0" y="23"/>
                  </a:cxn>
                </a:cxnLst>
                <a:rect l="0" t="0" r="r" b="b"/>
                <a:pathLst>
                  <a:path w="51" h="51">
                    <a:moveTo>
                      <a:pt x="0" y="23"/>
                    </a:moveTo>
                    <a:lnTo>
                      <a:pt x="0" y="31"/>
                    </a:lnTo>
                    <a:lnTo>
                      <a:pt x="51" y="31"/>
                    </a:lnTo>
                    <a:lnTo>
                      <a:pt x="51" y="23"/>
                    </a:lnTo>
                    <a:lnTo>
                      <a:pt x="25" y="23"/>
                    </a:lnTo>
                    <a:lnTo>
                      <a:pt x="25" y="26"/>
                    </a:lnTo>
                    <a:lnTo>
                      <a:pt x="30" y="26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1"/>
                    </a:lnTo>
                    <a:lnTo>
                      <a:pt x="30" y="51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1"/>
                    </a:lnTo>
                    <a:lnTo>
                      <a:pt x="51" y="31"/>
                    </a:lnTo>
                    <a:lnTo>
                      <a:pt x="51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75" name="Freeform 191"/>
              <p:cNvSpPr>
                <a:spLocks/>
              </p:cNvSpPr>
              <p:nvPr/>
            </p:nvSpPr>
            <p:spPr bwMode="auto">
              <a:xfrm>
                <a:off x="1407" y="1987"/>
                <a:ext cx="52" cy="51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0" y="31"/>
                  </a:cxn>
                  <a:cxn ang="0">
                    <a:pos x="52" y="31"/>
                  </a:cxn>
                  <a:cxn ang="0">
                    <a:pos x="52" y="22"/>
                  </a:cxn>
                  <a:cxn ang="0">
                    <a:pos x="25" y="22"/>
                  </a:cxn>
                  <a:cxn ang="0">
                    <a:pos x="25" y="26"/>
                  </a:cxn>
                  <a:cxn ang="0">
                    <a:pos x="31" y="26"/>
                  </a:cxn>
                  <a:cxn ang="0">
                    <a:pos x="31" y="0"/>
                  </a:cxn>
                  <a:cxn ang="0">
                    <a:pos x="22" y="0"/>
                  </a:cxn>
                  <a:cxn ang="0">
                    <a:pos x="22" y="51"/>
                  </a:cxn>
                  <a:cxn ang="0">
                    <a:pos x="31" y="51"/>
                  </a:cxn>
                  <a:cxn ang="0">
                    <a:pos x="31" y="0"/>
                  </a:cxn>
                  <a:cxn ang="0">
                    <a:pos x="22" y="0"/>
                  </a:cxn>
                  <a:cxn ang="0">
                    <a:pos x="22" y="31"/>
                  </a:cxn>
                  <a:cxn ang="0">
                    <a:pos x="52" y="31"/>
                  </a:cxn>
                  <a:cxn ang="0">
                    <a:pos x="52" y="22"/>
                  </a:cxn>
                  <a:cxn ang="0">
                    <a:pos x="0" y="22"/>
                  </a:cxn>
                </a:cxnLst>
                <a:rect l="0" t="0" r="r" b="b"/>
                <a:pathLst>
                  <a:path w="52" h="51">
                    <a:moveTo>
                      <a:pt x="0" y="22"/>
                    </a:moveTo>
                    <a:lnTo>
                      <a:pt x="0" y="31"/>
                    </a:lnTo>
                    <a:lnTo>
                      <a:pt x="52" y="31"/>
                    </a:lnTo>
                    <a:lnTo>
                      <a:pt x="52" y="22"/>
                    </a:lnTo>
                    <a:lnTo>
                      <a:pt x="25" y="22"/>
                    </a:lnTo>
                    <a:lnTo>
                      <a:pt x="25" y="26"/>
                    </a:lnTo>
                    <a:lnTo>
                      <a:pt x="31" y="26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22" y="51"/>
                    </a:lnTo>
                    <a:lnTo>
                      <a:pt x="31" y="51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22" y="31"/>
                    </a:lnTo>
                    <a:lnTo>
                      <a:pt x="52" y="31"/>
                    </a:lnTo>
                    <a:lnTo>
                      <a:pt x="52" y="22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76" name="Freeform 192"/>
              <p:cNvSpPr>
                <a:spLocks/>
              </p:cNvSpPr>
              <p:nvPr/>
            </p:nvSpPr>
            <p:spPr bwMode="auto">
              <a:xfrm>
                <a:off x="1465" y="2140"/>
                <a:ext cx="52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22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22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0" y="23"/>
                  </a:cxn>
                </a:cxnLst>
                <a:rect l="0" t="0" r="r" b="b"/>
                <a:pathLst>
                  <a:path w="52" h="52">
                    <a:moveTo>
                      <a:pt x="0" y="23"/>
                    </a:moveTo>
                    <a:lnTo>
                      <a:pt x="0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2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2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77" name="Freeform 193"/>
              <p:cNvSpPr>
                <a:spLocks/>
              </p:cNvSpPr>
              <p:nvPr/>
            </p:nvSpPr>
            <p:spPr bwMode="auto">
              <a:xfrm>
                <a:off x="1500" y="2216"/>
                <a:ext cx="52" cy="51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0" y="31"/>
                  </a:cxn>
                  <a:cxn ang="0">
                    <a:pos x="52" y="31"/>
                  </a:cxn>
                  <a:cxn ang="0">
                    <a:pos x="52" y="22"/>
                  </a:cxn>
                  <a:cxn ang="0">
                    <a:pos x="26" y="22"/>
                  </a:cxn>
                  <a:cxn ang="0">
                    <a:pos x="26" y="26"/>
                  </a:cxn>
                  <a:cxn ang="0">
                    <a:pos x="31" y="26"/>
                  </a:cxn>
                  <a:cxn ang="0">
                    <a:pos x="31" y="0"/>
                  </a:cxn>
                  <a:cxn ang="0">
                    <a:pos x="22" y="0"/>
                  </a:cxn>
                  <a:cxn ang="0">
                    <a:pos x="22" y="51"/>
                  </a:cxn>
                  <a:cxn ang="0">
                    <a:pos x="31" y="51"/>
                  </a:cxn>
                  <a:cxn ang="0">
                    <a:pos x="31" y="0"/>
                  </a:cxn>
                  <a:cxn ang="0">
                    <a:pos x="22" y="0"/>
                  </a:cxn>
                  <a:cxn ang="0">
                    <a:pos x="22" y="31"/>
                  </a:cxn>
                  <a:cxn ang="0">
                    <a:pos x="52" y="31"/>
                  </a:cxn>
                  <a:cxn ang="0">
                    <a:pos x="52" y="22"/>
                  </a:cxn>
                  <a:cxn ang="0">
                    <a:pos x="0" y="22"/>
                  </a:cxn>
                </a:cxnLst>
                <a:rect l="0" t="0" r="r" b="b"/>
                <a:pathLst>
                  <a:path w="52" h="51">
                    <a:moveTo>
                      <a:pt x="0" y="22"/>
                    </a:moveTo>
                    <a:lnTo>
                      <a:pt x="0" y="31"/>
                    </a:lnTo>
                    <a:lnTo>
                      <a:pt x="52" y="31"/>
                    </a:lnTo>
                    <a:lnTo>
                      <a:pt x="52" y="22"/>
                    </a:lnTo>
                    <a:lnTo>
                      <a:pt x="26" y="22"/>
                    </a:lnTo>
                    <a:lnTo>
                      <a:pt x="26" y="26"/>
                    </a:lnTo>
                    <a:lnTo>
                      <a:pt x="31" y="26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22" y="51"/>
                    </a:lnTo>
                    <a:lnTo>
                      <a:pt x="31" y="51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22" y="31"/>
                    </a:lnTo>
                    <a:lnTo>
                      <a:pt x="52" y="31"/>
                    </a:lnTo>
                    <a:lnTo>
                      <a:pt x="52" y="22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78" name="Freeform 194"/>
              <p:cNvSpPr>
                <a:spLocks/>
              </p:cNvSpPr>
              <p:nvPr/>
            </p:nvSpPr>
            <p:spPr bwMode="auto">
              <a:xfrm>
                <a:off x="1539" y="2257"/>
                <a:ext cx="52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26" y="23"/>
                  </a:cxn>
                  <a:cxn ang="0">
                    <a:pos x="26" y="27"/>
                  </a:cxn>
                  <a:cxn ang="0">
                    <a:pos x="31" y="27"/>
                  </a:cxn>
                  <a:cxn ang="0">
                    <a:pos x="31" y="0"/>
                  </a:cxn>
                  <a:cxn ang="0">
                    <a:pos x="22" y="0"/>
                  </a:cxn>
                  <a:cxn ang="0">
                    <a:pos x="22" y="52"/>
                  </a:cxn>
                  <a:cxn ang="0">
                    <a:pos x="31" y="52"/>
                  </a:cxn>
                  <a:cxn ang="0">
                    <a:pos x="31" y="0"/>
                  </a:cxn>
                  <a:cxn ang="0">
                    <a:pos x="22" y="0"/>
                  </a:cxn>
                  <a:cxn ang="0">
                    <a:pos x="22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0" y="23"/>
                  </a:cxn>
                </a:cxnLst>
                <a:rect l="0" t="0" r="r" b="b"/>
                <a:pathLst>
                  <a:path w="52" h="52">
                    <a:moveTo>
                      <a:pt x="0" y="23"/>
                    </a:moveTo>
                    <a:lnTo>
                      <a:pt x="0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26" y="23"/>
                    </a:lnTo>
                    <a:lnTo>
                      <a:pt x="26" y="27"/>
                    </a:lnTo>
                    <a:lnTo>
                      <a:pt x="31" y="27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22" y="52"/>
                    </a:lnTo>
                    <a:lnTo>
                      <a:pt x="31" y="52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22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79" name="Freeform 195"/>
              <p:cNvSpPr>
                <a:spLocks/>
              </p:cNvSpPr>
              <p:nvPr/>
            </p:nvSpPr>
            <p:spPr bwMode="auto">
              <a:xfrm>
                <a:off x="1592" y="2319"/>
                <a:ext cx="52" cy="51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0" y="31"/>
                  </a:cxn>
                  <a:cxn ang="0">
                    <a:pos x="52" y="31"/>
                  </a:cxn>
                  <a:cxn ang="0">
                    <a:pos x="52" y="22"/>
                  </a:cxn>
                  <a:cxn ang="0">
                    <a:pos x="25" y="22"/>
                  </a:cxn>
                  <a:cxn ang="0">
                    <a:pos x="25" y="26"/>
                  </a:cxn>
                  <a:cxn ang="0">
                    <a:pos x="30" y="26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22" y="51"/>
                  </a:cxn>
                  <a:cxn ang="0">
                    <a:pos x="30" y="51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22" y="31"/>
                  </a:cxn>
                  <a:cxn ang="0">
                    <a:pos x="52" y="31"/>
                  </a:cxn>
                  <a:cxn ang="0">
                    <a:pos x="52" y="22"/>
                  </a:cxn>
                  <a:cxn ang="0">
                    <a:pos x="0" y="22"/>
                  </a:cxn>
                </a:cxnLst>
                <a:rect l="0" t="0" r="r" b="b"/>
                <a:pathLst>
                  <a:path w="52" h="51">
                    <a:moveTo>
                      <a:pt x="0" y="22"/>
                    </a:moveTo>
                    <a:lnTo>
                      <a:pt x="0" y="31"/>
                    </a:lnTo>
                    <a:lnTo>
                      <a:pt x="52" y="31"/>
                    </a:lnTo>
                    <a:lnTo>
                      <a:pt x="52" y="22"/>
                    </a:lnTo>
                    <a:lnTo>
                      <a:pt x="25" y="22"/>
                    </a:lnTo>
                    <a:lnTo>
                      <a:pt x="25" y="26"/>
                    </a:lnTo>
                    <a:lnTo>
                      <a:pt x="30" y="26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2" y="51"/>
                    </a:lnTo>
                    <a:lnTo>
                      <a:pt x="30" y="51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2" y="31"/>
                    </a:lnTo>
                    <a:lnTo>
                      <a:pt x="52" y="31"/>
                    </a:lnTo>
                    <a:lnTo>
                      <a:pt x="52" y="22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80" name="Freeform 196"/>
              <p:cNvSpPr>
                <a:spLocks/>
              </p:cNvSpPr>
              <p:nvPr/>
            </p:nvSpPr>
            <p:spPr bwMode="auto">
              <a:xfrm>
                <a:off x="1624" y="2353"/>
                <a:ext cx="51" cy="51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0" y="31"/>
                  </a:cxn>
                  <a:cxn ang="0">
                    <a:pos x="51" y="31"/>
                  </a:cxn>
                  <a:cxn ang="0">
                    <a:pos x="51" y="22"/>
                  </a:cxn>
                  <a:cxn ang="0">
                    <a:pos x="25" y="22"/>
                  </a:cxn>
                  <a:cxn ang="0">
                    <a:pos x="25" y="26"/>
                  </a:cxn>
                  <a:cxn ang="0">
                    <a:pos x="30" y="26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1"/>
                  </a:cxn>
                  <a:cxn ang="0">
                    <a:pos x="30" y="51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1"/>
                  </a:cxn>
                  <a:cxn ang="0">
                    <a:pos x="51" y="31"/>
                  </a:cxn>
                  <a:cxn ang="0">
                    <a:pos x="51" y="22"/>
                  </a:cxn>
                  <a:cxn ang="0">
                    <a:pos x="0" y="22"/>
                  </a:cxn>
                </a:cxnLst>
                <a:rect l="0" t="0" r="r" b="b"/>
                <a:pathLst>
                  <a:path w="51" h="51">
                    <a:moveTo>
                      <a:pt x="0" y="22"/>
                    </a:moveTo>
                    <a:lnTo>
                      <a:pt x="0" y="31"/>
                    </a:lnTo>
                    <a:lnTo>
                      <a:pt x="51" y="31"/>
                    </a:lnTo>
                    <a:lnTo>
                      <a:pt x="51" y="22"/>
                    </a:lnTo>
                    <a:lnTo>
                      <a:pt x="25" y="22"/>
                    </a:lnTo>
                    <a:lnTo>
                      <a:pt x="25" y="26"/>
                    </a:lnTo>
                    <a:lnTo>
                      <a:pt x="30" y="26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1"/>
                    </a:lnTo>
                    <a:lnTo>
                      <a:pt x="30" y="51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1"/>
                    </a:lnTo>
                    <a:lnTo>
                      <a:pt x="51" y="31"/>
                    </a:lnTo>
                    <a:lnTo>
                      <a:pt x="51" y="22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81" name="Freeform 197"/>
              <p:cNvSpPr>
                <a:spLocks/>
              </p:cNvSpPr>
              <p:nvPr/>
            </p:nvSpPr>
            <p:spPr bwMode="auto">
              <a:xfrm>
                <a:off x="1718" y="2432"/>
                <a:ext cx="52" cy="51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1"/>
                  </a:cxn>
                  <a:cxn ang="0">
                    <a:pos x="52" y="31"/>
                  </a:cxn>
                  <a:cxn ang="0">
                    <a:pos x="52" y="23"/>
                  </a:cxn>
                  <a:cxn ang="0">
                    <a:pos x="25" y="23"/>
                  </a:cxn>
                  <a:cxn ang="0">
                    <a:pos x="25" y="26"/>
                  </a:cxn>
                  <a:cxn ang="0">
                    <a:pos x="30" y="26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1"/>
                  </a:cxn>
                  <a:cxn ang="0">
                    <a:pos x="30" y="51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1"/>
                  </a:cxn>
                  <a:cxn ang="0">
                    <a:pos x="52" y="31"/>
                  </a:cxn>
                  <a:cxn ang="0">
                    <a:pos x="52" y="23"/>
                  </a:cxn>
                  <a:cxn ang="0">
                    <a:pos x="0" y="23"/>
                  </a:cxn>
                </a:cxnLst>
                <a:rect l="0" t="0" r="r" b="b"/>
                <a:pathLst>
                  <a:path w="52" h="51">
                    <a:moveTo>
                      <a:pt x="0" y="23"/>
                    </a:moveTo>
                    <a:lnTo>
                      <a:pt x="0" y="31"/>
                    </a:lnTo>
                    <a:lnTo>
                      <a:pt x="52" y="31"/>
                    </a:lnTo>
                    <a:lnTo>
                      <a:pt x="52" y="23"/>
                    </a:lnTo>
                    <a:lnTo>
                      <a:pt x="25" y="23"/>
                    </a:lnTo>
                    <a:lnTo>
                      <a:pt x="25" y="26"/>
                    </a:lnTo>
                    <a:lnTo>
                      <a:pt x="30" y="26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1"/>
                    </a:lnTo>
                    <a:lnTo>
                      <a:pt x="30" y="51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1"/>
                    </a:lnTo>
                    <a:lnTo>
                      <a:pt x="52" y="31"/>
                    </a:lnTo>
                    <a:lnTo>
                      <a:pt x="52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82" name="Freeform 198"/>
              <p:cNvSpPr>
                <a:spLocks/>
              </p:cNvSpPr>
              <p:nvPr/>
            </p:nvSpPr>
            <p:spPr bwMode="auto">
              <a:xfrm>
                <a:off x="1741" y="2456"/>
                <a:ext cx="51" cy="51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0" y="31"/>
                  </a:cxn>
                  <a:cxn ang="0">
                    <a:pos x="51" y="31"/>
                  </a:cxn>
                  <a:cxn ang="0">
                    <a:pos x="51" y="22"/>
                  </a:cxn>
                  <a:cxn ang="0">
                    <a:pos x="25" y="22"/>
                  </a:cxn>
                  <a:cxn ang="0">
                    <a:pos x="25" y="26"/>
                  </a:cxn>
                  <a:cxn ang="0">
                    <a:pos x="30" y="26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1"/>
                  </a:cxn>
                  <a:cxn ang="0">
                    <a:pos x="30" y="51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1"/>
                  </a:cxn>
                  <a:cxn ang="0">
                    <a:pos x="51" y="31"/>
                  </a:cxn>
                  <a:cxn ang="0">
                    <a:pos x="51" y="22"/>
                  </a:cxn>
                  <a:cxn ang="0">
                    <a:pos x="0" y="22"/>
                  </a:cxn>
                </a:cxnLst>
                <a:rect l="0" t="0" r="r" b="b"/>
                <a:pathLst>
                  <a:path w="51" h="51">
                    <a:moveTo>
                      <a:pt x="0" y="22"/>
                    </a:moveTo>
                    <a:lnTo>
                      <a:pt x="0" y="31"/>
                    </a:lnTo>
                    <a:lnTo>
                      <a:pt x="51" y="31"/>
                    </a:lnTo>
                    <a:lnTo>
                      <a:pt x="51" y="22"/>
                    </a:lnTo>
                    <a:lnTo>
                      <a:pt x="25" y="22"/>
                    </a:lnTo>
                    <a:lnTo>
                      <a:pt x="25" y="26"/>
                    </a:lnTo>
                    <a:lnTo>
                      <a:pt x="30" y="26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1"/>
                    </a:lnTo>
                    <a:lnTo>
                      <a:pt x="30" y="51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1"/>
                    </a:lnTo>
                    <a:lnTo>
                      <a:pt x="51" y="31"/>
                    </a:lnTo>
                    <a:lnTo>
                      <a:pt x="51" y="22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83" name="Freeform 199"/>
              <p:cNvSpPr>
                <a:spLocks/>
              </p:cNvSpPr>
              <p:nvPr/>
            </p:nvSpPr>
            <p:spPr bwMode="auto">
              <a:xfrm>
                <a:off x="1850" y="2535"/>
                <a:ext cx="52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1"/>
                  </a:cxn>
                  <a:cxn ang="0">
                    <a:pos x="52" y="31"/>
                  </a:cxn>
                  <a:cxn ang="0">
                    <a:pos x="52" y="23"/>
                  </a:cxn>
                  <a:cxn ang="0">
                    <a:pos x="25" y="23"/>
                  </a:cxn>
                  <a:cxn ang="0">
                    <a:pos x="25" y="26"/>
                  </a:cxn>
                  <a:cxn ang="0">
                    <a:pos x="30" y="26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22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22" y="31"/>
                  </a:cxn>
                  <a:cxn ang="0">
                    <a:pos x="52" y="31"/>
                  </a:cxn>
                  <a:cxn ang="0">
                    <a:pos x="52" y="23"/>
                  </a:cxn>
                  <a:cxn ang="0">
                    <a:pos x="0" y="23"/>
                  </a:cxn>
                </a:cxnLst>
                <a:rect l="0" t="0" r="r" b="b"/>
                <a:pathLst>
                  <a:path w="52" h="52">
                    <a:moveTo>
                      <a:pt x="0" y="23"/>
                    </a:moveTo>
                    <a:lnTo>
                      <a:pt x="0" y="31"/>
                    </a:lnTo>
                    <a:lnTo>
                      <a:pt x="52" y="31"/>
                    </a:lnTo>
                    <a:lnTo>
                      <a:pt x="52" y="23"/>
                    </a:lnTo>
                    <a:lnTo>
                      <a:pt x="25" y="23"/>
                    </a:lnTo>
                    <a:lnTo>
                      <a:pt x="25" y="26"/>
                    </a:lnTo>
                    <a:lnTo>
                      <a:pt x="30" y="26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2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2" y="31"/>
                    </a:lnTo>
                    <a:lnTo>
                      <a:pt x="52" y="31"/>
                    </a:lnTo>
                    <a:lnTo>
                      <a:pt x="52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84" name="Freeform 200"/>
              <p:cNvSpPr>
                <a:spLocks/>
              </p:cNvSpPr>
              <p:nvPr/>
            </p:nvSpPr>
            <p:spPr bwMode="auto">
              <a:xfrm>
                <a:off x="1856" y="2545"/>
                <a:ext cx="52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26" y="23"/>
                  </a:cxn>
                  <a:cxn ang="0">
                    <a:pos x="26" y="27"/>
                  </a:cxn>
                  <a:cxn ang="0">
                    <a:pos x="31" y="27"/>
                  </a:cxn>
                  <a:cxn ang="0">
                    <a:pos x="31" y="0"/>
                  </a:cxn>
                  <a:cxn ang="0">
                    <a:pos x="22" y="0"/>
                  </a:cxn>
                  <a:cxn ang="0">
                    <a:pos x="22" y="52"/>
                  </a:cxn>
                  <a:cxn ang="0">
                    <a:pos x="31" y="52"/>
                  </a:cxn>
                  <a:cxn ang="0">
                    <a:pos x="31" y="0"/>
                  </a:cxn>
                  <a:cxn ang="0">
                    <a:pos x="22" y="0"/>
                  </a:cxn>
                  <a:cxn ang="0">
                    <a:pos x="22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0" y="23"/>
                  </a:cxn>
                </a:cxnLst>
                <a:rect l="0" t="0" r="r" b="b"/>
                <a:pathLst>
                  <a:path w="52" h="52">
                    <a:moveTo>
                      <a:pt x="0" y="23"/>
                    </a:moveTo>
                    <a:lnTo>
                      <a:pt x="0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26" y="23"/>
                    </a:lnTo>
                    <a:lnTo>
                      <a:pt x="26" y="27"/>
                    </a:lnTo>
                    <a:lnTo>
                      <a:pt x="31" y="27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22" y="52"/>
                    </a:lnTo>
                    <a:lnTo>
                      <a:pt x="31" y="52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22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85" name="Freeform 201"/>
              <p:cNvSpPr>
                <a:spLocks/>
              </p:cNvSpPr>
              <p:nvPr/>
            </p:nvSpPr>
            <p:spPr bwMode="auto">
              <a:xfrm>
                <a:off x="1884" y="2559"/>
                <a:ext cx="52" cy="51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1"/>
                  </a:cxn>
                  <a:cxn ang="0">
                    <a:pos x="52" y="31"/>
                  </a:cxn>
                  <a:cxn ang="0">
                    <a:pos x="52" y="23"/>
                  </a:cxn>
                  <a:cxn ang="0">
                    <a:pos x="26" y="23"/>
                  </a:cxn>
                  <a:cxn ang="0">
                    <a:pos x="26" y="26"/>
                  </a:cxn>
                  <a:cxn ang="0">
                    <a:pos x="32" y="26"/>
                  </a:cxn>
                  <a:cxn ang="0">
                    <a:pos x="32" y="0"/>
                  </a:cxn>
                  <a:cxn ang="0">
                    <a:pos x="23" y="0"/>
                  </a:cxn>
                  <a:cxn ang="0">
                    <a:pos x="23" y="51"/>
                  </a:cxn>
                  <a:cxn ang="0">
                    <a:pos x="32" y="51"/>
                  </a:cxn>
                  <a:cxn ang="0">
                    <a:pos x="32" y="0"/>
                  </a:cxn>
                  <a:cxn ang="0">
                    <a:pos x="23" y="0"/>
                  </a:cxn>
                  <a:cxn ang="0">
                    <a:pos x="23" y="31"/>
                  </a:cxn>
                  <a:cxn ang="0">
                    <a:pos x="52" y="31"/>
                  </a:cxn>
                  <a:cxn ang="0">
                    <a:pos x="52" y="23"/>
                  </a:cxn>
                  <a:cxn ang="0">
                    <a:pos x="0" y="23"/>
                  </a:cxn>
                </a:cxnLst>
                <a:rect l="0" t="0" r="r" b="b"/>
                <a:pathLst>
                  <a:path w="52" h="51">
                    <a:moveTo>
                      <a:pt x="0" y="23"/>
                    </a:moveTo>
                    <a:lnTo>
                      <a:pt x="0" y="31"/>
                    </a:lnTo>
                    <a:lnTo>
                      <a:pt x="52" y="31"/>
                    </a:lnTo>
                    <a:lnTo>
                      <a:pt x="52" y="23"/>
                    </a:lnTo>
                    <a:lnTo>
                      <a:pt x="26" y="23"/>
                    </a:lnTo>
                    <a:lnTo>
                      <a:pt x="26" y="26"/>
                    </a:lnTo>
                    <a:lnTo>
                      <a:pt x="32" y="26"/>
                    </a:lnTo>
                    <a:lnTo>
                      <a:pt x="32" y="0"/>
                    </a:lnTo>
                    <a:lnTo>
                      <a:pt x="23" y="0"/>
                    </a:lnTo>
                    <a:lnTo>
                      <a:pt x="23" y="51"/>
                    </a:lnTo>
                    <a:lnTo>
                      <a:pt x="32" y="51"/>
                    </a:lnTo>
                    <a:lnTo>
                      <a:pt x="32" y="0"/>
                    </a:lnTo>
                    <a:lnTo>
                      <a:pt x="23" y="0"/>
                    </a:lnTo>
                    <a:lnTo>
                      <a:pt x="23" y="31"/>
                    </a:lnTo>
                    <a:lnTo>
                      <a:pt x="52" y="31"/>
                    </a:lnTo>
                    <a:lnTo>
                      <a:pt x="52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86" name="Freeform 202"/>
              <p:cNvSpPr>
                <a:spLocks/>
              </p:cNvSpPr>
              <p:nvPr/>
            </p:nvSpPr>
            <p:spPr bwMode="auto">
              <a:xfrm>
                <a:off x="1995" y="2614"/>
                <a:ext cx="51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0" y="23"/>
                  </a:cxn>
                </a:cxnLst>
                <a:rect l="0" t="0" r="r" b="b"/>
                <a:pathLst>
                  <a:path w="51" h="52">
                    <a:moveTo>
                      <a:pt x="0" y="23"/>
                    </a:moveTo>
                    <a:lnTo>
                      <a:pt x="0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87" name="Freeform 203"/>
              <p:cNvSpPr>
                <a:spLocks/>
              </p:cNvSpPr>
              <p:nvPr/>
            </p:nvSpPr>
            <p:spPr bwMode="auto">
              <a:xfrm>
                <a:off x="2250" y="2739"/>
                <a:ext cx="52" cy="51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0" y="31"/>
                  </a:cxn>
                  <a:cxn ang="0">
                    <a:pos x="52" y="31"/>
                  </a:cxn>
                  <a:cxn ang="0">
                    <a:pos x="52" y="22"/>
                  </a:cxn>
                  <a:cxn ang="0">
                    <a:pos x="25" y="22"/>
                  </a:cxn>
                  <a:cxn ang="0">
                    <a:pos x="25" y="26"/>
                  </a:cxn>
                  <a:cxn ang="0">
                    <a:pos x="30" y="26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22" y="51"/>
                  </a:cxn>
                  <a:cxn ang="0">
                    <a:pos x="30" y="51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22" y="31"/>
                  </a:cxn>
                  <a:cxn ang="0">
                    <a:pos x="52" y="31"/>
                  </a:cxn>
                  <a:cxn ang="0">
                    <a:pos x="52" y="22"/>
                  </a:cxn>
                  <a:cxn ang="0">
                    <a:pos x="0" y="22"/>
                  </a:cxn>
                </a:cxnLst>
                <a:rect l="0" t="0" r="r" b="b"/>
                <a:pathLst>
                  <a:path w="52" h="51">
                    <a:moveTo>
                      <a:pt x="0" y="22"/>
                    </a:moveTo>
                    <a:lnTo>
                      <a:pt x="0" y="31"/>
                    </a:lnTo>
                    <a:lnTo>
                      <a:pt x="52" y="31"/>
                    </a:lnTo>
                    <a:lnTo>
                      <a:pt x="52" y="22"/>
                    </a:lnTo>
                    <a:lnTo>
                      <a:pt x="25" y="22"/>
                    </a:lnTo>
                    <a:lnTo>
                      <a:pt x="25" y="26"/>
                    </a:lnTo>
                    <a:lnTo>
                      <a:pt x="30" y="26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2" y="51"/>
                    </a:lnTo>
                    <a:lnTo>
                      <a:pt x="30" y="51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2" y="31"/>
                    </a:lnTo>
                    <a:lnTo>
                      <a:pt x="52" y="31"/>
                    </a:lnTo>
                    <a:lnTo>
                      <a:pt x="52" y="22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88" name="Freeform 204"/>
              <p:cNvSpPr>
                <a:spLocks/>
              </p:cNvSpPr>
              <p:nvPr/>
            </p:nvSpPr>
            <p:spPr bwMode="auto">
              <a:xfrm>
                <a:off x="2264" y="2746"/>
                <a:ext cx="52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0" y="23"/>
                  </a:cxn>
                </a:cxnLst>
                <a:rect l="0" t="0" r="r" b="b"/>
                <a:pathLst>
                  <a:path w="52" h="52">
                    <a:moveTo>
                      <a:pt x="0" y="23"/>
                    </a:moveTo>
                    <a:lnTo>
                      <a:pt x="0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</p:grpSp>
        <p:grpSp>
          <p:nvGrpSpPr>
            <p:cNvPr id="4" name="Group 406"/>
            <p:cNvGrpSpPr>
              <a:grpSpLocks/>
            </p:cNvGrpSpPr>
            <p:nvPr/>
          </p:nvGrpSpPr>
          <p:grpSpPr bwMode="auto">
            <a:xfrm>
              <a:off x="1343" y="1362"/>
              <a:ext cx="2637" cy="2087"/>
              <a:chOff x="1343" y="1362"/>
              <a:chExt cx="2637" cy="2087"/>
            </a:xfrm>
            <a:grpFill/>
          </p:grpSpPr>
          <p:sp>
            <p:nvSpPr>
              <p:cNvPr id="93390" name="Freeform 206"/>
              <p:cNvSpPr>
                <a:spLocks/>
              </p:cNvSpPr>
              <p:nvPr/>
            </p:nvSpPr>
            <p:spPr bwMode="auto">
              <a:xfrm>
                <a:off x="2313" y="2765"/>
                <a:ext cx="52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0" y="23"/>
                  </a:cxn>
                </a:cxnLst>
                <a:rect l="0" t="0" r="r" b="b"/>
                <a:pathLst>
                  <a:path w="52" h="52">
                    <a:moveTo>
                      <a:pt x="0" y="23"/>
                    </a:moveTo>
                    <a:lnTo>
                      <a:pt x="0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91" name="Freeform 207"/>
              <p:cNvSpPr>
                <a:spLocks/>
              </p:cNvSpPr>
              <p:nvPr/>
            </p:nvSpPr>
            <p:spPr bwMode="auto">
              <a:xfrm>
                <a:off x="2536" y="2849"/>
                <a:ext cx="51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0" y="23"/>
                  </a:cxn>
                </a:cxnLst>
                <a:rect l="0" t="0" r="r" b="b"/>
                <a:pathLst>
                  <a:path w="51" h="52">
                    <a:moveTo>
                      <a:pt x="0" y="23"/>
                    </a:moveTo>
                    <a:lnTo>
                      <a:pt x="0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92" name="Freeform 208"/>
              <p:cNvSpPr>
                <a:spLocks/>
              </p:cNvSpPr>
              <p:nvPr/>
            </p:nvSpPr>
            <p:spPr bwMode="auto">
              <a:xfrm>
                <a:off x="2712" y="2966"/>
                <a:ext cx="51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0" y="23"/>
                  </a:cxn>
                </a:cxnLst>
                <a:rect l="0" t="0" r="r" b="b"/>
                <a:pathLst>
                  <a:path w="51" h="52">
                    <a:moveTo>
                      <a:pt x="0" y="23"/>
                    </a:moveTo>
                    <a:lnTo>
                      <a:pt x="0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93" name="Freeform 209"/>
              <p:cNvSpPr>
                <a:spLocks/>
              </p:cNvSpPr>
              <p:nvPr/>
            </p:nvSpPr>
            <p:spPr bwMode="auto">
              <a:xfrm>
                <a:off x="2748" y="2985"/>
                <a:ext cx="52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22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22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0" y="23"/>
                  </a:cxn>
                </a:cxnLst>
                <a:rect l="0" t="0" r="r" b="b"/>
                <a:pathLst>
                  <a:path w="52" h="52">
                    <a:moveTo>
                      <a:pt x="0" y="23"/>
                    </a:moveTo>
                    <a:lnTo>
                      <a:pt x="0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2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2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94" name="Freeform 210"/>
              <p:cNvSpPr>
                <a:spLocks/>
              </p:cNvSpPr>
              <p:nvPr/>
            </p:nvSpPr>
            <p:spPr bwMode="auto">
              <a:xfrm>
                <a:off x="2853" y="3023"/>
                <a:ext cx="51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1"/>
                  </a:cxn>
                  <a:cxn ang="0">
                    <a:pos x="51" y="31"/>
                  </a:cxn>
                  <a:cxn ang="0">
                    <a:pos x="51" y="23"/>
                  </a:cxn>
                  <a:cxn ang="0">
                    <a:pos x="25" y="23"/>
                  </a:cxn>
                  <a:cxn ang="0">
                    <a:pos x="25" y="26"/>
                  </a:cxn>
                  <a:cxn ang="0">
                    <a:pos x="30" y="26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1"/>
                  </a:cxn>
                  <a:cxn ang="0">
                    <a:pos x="51" y="31"/>
                  </a:cxn>
                  <a:cxn ang="0">
                    <a:pos x="51" y="23"/>
                  </a:cxn>
                  <a:cxn ang="0">
                    <a:pos x="0" y="23"/>
                  </a:cxn>
                </a:cxnLst>
                <a:rect l="0" t="0" r="r" b="b"/>
                <a:pathLst>
                  <a:path w="51" h="52">
                    <a:moveTo>
                      <a:pt x="0" y="23"/>
                    </a:moveTo>
                    <a:lnTo>
                      <a:pt x="0" y="31"/>
                    </a:lnTo>
                    <a:lnTo>
                      <a:pt x="51" y="31"/>
                    </a:lnTo>
                    <a:lnTo>
                      <a:pt x="51" y="23"/>
                    </a:lnTo>
                    <a:lnTo>
                      <a:pt x="25" y="23"/>
                    </a:lnTo>
                    <a:lnTo>
                      <a:pt x="25" y="26"/>
                    </a:lnTo>
                    <a:lnTo>
                      <a:pt x="30" y="26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1"/>
                    </a:lnTo>
                    <a:lnTo>
                      <a:pt x="51" y="31"/>
                    </a:lnTo>
                    <a:lnTo>
                      <a:pt x="51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95" name="Freeform 211"/>
              <p:cNvSpPr>
                <a:spLocks/>
              </p:cNvSpPr>
              <p:nvPr/>
            </p:nvSpPr>
            <p:spPr bwMode="auto">
              <a:xfrm>
                <a:off x="2870" y="3033"/>
                <a:ext cx="52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1"/>
                  </a:cxn>
                  <a:cxn ang="0">
                    <a:pos x="52" y="31"/>
                  </a:cxn>
                  <a:cxn ang="0">
                    <a:pos x="52" y="23"/>
                  </a:cxn>
                  <a:cxn ang="0">
                    <a:pos x="25" y="23"/>
                  </a:cxn>
                  <a:cxn ang="0">
                    <a:pos x="25" y="26"/>
                  </a:cxn>
                  <a:cxn ang="0">
                    <a:pos x="31" y="26"/>
                  </a:cxn>
                  <a:cxn ang="0">
                    <a:pos x="31" y="0"/>
                  </a:cxn>
                  <a:cxn ang="0">
                    <a:pos x="22" y="0"/>
                  </a:cxn>
                  <a:cxn ang="0">
                    <a:pos x="22" y="52"/>
                  </a:cxn>
                  <a:cxn ang="0">
                    <a:pos x="31" y="52"/>
                  </a:cxn>
                  <a:cxn ang="0">
                    <a:pos x="31" y="0"/>
                  </a:cxn>
                  <a:cxn ang="0">
                    <a:pos x="22" y="0"/>
                  </a:cxn>
                  <a:cxn ang="0">
                    <a:pos x="22" y="31"/>
                  </a:cxn>
                  <a:cxn ang="0">
                    <a:pos x="52" y="31"/>
                  </a:cxn>
                  <a:cxn ang="0">
                    <a:pos x="52" y="23"/>
                  </a:cxn>
                  <a:cxn ang="0">
                    <a:pos x="0" y="23"/>
                  </a:cxn>
                </a:cxnLst>
                <a:rect l="0" t="0" r="r" b="b"/>
                <a:pathLst>
                  <a:path w="52" h="52">
                    <a:moveTo>
                      <a:pt x="0" y="23"/>
                    </a:moveTo>
                    <a:lnTo>
                      <a:pt x="0" y="31"/>
                    </a:lnTo>
                    <a:lnTo>
                      <a:pt x="52" y="31"/>
                    </a:lnTo>
                    <a:lnTo>
                      <a:pt x="52" y="23"/>
                    </a:lnTo>
                    <a:lnTo>
                      <a:pt x="25" y="23"/>
                    </a:lnTo>
                    <a:lnTo>
                      <a:pt x="25" y="26"/>
                    </a:lnTo>
                    <a:lnTo>
                      <a:pt x="31" y="26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22" y="52"/>
                    </a:lnTo>
                    <a:lnTo>
                      <a:pt x="31" y="52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22" y="31"/>
                    </a:lnTo>
                    <a:lnTo>
                      <a:pt x="52" y="31"/>
                    </a:lnTo>
                    <a:lnTo>
                      <a:pt x="52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96" name="Freeform 212"/>
              <p:cNvSpPr>
                <a:spLocks/>
              </p:cNvSpPr>
              <p:nvPr/>
            </p:nvSpPr>
            <p:spPr bwMode="auto">
              <a:xfrm>
                <a:off x="2989" y="3064"/>
                <a:ext cx="51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0" y="23"/>
                  </a:cxn>
                </a:cxnLst>
                <a:rect l="0" t="0" r="r" b="b"/>
                <a:pathLst>
                  <a:path w="51" h="52">
                    <a:moveTo>
                      <a:pt x="0" y="23"/>
                    </a:moveTo>
                    <a:lnTo>
                      <a:pt x="0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97" name="Freeform 213"/>
              <p:cNvSpPr>
                <a:spLocks/>
              </p:cNvSpPr>
              <p:nvPr/>
            </p:nvSpPr>
            <p:spPr bwMode="auto">
              <a:xfrm>
                <a:off x="3113" y="3098"/>
                <a:ext cx="52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0" y="23"/>
                  </a:cxn>
                </a:cxnLst>
                <a:rect l="0" t="0" r="r" b="b"/>
                <a:pathLst>
                  <a:path w="52" h="52">
                    <a:moveTo>
                      <a:pt x="0" y="23"/>
                    </a:moveTo>
                    <a:lnTo>
                      <a:pt x="0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98" name="Freeform 214"/>
              <p:cNvSpPr>
                <a:spLocks/>
              </p:cNvSpPr>
              <p:nvPr/>
            </p:nvSpPr>
            <p:spPr bwMode="auto">
              <a:xfrm>
                <a:off x="3225" y="3141"/>
                <a:ext cx="52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0" y="23"/>
                  </a:cxn>
                </a:cxnLst>
                <a:rect l="0" t="0" r="r" b="b"/>
                <a:pathLst>
                  <a:path w="52" h="52">
                    <a:moveTo>
                      <a:pt x="0" y="23"/>
                    </a:moveTo>
                    <a:lnTo>
                      <a:pt x="0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399" name="Freeform 215"/>
              <p:cNvSpPr>
                <a:spLocks/>
              </p:cNvSpPr>
              <p:nvPr/>
            </p:nvSpPr>
            <p:spPr bwMode="auto">
              <a:xfrm>
                <a:off x="3324" y="3195"/>
                <a:ext cx="52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26" y="23"/>
                  </a:cxn>
                  <a:cxn ang="0">
                    <a:pos x="26" y="27"/>
                  </a:cxn>
                  <a:cxn ang="0">
                    <a:pos x="31" y="27"/>
                  </a:cxn>
                  <a:cxn ang="0">
                    <a:pos x="31" y="0"/>
                  </a:cxn>
                  <a:cxn ang="0">
                    <a:pos x="22" y="0"/>
                  </a:cxn>
                  <a:cxn ang="0">
                    <a:pos x="22" y="52"/>
                  </a:cxn>
                  <a:cxn ang="0">
                    <a:pos x="31" y="52"/>
                  </a:cxn>
                  <a:cxn ang="0">
                    <a:pos x="31" y="0"/>
                  </a:cxn>
                  <a:cxn ang="0">
                    <a:pos x="22" y="0"/>
                  </a:cxn>
                  <a:cxn ang="0">
                    <a:pos x="22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0" y="23"/>
                  </a:cxn>
                </a:cxnLst>
                <a:rect l="0" t="0" r="r" b="b"/>
                <a:pathLst>
                  <a:path w="52" h="52">
                    <a:moveTo>
                      <a:pt x="0" y="23"/>
                    </a:moveTo>
                    <a:lnTo>
                      <a:pt x="0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26" y="23"/>
                    </a:lnTo>
                    <a:lnTo>
                      <a:pt x="26" y="27"/>
                    </a:lnTo>
                    <a:lnTo>
                      <a:pt x="31" y="27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22" y="52"/>
                    </a:lnTo>
                    <a:lnTo>
                      <a:pt x="31" y="52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22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00" name="Freeform 216"/>
              <p:cNvSpPr>
                <a:spLocks/>
              </p:cNvSpPr>
              <p:nvPr/>
            </p:nvSpPr>
            <p:spPr bwMode="auto">
              <a:xfrm>
                <a:off x="3411" y="3235"/>
                <a:ext cx="52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22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22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0" y="23"/>
                  </a:cxn>
                </a:cxnLst>
                <a:rect l="0" t="0" r="r" b="b"/>
                <a:pathLst>
                  <a:path w="52" h="52">
                    <a:moveTo>
                      <a:pt x="0" y="23"/>
                    </a:moveTo>
                    <a:lnTo>
                      <a:pt x="0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2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2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01" name="Freeform 217"/>
              <p:cNvSpPr>
                <a:spLocks/>
              </p:cNvSpPr>
              <p:nvPr/>
            </p:nvSpPr>
            <p:spPr bwMode="auto">
              <a:xfrm>
                <a:off x="3478" y="3254"/>
                <a:ext cx="51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0" y="23"/>
                  </a:cxn>
                </a:cxnLst>
                <a:rect l="0" t="0" r="r" b="b"/>
                <a:pathLst>
                  <a:path w="51" h="52">
                    <a:moveTo>
                      <a:pt x="0" y="23"/>
                    </a:moveTo>
                    <a:lnTo>
                      <a:pt x="0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02" name="Freeform 218"/>
              <p:cNvSpPr>
                <a:spLocks/>
              </p:cNvSpPr>
              <p:nvPr/>
            </p:nvSpPr>
            <p:spPr bwMode="auto">
              <a:xfrm>
                <a:off x="3708" y="3296"/>
                <a:ext cx="52" cy="51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0" y="31"/>
                  </a:cxn>
                  <a:cxn ang="0">
                    <a:pos x="52" y="31"/>
                  </a:cxn>
                  <a:cxn ang="0">
                    <a:pos x="52" y="22"/>
                  </a:cxn>
                  <a:cxn ang="0">
                    <a:pos x="25" y="22"/>
                  </a:cxn>
                  <a:cxn ang="0">
                    <a:pos x="25" y="26"/>
                  </a:cxn>
                  <a:cxn ang="0">
                    <a:pos x="30" y="26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22" y="51"/>
                  </a:cxn>
                  <a:cxn ang="0">
                    <a:pos x="30" y="51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22" y="31"/>
                  </a:cxn>
                  <a:cxn ang="0">
                    <a:pos x="52" y="31"/>
                  </a:cxn>
                  <a:cxn ang="0">
                    <a:pos x="52" y="22"/>
                  </a:cxn>
                  <a:cxn ang="0">
                    <a:pos x="0" y="22"/>
                  </a:cxn>
                </a:cxnLst>
                <a:rect l="0" t="0" r="r" b="b"/>
                <a:pathLst>
                  <a:path w="52" h="51">
                    <a:moveTo>
                      <a:pt x="0" y="22"/>
                    </a:moveTo>
                    <a:lnTo>
                      <a:pt x="0" y="31"/>
                    </a:lnTo>
                    <a:lnTo>
                      <a:pt x="52" y="31"/>
                    </a:lnTo>
                    <a:lnTo>
                      <a:pt x="52" y="22"/>
                    </a:lnTo>
                    <a:lnTo>
                      <a:pt x="25" y="22"/>
                    </a:lnTo>
                    <a:lnTo>
                      <a:pt x="25" y="26"/>
                    </a:lnTo>
                    <a:lnTo>
                      <a:pt x="30" y="26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2" y="51"/>
                    </a:lnTo>
                    <a:lnTo>
                      <a:pt x="30" y="51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2" y="31"/>
                    </a:lnTo>
                    <a:lnTo>
                      <a:pt x="52" y="31"/>
                    </a:lnTo>
                    <a:lnTo>
                      <a:pt x="52" y="22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03" name="Freeform 219"/>
              <p:cNvSpPr>
                <a:spLocks/>
              </p:cNvSpPr>
              <p:nvPr/>
            </p:nvSpPr>
            <p:spPr bwMode="auto">
              <a:xfrm>
                <a:off x="3740" y="3306"/>
                <a:ext cx="51" cy="51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1"/>
                  </a:cxn>
                  <a:cxn ang="0">
                    <a:pos x="51" y="31"/>
                  </a:cxn>
                  <a:cxn ang="0">
                    <a:pos x="51" y="23"/>
                  </a:cxn>
                  <a:cxn ang="0">
                    <a:pos x="25" y="23"/>
                  </a:cxn>
                  <a:cxn ang="0">
                    <a:pos x="25" y="26"/>
                  </a:cxn>
                  <a:cxn ang="0">
                    <a:pos x="30" y="26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1"/>
                  </a:cxn>
                  <a:cxn ang="0">
                    <a:pos x="30" y="51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1"/>
                  </a:cxn>
                  <a:cxn ang="0">
                    <a:pos x="51" y="31"/>
                  </a:cxn>
                  <a:cxn ang="0">
                    <a:pos x="51" y="23"/>
                  </a:cxn>
                  <a:cxn ang="0">
                    <a:pos x="0" y="23"/>
                  </a:cxn>
                </a:cxnLst>
                <a:rect l="0" t="0" r="r" b="b"/>
                <a:pathLst>
                  <a:path w="51" h="51">
                    <a:moveTo>
                      <a:pt x="0" y="23"/>
                    </a:moveTo>
                    <a:lnTo>
                      <a:pt x="0" y="31"/>
                    </a:lnTo>
                    <a:lnTo>
                      <a:pt x="51" y="31"/>
                    </a:lnTo>
                    <a:lnTo>
                      <a:pt x="51" y="23"/>
                    </a:lnTo>
                    <a:lnTo>
                      <a:pt x="25" y="23"/>
                    </a:lnTo>
                    <a:lnTo>
                      <a:pt x="25" y="26"/>
                    </a:lnTo>
                    <a:lnTo>
                      <a:pt x="30" y="26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1"/>
                    </a:lnTo>
                    <a:lnTo>
                      <a:pt x="30" y="51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1"/>
                    </a:lnTo>
                    <a:lnTo>
                      <a:pt x="51" y="31"/>
                    </a:lnTo>
                    <a:lnTo>
                      <a:pt x="51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04" name="Freeform 220"/>
              <p:cNvSpPr>
                <a:spLocks/>
              </p:cNvSpPr>
              <p:nvPr/>
            </p:nvSpPr>
            <p:spPr bwMode="auto">
              <a:xfrm>
                <a:off x="3802" y="3330"/>
                <a:ext cx="52" cy="51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0" y="31"/>
                  </a:cxn>
                  <a:cxn ang="0">
                    <a:pos x="52" y="31"/>
                  </a:cxn>
                  <a:cxn ang="0">
                    <a:pos x="52" y="22"/>
                  </a:cxn>
                  <a:cxn ang="0">
                    <a:pos x="26" y="22"/>
                  </a:cxn>
                  <a:cxn ang="0">
                    <a:pos x="26" y="26"/>
                  </a:cxn>
                  <a:cxn ang="0">
                    <a:pos x="31" y="26"/>
                  </a:cxn>
                  <a:cxn ang="0">
                    <a:pos x="31" y="0"/>
                  </a:cxn>
                  <a:cxn ang="0">
                    <a:pos x="22" y="0"/>
                  </a:cxn>
                  <a:cxn ang="0">
                    <a:pos x="22" y="51"/>
                  </a:cxn>
                  <a:cxn ang="0">
                    <a:pos x="31" y="51"/>
                  </a:cxn>
                  <a:cxn ang="0">
                    <a:pos x="31" y="0"/>
                  </a:cxn>
                  <a:cxn ang="0">
                    <a:pos x="22" y="0"/>
                  </a:cxn>
                  <a:cxn ang="0">
                    <a:pos x="22" y="31"/>
                  </a:cxn>
                  <a:cxn ang="0">
                    <a:pos x="52" y="31"/>
                  </a:cxn>
                  <a:cxn ang="0">
                    <a:pos x="52" y="22"/>
                  </a:cxn>
                  <a:cxn ang="0">
                    <a:pos x="0" y="22"/>
                  </a:cxn>
                </a:cxnLst>
                <a:rect l="0" t="0" r="r" b="b"/>
                <a:pathLst>
                  <a:path w="52" h="51">
                    <a:moveTo>
                      <a:pt x="0" y="22"/>
                    </a:moveTo>
                    <a:lnTo>
                      <a:pt x="0" y="31"/>
                    </a:lnTo>
                    <a:lnTo>
                      <a:pt x="52" y="31"/>
                    </a:lnTo>
                    <a:lnTo>
                      <a:pt x="52" y="22"/>
                    </a:lnTo>
                    <a:lnTo>
                      <a:pt x="26" y="22"/>
                    </a:lnTo>
                    <a:lnTo>
                      <a:pt x="26" y="26"/>
                    </a:lnTo>
                    <a:lnTo>
                      <a:pt x="31" y="26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22" y="51"/>
                    </a:lnTo>
                    <a:lnTo>
                      <a:pt x="31" y="51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22" y="31"/>
                    </a:lnTo>
                    <a:lnTo>
                      <a:pt x="52" y="31"/>
                    </a:lnTo>
                    <a:lnTo>
                      <a:pt x="52" y="22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05" name="Freeform 221"/>
              <p:cNvSpPr>
                <a:spLocks/>
              </p:cNvSpPr>
              <p:nvPr/>
            </p:nvSpPr>
            <p:spPr bwMode="auto">
              <a:xfrm>
                <a:off x="3838" y="3351"/>
                <a:ext cx="51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0" y="23"/>
                  </a:cxn>
                </a:cxnLst>
                <a:rect l="0" t="0" r="r" b="b"/>
                <a:pathLst>
                  <a:path w="51" h="52">
                    <a:moveTo>
                      <a:pt x="0" y="23"/>
                    </a:moveTo>
                    <a:lnTo>
                      <a:pt x="0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06" name="Freeform 222"/>
              <p:cNvSpPr>
                <a:spLocks/>
              </p:cNvSpPr>
              <p:nvPr/>
            </p:nvSpPr>
            <p:spPr bwMode="auto">
              <a:xfrm>
                <a:off x="3928" y="3398"/>
                <a:ext cx="52" cy="51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0" y="31"/>
                  </a:cxn>
                  <a:cxn ang="0">
                    <a:pos x="52" y="31"/>
                  </a:cxn>
                  <a:cxn ang="0">
                    <a:pos x="52" y="22"/>
                  </a:cxn>
                  <a:cxn ang="0">
                    <a:pos x="25" y="22"/>
                  </a:cxn>
                  <a:cxn ang="0">
                    <a:pos x="25" y="26"/>
                  </a:cxn>
                  <a:cxn ang="0">
                    <a:pos x="30" y="26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22" y="51"/>
                  </a:cxn>
                  <a:cxn ang="0">
                    <a:pos x="30" y="51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22" y="31"/>
                  </a:cxn>
                  <a:cxn ang="0">
                    <a:pos x="52" y="31"/>
                  </a:cxn>
                  <a:cxn ang="0">
                    <a:pos x="52" y="22"/>
                  </a:cxn>
                  <a:cxn ang="0">
                    <a:pos x="0" y="22"/>
                  </a:cxn>
                </a:cxnLst>
                <a:rect l="0" t="0" r="r" b="b"/>
                <a:pathLst>
                  <a:path w="52" h="51">
                    <a:moveTo>
                      <a:pt x="0" y="22"/>
                    </a:moveTo>
                    <a:lnTo>
                      <a:pt x="0" y="31"/>
                    </a:lnTo>
                    <a:lnTo>
                      <a:pt x="52" y="31"/>
                    </a:lnTo>
                    <a:lnTo>
                      <a:pt x="52" y="22"/>
                    </a:lnTo>
                    <a:lnTo>
                      <a:pt x="25" y="22"/>
                    </a:lnTo>
                    <a:lnTo>
                      <a:pt x="25" y="26"/>
                    </a:lnTo>
                    <a:lnTo>
                      <a:pt x="30" y="26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2" y="51"/>
                    </a:lnTo>
                    <a:lnTo>
                      <a:pt x="30" y="51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2" y="31"/>
                    </a:lnTo>
                    <a:lnTo>
                      <a:pt x="52" y="31"/>
                    </a:lnTo>
                    <a:lnTo>
                      <a:pt x="52" y="22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07" name="Rectangle 223"/>
              <p:cNvSpPr>
                <a:spLocks noChangeArrowheads="1"/>
              </p:cNvSpPr>
              <p:nvPr/>
            </p:nvSpPr>
            <p:spPr bwMode="auto">
              <a:xfrm>
                <a:off x="1474" y="2136"/>
                <a:ext cx="9" cy="22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08" name="Line 224"/>
              <p:cNvSpPr>
                <a:spLocks noChangeShapeType="1"/>
              </p:cNvSpPr>
              <p:nvPr/>
            </p:nvSpPr>
            <p:spPr bwMode="auto">
              <a:xfrm>
                <a:off x="1478" y="2146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09" name="Rectangle 225"/>
              <p:cNvSpPr>
                <a:spLocks noChangeArrowheads="1"/>
              </p:cNvSpPr>
              <p:nvPr/>
            </p:nvSpPr>
            <p:spPr bwMode="auto">
              <a:xfrm>
                <a:off x="1456" y="2154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10" name="Rectangle 226"/>
              <p:cNvSpPr>
                <a:spLocks noChangeArrowheads="1"/>
              </p:cNvSpPr>
              <p:nvPr/>
            </p:nvSpPr>
            <p:spPr bwMode="auto">
              <a:xfrm>
                <a:off x="1456" y="2133"/>
                <a:ext cx="42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11" name="Freeform 227"/>
              <p:cNvSpPr>
                <a:spLocks/>
              </p:cNvSpPr>
              <p:nvPr/>
            </p:nvSpPr>
            <p:spPr bwMode="auto">
              <a:xfrm>
                <a:off x="1474" y="2126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12" name="Rectangle 228"/>
              <p:cNvSpPr>
                <a:spLocks noChangeArrowheads="1"/>
              </p:cNvSpPr>
              <p:nvPr/>
            </p:nvSpPr>
            <p:spPr bwMode="auto">
              <a:xfrm>
                <a:off x="1463" y="2109"/>
                <a:ext cx="8" cy="10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13" name="Line 229"/>
              <p:cNvSpPr>
                <a:spLocks noChangeShapeType="1"/>
              </p:cNvSpPr>
              <p:nvPr/>
            </p:nvSpPr>
            <p:spPr bwMode="auto">
              <a:xfrm>
                <a:off x="1466" y="2114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14" name="Rectangle 230"/>
              <p:cNvSpPr>
                <a:spLocks noChangeArrowheads="1"/>
              </p:cNvSpPr>
              <p:nvPr/>
            </p:nvSpPr>
            <p:spPr bwMode="auto">
              <a:xfrm>
                <a:off x="1446" y="2115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15" name="Rectangle 231"/>
              <p:cNvSpPr>
                <a:spLocks noChangeArrowheads="1"/>
              </p:cNvSpPr>
              <p:nvPr/>
            </p:nvSpPr>
            <p:spPr bwMode="auto">
              <a:xfrm>
                <a:off x="1446" y="2106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16" name="Freeform 232"/>
              <p:cNvSpPr>
                <a:spLocks/>
              </p:cNvSpPr>
              <p:nvPr/>
            </p:nvSpPr>
            <p:spPr bwMode="auto">
              <a:xfrm>
                <a:off x="1463" y="2094"/>
                <a:ext cx="8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8" y="41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8" y="41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8" h="41">
                    <a:moveTo>
                      <a:pt x="0" y="41"/>
                    </a:moveTo>
                    <a:lnTo>
                      <a:pt x="8" y="41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8" y="41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17" name="Rectangle 233"/>
              <p:cNvSpPr>
                <a:spLocks noChangeArrowheads="1"/>
              </p:cNvSpPr>
              <p:nvPr/>
            </p:nvSpPr>
            <p:spPr bwMode="auto">
              <a:xfrm>
                <a:off x="1445" y="2047"/>
                <a:ext cx="9" cy="15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18" name="Line 234"/>
              <p:cNvSpPr>
                <a:spLocks noChangeShapeType="1"/>
              </p:cNvSpPr>
              <p:nvPr/>
            </p:nvSpPr>
            <p:spPr bwMode="auto">
              <a:xfrm>
                <a:off x="1449" y="2055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19" name="Rectangle 235"/>
              <p:cNvSpPr>
                <a:spLocks noChangeArrowheads="1"/>
              </p:cNvSpPr>
              <p:nvPr/>
            </p:nvSpPr>
            <p:spPr bwMode="auto">
              <a:xfrm>
                <a:off x="1429" y="2058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20" name="Rectangle 236"/>
              <p:cNvSpPr>
                <a:spLocks noChangeArrowheads="1"/>
              </p:cNvSpPr>
              <p:nvPr/>
            </p:nvSpPr>
            <p:spPr bwMode="auto">
              <a:xfrm>
                <a:off x="1429" y="2043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21" name="Freeform 237"/>
              <p:cNvSpPr>
                <a:spLocks/>
              </p:cNvSpPr>
              <p:nvPr/>
            </p:nvSpPr>
            <p:spPr bwMode="auto">
              <a:xfrm>
                <a:off x="1445" y="2035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22" name="Rectangle 238"/>
              <p:cNvSpPr>
                <a:spLocks noChangeArrowheads="1"/>
              </p:cNvSpPr>
              <p:nvPr/>
            </p:nvSpPr>
            <p:spPr bwMode="auto">
              <a:xfrm>
                <a:off x="1416" y="1938"/>
                <a:ext cx="9" cy="11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23" name="Line 239"/>
              <p:cNvSpPr>
                <a:spLocks noChangeShapeType="1"/>
              </p:cNvSpPr>
              <p:nvPr/>
            </p:nvSpPr>
            <p:spPr bwMode="auto">
              <a:xfrm>
                <a:off x="1420" y="1944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24" name="Rectangle 240"/>
              <p:cNvSpPr>
                <a:spLocks noChangeArrowheads="1"/>
              </p:cNvSpPr>
              <p:nvPr/>
            </p:nvSpPr>
            <p:spPr bwMode="auto">
              <a:xfrm>
                <a:off x="1400" y="1945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25" name="Rectangle 241"/>
              <p:cNvSpPr>
                <a:spLocks noChangeArrowheads="1"/>
              </p:cNvSpPr>
              <p:nvPr/>
            </p:nvSpPr>
            <p:spPr bwMode="auto">
              <a:xfrm>
                <a:off x="1400" y="1935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26" name="Freeform 242"/>
              <p:cNvSpPr>
                <a:spLocks/>
              </p:cNvSpPr>
              <p:nvPr/>
            </p:nvSpPr>
            <p:spPr bwMode="auto">
              <a:xfrm>
                <a:off x="1416" y="1923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27" name="Rectangle 243"/>
              <p:cNvSpPr>
                <a:spLocks noChangeArrowheads="1"/>
              </p:cNvSpPr>
              <p:nvPr/>
            </p:nvSpPr>
            <p:spPr bwMode="auto">
              <a:xfrm>
                <a:off x="1414" y="1920"/>
                <a:ext cx="8" cy="1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28" name="Line 244"/>
              <p:cNvSpPr>
                <a:spLocks noChangeShapeType="1"/>
              </p:cNvSpPr>
              <p:nvPr/>
            </p:nvSpPr>
            <p:spPr bwMode="auto">
              <a:xfrm>
                <a:off x="1417" y="1929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29" name="Rectangle 245"/>
              <p:cNvSpPr>
                <a:spLocks noChangeArrowheads="1"/>
              </p:cNvSpPr>
              <p:nvPr/>
            </p:nvSpPr>
            <p:spPr bwMode="auto">
              <a:xfrm>
                <a:off x="1396" y="1934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30" name="Rectangle 246"/>
              <p:cNvSpPr>
                <a:spLocks noChangeArrowheads="1"/>
              </p:cNvSpPr>
              <p:nvPr/>
            </p:nvSpPr>
            <p:spPr bwMode="auto">
              <a:xfrm>
                <a:off x="1396" y="1915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31" name="Freeform 247"/>
              <p:cNvSpPr>
                <a:spLocks/>
              </p:cNvSpPr>
              <p:nvPr/>
            </p:nvSpPr>
            <p:spPr bwMode="auto">
              <a:xfrm>
                <a:off x="1414" y="1908"/>
                <a:ext cx="8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8" y="41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8" y="41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8" h="41">
                    <a:moveTo>
                      <a:pt x="0" y="41"/>
                    </a:moveTo>
                    <a:lnTo>
                      <a:pt x="8" y="41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8" y="41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32" name="Rectangle 248"/>
              <p:cNvSpPr>
                <a:spLocks noChangeArrowheads="1"/>
              </p:cNvSpPr>
              <p:nvPr/>
            </p:nvSpPr>
            <p:spPr bwMode="auto">
              <a:xfrm>
                <a:off x="1375" y="1701"/>
                <a:ext cx="8" cy="15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33" name="Line 249"/>
              <p:cNvSpPr>
                <a:spLocks noChangeShapeType="1"/>
              </p:cNvSpPr>
              <p:nvPr/>
            </p:nvSpPr>
            <p:spPr bwMode="auto">
              <a:xfrm>
                <a:off x="1378" y="1709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34" name="Rectangle 250"/>
              <p:cNvSpPr>
                <a:spLocks noChangeArrowheads="1"/>
              </p:cNvSpPr>
              <p:nvPr/>
            </p:nvSpPr>
            <p:spPr bwMode="auto">
              <a:xfrm>
                <a:off x="1358" y="1713"/>
                <a:ext cx="42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35" name="Rectangle 251"/>
              <p:cNvSpPr>
                <a:spLocks noChangeArrowheads="1"/>
              </p:cNvSpPr>
              <p:nvPr/>
            </p:nvSpPr>
            <p:spPr bwMode="auto">
              <a:xfrm>
                <a:off x="1358" y="1698"/>
                <a:ext cx="42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36" name="Freeform 252"/>
              <p:cNvSpPr>
                <a:spLocks/>
              </p:cNvSpPr>
              <p:nvPr/>
            </p:nvSpPr>
            <p:spPr bwMode="auto">
              <a:xfrm>
                <a:off x="1375" y="1689"/>
                <a:ext cx="8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8" y="41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8" y="41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8" h="41">
                    <a:moveTo>
                      <a:pt x="0" y="41"/>
                    </a:moveTo>
                    <a:lnTo>
                      <a:pt x="8" y="41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8" y="41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37" name="Rectangle 253"/>
              <p:cNvSpPr>
                <a:spLocks noChangeArrowheads="1"/>
              </p:cNvSpPr>
              <p:nvPr/>
            </p:nvSpPr>
            <p:spPr bwMode="auto">
              <a:xfrm>
                <a:off x="1356" y="1545"/>
                <a:ext cx="9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38" name="Line 254"/>
              <p:cNvSpPr>
                <a:spLocks noChangeShapeType="1"/>
              </p:cNvSpPr>
              <p:nvPr/>
            </p:nvSpPr>
            <p:spPr bwMode="auto">
              <a:xfrm>
                <a:off x="1360" y="1549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39" name="Rectangle 255"/>
              <p:cNvSpPr>
                <a:spLocks noChangeArrowheads="1"/>
              </p:cNvSpPr>
              <p:nvPr/>
            </p:nvSpPr>
            <p:spPr bwMode="auto">
              <a:xfrm>
                <a:off x="1343" y="1549"/>
                <a:ext cx="37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40" name="Rectangle 256"/>
              <p:cNvSpPr>
                <a:spLocks noChangeArrowheads="1"/>
              </p:cNvSpPr>
              <p:nvPr/>
            </p:nvSpPr>
            <p:spPr bwMode="auto">
              <a:xfrm>
                <a:off x="1343" y="1540"/>
                <a:ext cx="37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41" name="Freeform 257"/>
              <p:cNvSpPr>
                <a:spLocks/>
              </p:cNvSpPr>
              <p:nvPr/>
            </p:nvSpPr>
            <p:spPr bwMode="auto">
              <a:xfrm>
                <a:off x="1356" y="1528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42" name="Rectangle 258"/>
              <p:cNvSpPr>
                <a:spLocks noChangeArrowheads="1"/>
              </p:cNvSpPr>
              <p:nvPr/>
            </p:nvSpPr>
            <p:spPr bwMode="auto">
              <a:xfrm>
                <a:off x="1346" y="1410"/>
                <a:ext cx="8" cy="7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43" name="Line 259"/>
              <p:cNvSpPr>
                <a:spLocks noChangeShapeType="1"/>
              </p:cNvSpPr>
              <p:nvPr/>
            </p:nvSpPr>
            <p:spPr bwMode="auto">
              <a:xfrm>
                <a:off x="1349" y="1413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44" name="Rectangle 260"/>
              <p:cNvSpPr>
                <a:spLocks noChangeArrowheads="1"/>
              </p:cNvSpPr>
              <p:nvPr/>
            </p:nvSpPr>
            <p:spPr bwMode="auto">
              <a:xfrm>
                <a:off x="1343" y="1413"/>
                <a:ext cx="27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45" name="Rectangle 261"/>
              <p:cNvSpPr>
                <a:spLocks noChangeArrowheads="1"/>
              </p:cNvSpPr>
              <p:nvPr/>
            </p:nvSpPr>
            <p:spPr bwMode="auto">
              <a:xfrm>
                <a:off x="1343" y="1406"/>
                <a:ext cx="27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46" name="Freeform 262"/>
              <p:cNvSpPr>
                <a:spLocks/>
              </p:cNvSpPr>
              <p:nvPr/>
            </p:nvSpPr>
            <p:spPr bwMode="auto">
              <a:xfrm>
                <a:off x="1346" y="1393"/>
                <a:ext cx="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8" y="42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8" y="42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8" h="42">
                    <a:moveTo>
                      <a:pt x="0" y="42"/>
                    </a:moveTo>
                    <a:lnTo>
                      <a:pt x="8" y="42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8" y="42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47" name="Rectangle 263"/>
              <p:cNvSpPr>
                <a:spLocks noChangeArrowheads="1"/>
              </p:cNvSpPr>
              <p:nvPr/>
            </p:nvSpPr>
            <p:spPr bwMode="auto">
              <a:xfrm>
                <a:off x="1344" y="1378"/>
                <a:ext cx="9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48" name="Line 264"/>
              <p:cNvSpPr>
                <a:spLocks noChangeShapeType="1"/>
              </p:cNvSpPr>
              <p:nvPr/>
            </p:nvSpPr>
            <p:spPr bwMode="auto">
              <a:xfrm>
                <a:off x="1348" y="1383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49" name="Rectangle 265"/>
              <p:cNvSpPr>
                <a:spLocks noChangeArrowheads="1"/>
              </p:cNvSpPr>
              <p:nvPr/>
            </p:nvSpPr>
            <p:spPr bwMode="auto">
              <a:xfrm>
                <a:off x="1343" y="1383"/>
                <a:ext cx="25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50" name="Rectangle 266"/>
              <p:cNvSpPr>
                <a:spLocks noChangeArrowheads="1"/>
              </p:cNvSpPr>
              <p:nvPr/>
            </p:nvSpPr>
            <p:spPr bwMode="auto">
              <a:xfrm>
                <a:off x="1343" y="1374"/>
                <a:ext cx="25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51" name="Freeform 267"/>
              <p:cNvSpPr>
                <a:spLocks/>
              </p:cNvSpPr>
              <p:nvPr/>
            </p:nvSpPr>
            <p:spPr bwMode="auto">
              <a:xfrm>
                <a:off x="1344" y="1362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52" name="Rectangle 268"/>
              <p:cNvSpPr>
                <a:spLocks noChangeArrowheads="1"/>
              </p:cNvSpPr>
              <p:nvPr/>
            </p:nvSpPr>
            <p:spPr bwMode="auto">
              <a:xfrm>
                <a:off x="1358" y="1563"/>
                <a:ext cx="9" cy="1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53" name="Line 269"/>
              <p:cNvSpPr>
                <a:spLocks noChangeShapeType="1"/>
              </p:cNvSpPr>
              <p:nvPr/>
            </p:nvSpPr>
            <p:spPr bwMode="auto">
              <a:xfrm>
                <a:off x="1362" y="1569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54" name="Rectangle 270"/>
              <p:cNvSpPr>
                <a:spLocks noChangeArrowheads="1"/>
              </p:cNvSpPr>
              <p:nvPr/>
            </p:nvSpPr>
            <p:spPr bwMode="auto">
              <a:xfrm>
                <a:off x="1343" y="1572"/>
                <a:ext cx="40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55" name="Rectangle 271"/>
              <p:cNvSpPr>
                <a:spLocks noChangeArrowheads="1"/>
              </p:cNvSpPr>
              <p:nvPr/>
            </p:nvSpPr>
            <p:spPr bwMode="auto">
              <a:xfrm>
                <a:off x="1343" y="1559"/>
                <a:ext cx="40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56" name="Freeform 272"/>
              <p:cNvSpPr>
                <a:spLocks/>
              </p:cNvSpPr>
              <p:nvPr/>
            </p:nvSpPr>
            <p:spPr bwMode="auto">
              <a:xfrm>
                <a:off x="1358" y="1549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57" name="Rectangle 273"/>
              <p:cNvSpPr>
                <a:spLocks noChangeArrowheads="1"/>
              </p:cNvSpPr>
              <p:nvPr/>
            </p:nvSpPr>
            <p:spPr bwMode="auto">
              <a:xfrm>
                <a:off x="1376" y="1737"/>
                <a:ext cx="9" cy="5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58" name="Line 274"/>
              <p:cNvSpPr>
                <a:spLocks noChangeShapeType="1"/>
              </p:cNvSpPr>
              <p:nvPr/>
            </p:nvSpPr>
            <p:spPr bwMode="auto">
              <a:xfrm>
                <a:off x="1380" y="1739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59" name="Rectangle 275"/>
              <p:cNvSpPr>
                <a:spLocks noChangeArrowheads="1"/>
              </p:cNvSpPr>
              <p:nvPr/>
            </p:nvSpPr>
            <p:spPr bwMode="auto">
              <a:xfrm>
                <a:off x="1360" y="1738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60" name="Rectangle 276"/>
              <p:cNvSpPr>
                <a:spLocks noChangeArrowheads="1"/>
              </p:cNvSpPr>
              <p:nvPr/>
            </p:nvSpPr>
            <p:spPr bwMode="auto">
              <a:xfrm>
                <a:off x="1360" y="1733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61" name="Freeform 277"/>
              <p:cNvSpPr>
                <a:spLocks/>
              </p:cNvSpPr>
              <p:nvPr/>
            </p:nvSpPr>
            <p:spPr bwMode="auto">
              <a:xfrm>
                <a:off x="1376" y="1718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62" name="Rectangle 278"/>
              <p:cNvSpPr>
                <a:spLocks noChangeArrowheads="1"/>
              </p:cNvSpPr>
              <p:nvPr/>
            </p:nvSpPr>
            <p:spPr bwMode="auto">
              <a:xfrm>
                <a:off x="1385" y="1793"/>
                <a:ext cx="8" cy="16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63" name="Line 279"/>
              <p:cNvSpPr>
                <a:spLocks noChangeShapeType="1"/>
              </p:cNvSpPr>
              <p:nvPr/>
            </p:nvSpPr>
            <p:spPr bwMode="auto">
              <a:xfrm>
                <a:off x="1388" y="1802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64" name="Rectangle 280"/>
              <p:cNvSpPr>
                <a:spLocks noChangeArrowheads="1"/>
              </p:cNvSpPr>
              <p:nvPr/>
            </p:nvSpPr>
            <p:spPr bwMode="auto">
              <a:xfrm>
                <a:off x="1367" y="1806"/>
                <a:ext cx="42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65" name="Rectangle 281"/>
              <p:cNvSpPr>
                <a:spLocks noChangeArrowheads="1"/>
              </p:cNvSpPr>
              <p:nvPr/>
            </p:nvSpPr>
            <p:spPr bwMode="auto">
              <a:xfrm>
                <a:off x="1367" y="1791"/>
                <a:ext cx="42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66" name="Freeform 282"/>
              <p:cNvSpPr>
                <a:spLocks/>
              </p:cNvSpPr>
              <p:nvPr/>
            </p:nvSpPr>
            <p:spPr bwMode="auto">
              <a:xfrm>
                <a:off x="1385" y="1781"/>
                <a:ext cx="8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8" y="41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8" y="41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8" h="41">
                    <a:moveTo>
                      <a:pt x="0" y="41"/>
                    </a:moveTo>
                    <a:lnTo>
                      <a:pt x="8" y="41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8" y="41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67" name="Rectangle 283"/>
              <p:cNvSpPr>
                <a:spLocks noChangeArrowheads="1"/>
              </p:cNvSpPr>
              <p:nvPr/>
            </p:nvSpPr>
            <p:spPr bwMode="auto">
              <a:xfrm>
                <a:off x="1396" y="1869"/>
                <a:ext cx="9" cy="7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68" name="Line 284"/>
              <p:cNvSpPr>
                <a:spLocks noChangeShapeType="1"/>
              </p:cNvSpPr>
              <p:nvPr/>
            </p:nvSpPr>
            <p:spPr bwMode="auto">
              <a:xfrm>
                <a:off x="1400" y="1872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69" name="Rectangle 285"/>
              <p:cNvSpPr>
                <a:spLocks noChangeArrowheads="1"/>
              </p:cNvSpPr>
              <p:nvPr/>
            </p:nvSpPr>
            <p:spPr bwMode="auto">
              <a:xfrm>
                <a:off x="1380" y="1872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70" name="Rectangle 286"/>
              <p:cNvSpPr>
                <a:spLocks noChangeArrowheads="1"/>
              </p:cNvSpPr>
              <p:nvPr/>
            </p:nvSpPr>
            <p:spPr bwMode="auto">
              <a:xfrm>
                <a:off x="1380" y="1865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71" name="Freeform 287"/>
              <p:cNvSpPr>
                <a:spLocks/>
              </p:cNvSpPr>
              <p:nvPr/>
            </p:nvSpPr>
            <p:spPr bwMode="auto">
              <a:xfrm>
                <a:off x="1396" y="1851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72" name="Rectangle 288"/>
              <p:cNvSpPr>
                <a:spLocks noChangeArrowheads="1"/>
              </p:cNvSpPr>
              <p:nvPr/>
            </p:nvSpPr>
            <p:spPr bwMode="auto">
              <a:xfrm>
                <a:off x="1430" y="2009"/>
                <a:ext cx="9" cy="10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73" name="Line 289"/>
              <p:cNvSpPr>
                <a:spLocks noChangeShapeType="1"/>
              </p:cNvSpPr>
              <p:nvPr/>
            </p:nvSpPr>
            <p:spPr bwMode="auto">
              <a:xfrm>
                <a:off x="1434" y="2013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74" name="Rectangle 290"/>
              <p:cNvSpPr>
                <a:spLocks noChangeArrowheads="1"/>
              </p:cNvSpPr>
              <p:nvPr/>
            </p:nvSpPr>
            <p:spPr bwMode="auto">
              <a:xfrm>
                <a:off x="1412" y="2016"/>
                <a:ext cx="42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75" name="Rectangle 291"/>
              <p:cNvSpPr>
                <a:spLocks noChangeArrowheads="1"/>
              </p:cNvSpPr>
              <p:nvPr/>
            </p:nvSpPr>
            <p:spPr bwMode="auto">
              <a:xfrm>
                <a:off x="1412" y="2006"/>
                <a:ext cx="42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76" name="Freeform 292"/>
              <p:cNvSpPr>
                <a:spLocks/>
              </p:cNvSpPr>
              <p:nvPr/>
            </p:nvSpPr>
            <p:spPr bwMode="auto">
              <a:xfrm>
                <a:off x="1430" y="1993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77" name="Rectangle 293"/>
              <p:cNvSpPr>
                <a:spLocks noChangeArrowheads="1"/>
              </p:cNvSpPr>
              <p:nvPr/>
            </p:nvSpPr>
            <p:spPr bwMode="auto">
              <a:xfrm>
                <a:off x="1487" y="2163"/>
                <a:ext cx="8" cy="7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78" name="Line 294"/>
              <p:cNvSpPr>
                <a:spLocks noChangeShapeType="1"/>
              </p:cNvSpPr>
              <p:nvPr/>
            </p:nvSpPr>
            <p:spPr bwMode="auto">
              <a:xfrm>
                <a:off x="1490" y="2167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79" name="Rectangle 295"/>
              <p:cNvSpPr>
                <a:spLocks noChangeArrowheads="1"/>
              </p:cNvSpPr>
              <p:nvPr/>
            </p:nvSpPr>
            <p:spPr bwMode="auto">
              <a:xfrm>
                <a:off x="1470" y="2167"/>
                <a:ext cx="42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80" name="Rectangle 296"/>
              <p:cNvSpPr>
                <a:spLocks noChangeArrowheads="1"/>
              </p:cNvSpPr>
              <p:nvPr/>
            </p:nvSpPr>
            <p:spPr bwMode="auto">
              <a:xfrm>
                <a:off x="1470" y="2159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81" name="Freeform 297"/>
              <p:cNvSpPr>
                <a:spLocks/>
              </p:cNvSpPr>
              <p:nvPr/>
            </p:nvSpPr>
            <p:spPr bwMode="auto">
              <a:xfrm>
                <a:off x="1487" y="2146"/>
                <a:ext cx="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8" y="42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8" y="42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8" h="42">
                    <a:moveTo>
                      <a:pt x="0" y="42"/>
                    </a:moveTo>
                    <a:lnTo>
                      <a:pt x="8" y="42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8" y="42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82" name="Rectangle 298"/>
              <p:cNvSpPr>
                <a:spLocks noChangeArrowheads="1"/>
              </p:cNvSpPr>
              <p:nvPr/>
            </p:nvSpPr>
            <p:spPr bwMode="auto">
              <a:xfrm>
                <a:off x="1522" y="2241"/>
                <a:ext cx="9" cy="2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83" name="Line 299"/>
              <p:cNvSpPr>
                <a:spLocks noChangeShapeType="1"/>
              </p:cNvSpPr>
              <p:nvPr/>
            </p:nvSpPr>
            <p:spPr bwMode="auto">
              <a:xfrm>
                <a:off x="1526" y="2242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84" name="Rectangle 300"/>
              <p:cNvSpPr>
                <a:spLocks noChangeArrowheads="1"/>
              </p:cNvSpPr>
              <p:nvPr/>
            </p:nvSpPr>
            <p:spPr bwMode="auto">
              <a:xfrm>
                <a:off x="1505" y="2240"/>
                <a:ext cx="42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85" name="Rectangle 301"/>
              <p:cNvSpPr>
                <a:spLocks noChangeArrowheads="1"/>
              </p:cNvSpPr>
              <p:nvPr/>
            </p:nvSpPr>
            <p:spPr bwMode="auto">
              <a:xfrm>
                <a:off x="1505" y="2237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86" name="Freeform 302"/>
              <p:cNvSpPr>
                <a:spLocks/>
              </p:cNvSpPr>
              <p:nvPr/>
            </p:nvSpPr>
            <p:spPr bwMode="auto">
              <a:xfrm>
                <a:off x="1522" y="2222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87" name="Rectangle 303"/>
              <p:cNvSpPr>
                <a:spLocks noChangeArrowheads="1"/>
              </p:cNvSpPr>
              <p:nvPr/>
            </p:nvSpPr>
            <p:spPr bwMode="auto">
              <a:xfrm>
                <a:off x="1562" y="2279"/>
                <a:ext cx="9" cy="10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88" name="Line 304"/>
              <p:cNvSpPr>
                <a:spLocks noChangeShapeType="1"/>
              </p:cNvSpPr>
              <p:nvPr/>
            </p:nvSpPr>
            <p:spPr bwMode="auto">
              <a:xfrm>
                <a:off x="1566" y="2284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89" name="Rectangle 305"/>
              <p:cNvSpPr>
                <a:spLocks noChangeArrowheads="1"/>
              </p:cNvSpPr>
              <p:nvPr/>
            </p:nvSpPr>
            <p:spPr bwMode="auto">
              <a:xfrm>
                <a:off x="1544" y="2285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90" name="Rectangle 306"/>
              <p:cNvSpPr>
                <a:spLocks noChangeArrowheads="1"/>
              </p:cNvSpPr>
              <p:nvPr/>
            </p:nvSpPr>
            <p:spPr bwMode="auto">
              <a:xfrm>
                <a:off x="1544" y="2275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91" name="Freeform 307"/>
              <p:cNvSpPr>
                <a:spLocks/>
              </p:cNvSpPr>
              <p:nvPr/>
            </p:nvSpPr>
            <p:spPr bwMode="auto">
              <a:xfrm>
                <a:off x="1562" y="2263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92" name="Rectangle 308"/>
              <p:cNvSpPr>
                <a:spLocks noChangeArrowheads="1"/>
              </p:cNvSpPr>
              <p:nvPr/>
            </p:nvSpPr>
            <p:spPr bwMode="auto">
              <a:xfrm>
                <a:off x="1614" y="2343"/>
                <a:ext cx="8" cy="5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93" name="Line 309"/>
              <p:cNvSpPr>
                <a:spLocks noChangeShapeType="1"/>
              </p:cNvSpPr>
              <p:nvPr/>
            </p:nvSpPr>
            <p:spPr bwMode="auto">
              <a:xfrm>
                <a:off x="1617" y="2345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94" name="Rectangle 310"/>
              <p:cNvSpPr>
                <a:spLocks noChangeArrowheads="1"/>
              </p:cNvSpPr>
              <p:nvPr/>
            </p:nvSpPr>
            <p:spPr bwMode="auto">
              <a:xfrm>
                <a:off x="1597" y="2344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95" name="Rectangle 311"/>
              <p:cNvSpPr>
                <a:spLocks noChangeArrowheads="1"/>
              </p:cNvSpPr>
              <p:nvPr/>
            </p:nvSpPr>
            <p:spPr bwMode="auto">
              <a:xfrm>
                <a:off x="1597" y="2338"/>
                <a:ext cx="42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96" name="Freeform 312"/>
              <p:cNvSpPr>
                <a:spLocks/>
              </p:cNvSpPr>
              <p:nvPr/>
            </p:nvSpPr>
            <p:spPr bwMode="auto">
              <a:xfrm>
                <a:off x="1614" y="2324"/>
                <a:ext cx="8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8" y="41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8" y="41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8" h="41">
                    <a:moveTo>
                      <a:pt x="0" y="41"/>
                    </a:moveTo>
                    <a:lnTo>
                      <a:pt x="8" y="41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8" y="41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97" name="Rectangle 313"/>
              <p:cNvSpPr>
                <a:spLocks noChangeArrowheads="1"/>
              </p:cNvSpPr>
              <p:nvPr/>
            </p:nvSpPr>
            <p:spPr bwMode="auto">
              <a:xfrm>
                <a:off x="1646" y="2374"/>
                <a:ext cx="9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98" name="Line 314"/>
              <p:cNvSpPr>
                <a:spLocks noChangeShapeType="1"/>
              </p:cNvSpPr>
              <p:nvPr/>
            </p:nvSpPr>
            <p:spPr bwMode="auto">
              <a:xfrm>
                <a:off x="1650" y="2379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499" name="Rectangle 315"/>
              <p:cNvSpPr>
                <a:spLocks noChangeArrowheads="1"/>
              </p:cNvSpPr>
              <p:nvPr/>
            </p:nvSpPr>
            <p:spPr bwMode="auto">
              <a:xfrm>
                <a:off x="1629" y="2379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00" name="Rectangle 316"/>
              <p:cNvSpPr>
                <a:spLocks noChangeArrowheads="1"/>
              </p:cNvSpPr>
              <p:nvPr/>
            </p:nvSpPr>
            <p:spPr bwMode="auto">
              <a:xfrm>
                <a:off x="1629" y="2370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01" name="Freeform 317"/>
              <p:cNvSpPr>
                <a:spLocks/>
              </p:cNvSpPr>
              <p:nvPr/>
            </p:nvSpPr>
            <p:spPr bwMode="auto">
              <a:xfrm>
                <a:off x="1646" y="2358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02" name="Rectangle 318"/>
              <p:cNvSpPr>
                <a:spLocks noChangeArrowheads="1"/>
              </p:cNvSpPr>
              <p:nvPr/>
            </p:nvSpPr>
            <p:spPr bwMode="auto">
              <a:xfrm>
                <a:off x="1741" y="2455"/>
                <a:ext cx="8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03" name="Line 319"/>
              <p:cNvSpPr>
                <a:spLocks noChangeShapeType="1"/>
              </p:cNvSpPr>
              <p:nvPr/>
            </p:nvSpPr>
            <p:spPr bwMode="auto">
              <a:xfrm>
                <a:off x="1744" y="2458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04" name="Rectangle 320"/>
              <p:cNvSpPr>
                <a:spLocks noChangeArrowheads="1"/>
              </p:cNvSpPr>
              <p:nvPr/>
            </p:nvSpPr>
            <p:spPr bwMode="auto">
              <a:xfrm>
                <a:off x="1723" y="2460"/>
                <a:ext cx="42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05" name="Rectangle 321"/>
              <p:cNvSpPr>
                <a:spLocks noChangeArrowheads="1"/>
              </p:cNvSpPr>
              <p:nvPr/>
            </p:nvSpPr>
            <p:spPr bwMode="auto">
              <a:xfrm>
                <a:off x="1723" y="2450"/>
                <a:ext cx="42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06" name="Freeform 322"/>
              <p:cNvSpPr>
                <a:spLocks/>
              </p:cNvSpPr>
              <p:nvPr/>
            </p:nvSpPr>
            <p:spPr bwMode="auto">
              <a:xfrm>
                <a:off x="1741" y="2438"/>
                <a:ext cx="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8" y="42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8" y="42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8" h="42">
                    <a:moveTo>
                      <a:pt x="0" y="42"/>
                    </a:moveTo>
                    <a:lnTo>
                      <a:pt x="8" y="42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8" y="42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07" name="Rectangle 323"/>
              <p:cNvSpPr>
                <a:spLocks noChangeArrowheads="1"/>
              </p:cNvSpPr>
              <p:nvPr/>
            </p:nvSpPr>
            <p:spPr bwMode="auto">
              <a:xfrm>
                <a:off x="1763" y="2480"/>
                <a:ext cx="9" cy="6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08" name="Line 324"/>
              <p:cNvSpPr>
                <a:spLocks noChangeShapeType="1"/>
              </p:cNvSpPr>
              <p:nvPr/>
            </p:nvSpPr>
            <p:spPr bwMode="auto">
              <a:xfrm>
                <a:off x="1767" y="2482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09" name="Rectangle 325"/>
              <p:cNvSpPr>
                <a:spLocks noChangeArrowheads="1"/>
              </p:cNvSpPr>
              <p:nvPr/>
            </p:nvSpPr>
            <p:spPr bwMode="auto">
              <a:xfrm>
                <a:off x="1746" y="2482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10" name="Rectangle 326"/>
              <p:cNvSpPr>
                <a:spLocks noChangeArrowheads="1"/>
              </p:cNvSpPr>
              <p:nvPr/>
            </p:nvSpPr>
            <p:spPr bwMode="auto">
              <a:xfrm>
                <a:off x="1746" y="2476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11" name="Freeform 327"/>
              <p:cNvSpPr>
                <a:spLocks/>
              </p:cNvSpPr>
              <p:nvPr/>
            </p:nvSpPr>
            <p:spPr bwMode="auto">
              <a:xfrm>
                <a:off x="1763" y="2462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12" name="Rectangle 328"/>
              <p:cNvSpPr>
                <a:spLocks noChangeArrowheads="1"/>
              </p:cNvSpPr>
              <p:nvPr/>
            </p:nvSpPr>
            <p:spPr bwMode="auto">
              <a:xfrm>
                <a:off x="1872" y="2559"/>
                <a:ext cx="8" cy="5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13" name="Line 329"/>
              <p:cNvSpPr>
                <a:spLocks noChangeShapeType="1"/>
              </p:cNvSpPr>
              <p:nvPr/>
            </p:nvSpPr>
            <p:spPr bwMode="auto">
              <a:xfrm>
                <a:off x="1875" y="2561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14" name="Rectangle 330"/>
              <p:cNvSpPr>
                <a:spLocks noChangeArrowheads="1"/>
              </p:cNvSpPr>
              <p:nvPr/>
            </p:nvSpPr>
            <p:spPr bwMode="auto">
              <a:xfrm>
                <a:off x="1855" y="2560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15" name="Rectangle 331"/>
              <p:cNvSpPr>
                <a:spLocks noChangeArrowheads="1"/>
              </p:cNvSpPr>
              <p:nvPr/>
            </p:nvSpPr>
            <p:spPr bwMode="auto">
              <a:xfrm>
                <a:off x="1855" y="2555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16" name="Freeform 332"/>
              <p:cNvSpPr>
                <a:spLocks/>
              </p:cNvSpPr>
              <p:nvPr/>
            </p:nvSpPr>
            <p:spPr bwMode="auto">
              <a:xfrm>
                <a:off x="1872" y="2540"/>
                <a:ext cx="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8" y="42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8" y="42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8" h="42">
                    <a:moveTo>
                      <a:pt x="0" y="42"/>
                    </a:moveTo>
                    <a:lnTo>
                      <a:pt x="8" y="42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8" y="42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17" name="Rectangle 333"/>
              <p:cNvSpPr>
                <a:spLocks noChangeArrowheads="1"/>
              </p:cNvSpPr>
              <p:nvPr/>
            </p:nvSpPr>
            <p:spPr bwMode="auto">
              <a:xfrm>
                <a:off x="1879" y="2570"/>
                <a:ext cx="9" cy="4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18" name="Line 334"/>
              <p:cNvSpPr>
                <a:spLocks noChangeShapeType="1"/>
              </p:cNvSpPr>
              <p:nvPr/>
            </p:nvSpPr>
            <p:spPr bwMode="auto">
              <a:xfrm>
                <a:off x="1883" y="2572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19" name="Rectangle 335"/>
              <p:cNvSpPr>
                <a:spLocks noChangeArrowheads="1"/>
              </p:cNvSpPr>
              <p:nvPr/>
            </p:nvSpPr>
            <p:spPr bwMode="auto">
              <a:xfrm>
                <a:off x="1861" y="2570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20" name="Rectangle 336"/>
              <p:cNvSpPr>
                <a:spLocks noChangeArrowheads="1"/>
              </p:cNvSpPr>
              <p:nvPr/>
            </p:nvSpPr>
            <p:spPr bwMode="auto">
              <a:xfrm>
                <a:off x="1861" y="2566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21" name="Freeform 337"/>
              <p:cNvSpPr>
                <a:spLocks/>
              </p:cNvSpPr>
              <p:nvPr/>
            </p:nvSpPr>
            <p:spPr bwMode="auto">
              <a:xfrm>
                <a:off x="1879" y="2551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22" name="Rectangle 338"/>
              <p:cNvSpPr>
                <a:spLocks noChangeArrowheads="1"/>
              </p:cNvSpPr>
              <p:nvPr/>
            </p:nvSpPr>
            <p:spPr bwMode="auto">
              <a:xfrm>
                <a:off x="1905" y="2583"/>
                <a:ext cx="9" cy="5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23" name="Line 339"/>
              <p:cNvSpPr>
                <a:spLocks noChangeShapeType="1"/>
              </p:cNvSpPr>
              <p:nvPr/>
            </p:nvSpPr>
            <p:spPr bwMode="auto">
              <a:xfrm>
                <a:off x="1909" y="2585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24" name="Rectangle 340"/>
              <p:cNvSpPr>
                <a:spLocks noChangeArrowheads="1"/>
              </p:cNvSpPr>
              <p:nvPr/>
            </p:nvSpPr>
            <p:spPr bwMode="auto">
              <a:xfrm>
                <a:off x="1889" y="2584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25" name="Rectangle 341"/>
              <p:cNvSpPr>
                <a:spLocks noChangeArrowheads="1"/>
              </p:cNvSpPr>
              <p:nvPr/>
            </p:nvSpPr>
            <p:spPr bwMode="auto">
              <a:xfrm>
                <a:off x="1889" y="2578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26" name="Freeform 342"/>
              <p:cNvSpPr>
                <a:spLocks/>
              </p:cNvSpPr>
              <p:nvPr/>
            </p:nvSpPr>
            <p:spPr bwMode="auto">
              <a:xfrm>
                <a:off x="1907" y="2564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27" name="Rectangle 343"/>
              <p:cNvSpPr>
                <a:spLocks noChangeArrowheads="1"/>
              </p:cNvSpPr>
              <p:nvPr/>
            </p:nvSpPr>
            <p:spPr bwMode="auto">
              <a:xfrm>
                <a:off x="2016" y="2633"/>
                <a:ext cx="9" cy="16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28" name="Line 344"/>
              <p:cNvSpPr>
                <a:spLocks noChangeShapeType="1"/>
              </p:cNvSpPr>
              <p:nvPr/>
            </p:nvSpPr>
            <p:spPr bwMode="auto">
              <a:xfrm>
                <a:off x="2020" y="2641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29" name="Rectangle 345"/>
              <p:cNvSpPr>
                <a:spLocks noChangeArrowheads="1"/>
              </p:cNvSpPr>
              <p:nvPr/>
            </p:nvSpPr>
            <p:spPr bwMode="auto">
              <a:xfrm>
                <a:off x="2000" y="2646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30" name="Rectangle 346"/>
              <p:cNvSpPr>
                <a:spLocks noChangeArrowheads="1"/>
              </p:cNvSpPr>
              <p:nvPr/>
            </p:nvSpPr>
            <p:spPr bwMode="auto">
              <a:xfrm>
                <a:off x="2000" y="2629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31" name="Freeform 347"/>
              <p:cNvSpPr>
                <a:spLocks/>
              </p:cNvSpPr>
              <p:nvPr/>
            </p:nvSpPr>
            <p:spPr bwMode="auto">
              <a:xfrm>
                <a:off x="2016" y="2621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32" name="Rectangle 348"/>
              <p:cNvSpPr>
                <a:spLocks noChangeArrowheads="1"/>
              </p:cNvSpPr>
              <p:nvPr/>
            </p:nvSpPr>
            <p:spPr bwMode="auto">
              <a:xfrm>
                <a:off x="2273" y="2764"/>
                <a:ext cx="9" cy="2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33" name="Line 349"/>
              <p:cNvSpPr>
                <a:spLocks noChangeShapeType="1"/>
              </p:cNvSpPr>
              <p:nvPr/>
            </p:nvSpPr>
            <p:spPr bwMode="auto">
              <a:xfrm>
                <a:off x="2277" y="2765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34" name="Rectangle 350"/>
              <p:cNvSpPr>
                <a:spLocks noChangeArrowheads="1"/>
              </p:cNvSpPr>
              <p:nvPr/>
            </p:nvSpPr>
            <p:spPr bwMode="auto">
              <a:xfrm>
                <a:off x="2255" y="2763"/>
                <a:ext cx="42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35" name="Rectangle 351"/>
              <p:cNvSpPr>
                <a:spLocks noChangeArrowheads="1"/>
              </p:cNvSpPr>
              <p:nvPr/>
            </p:nvSpPr>
            <p:spPr bwMode="auto">
              <a:xfrm>
                <a:off x="2255" y="2760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36" name="Freeform 352"/>
              <p:cNvSpPr>
                <a:spLocks/>
              </p:cNvSpPr>
              <p:nvPr/>
            </p:nvSpPr>
            <p:spPr bwMode="auto">
              <a:xfrm>
                <a:off x="2273" y="2745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37" name="Rectangle 353"/>
              <p:cNvSpPr>
                <a:spLocks noChangeArrowheads="1"/>
              </p:cNvSpPr>
              <p:nvPr/>
            </p:nvSpPr>
            <p:spPr bwMode="auto">
              <a:xfrm>
                <a:off x="2285" y="2773"/>
                <a:ext cx="9" cy="2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38" name="Line 354"/>
              <p:cNvSpPr>
                <a:spLocks noChangeShapeType="1"/>
              </p:cNvSpPr>
              <p:nvPr/>
            </p:nvSpPr>
            <p:spPr bwMode="auto">
              <a:xfrm>
                <a:off x="2289" y="2773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39" name="Rectangle 355"/>
              <p:cNvSpPr>
                <a:spLocks noChangeArrowheads="1"/>
              </p:cNvSpPr>
              <p:nvPr/>
            </p:nvSpPr>
            <p:spPr bwMode="auto">
              <a:xfrm>
                <a:off x="2269" y="2771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40" name="Rectangle 356"/>
              <p:cNvSpPr>
                <a:spLocks noChangeArrowheads="1"/>
              </p:cNvSpPr>
              <p:nvPr/>
            </p:nvSpPr>
            <p:spPr bwMode="auto">
              <a:xfrm>
                <a:off x="2269" y="2768"/>
                <a:ext cx="42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41" name="Freeform 357"/>
              <p:cNvSpPr>
                <a:spLocks/>
              </p:cNvSpPr>
              <p:nvPr/>
            </p:nvSpPr>
            <p:spPr bwMode="auto">
              <a:xfrm>
                <a:off x="2285" y="2753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42" name="Rectangle 358"/>
              <p:cNvSpPr>
                <a:spLocks noChangeArrowheads="1"/>
              </p:cNvSpPr>
              <p:nvPr/>
            </p:nvSpPr>
            <p:spPr bwMode="auto">
              <a:xfrm>
                <a:off x="2334" y="2789"/>
                <a:ext cx="9" cy="5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43" name="Line 359"/>
              <p:cNvSpPr>
                <a:spLocks noChangeShapeType="1"/>
              </p:cNvSpPr>
              <p:nvPr/>
            </p:nvSpPr>
            <p:spPr bwMode="auto">
              <a:xfrm>
                <a:off x="2338" y="2792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44" name="Rectangle 360"/>
              <p:cNvSpPr>
                <a:spLocks noChangeArrowheads="1"/>
              </p:cNvSpPr>
              <p:nvPr/>
            </p:nvSpPr>
            <p:spPr bwMode="auto">
              <a:xfrm>
                <a:off x="2318" y="2790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45" name="Rectangle 361"/>
              <p:cNvSpPr>
                <a:spLocks noChangeArrowheads="1"/>
              </p:cNvSpPr>
              <p:nvPr/>
            </p:nvSpPr>
            <p:spPr bwMode="auto">
              <a:xfrm>
                <a:off x="2318" y="2785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46" name="Freeform 362"/>
              <p:cNvSpPr>
                <a:spLocks/>
              </p:cNvSpPr>
              <p:nvPr/>
            </p:nvSpPr>
            <p:spPr bwMode="auto">
              <a:xfrm>
                <a:off x="2334" y="2770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47" name="Rectangle 363"/>
              <p:cNvSpPr>
                <a:spLocks noChangeArrowheads="1"/>
              </p:cNvSpPr>
              <p:nvPr/>
            </p:nvSpPr>
            <p:spPr bwMode="auto">
              <a:xfrm>
                <a:off x="2558" y="2872"/>
                <a:ext cx="9" cy="6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48" name="Line 364"/>
              <p:cNvSpPr>
                <a:spLocks noChangeShapeType="1"/>
              </p:cNvSpPr>
              <p:nvPr/>
            </p:nvSpPr>
            <p:spPr bwMode="auto">
              <a:xfrm>
                <a:off x="2562" y="2876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49" name="Rectangle 365"/>
              <p:cNvSpPr>
                <a:spLocks noChangeArrowheads="1"/>
              </p:cNvSpPr>
              <p:nvPr/>
            </p:nvSpPr>
            <p:spPr bwMode="auto">
              <a:xfrm>
                <a:off x="2541" y="2875"/>
                <a:ext cx="41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50" name="Rectangle 366"/>
              <p:cNvSpPr>
                <a:spLocks noChangeArrowheads="1"/>
              </p:cNvSpPr>
              <p:nvPr/>
            </p:nvSpPr>
            <p:spPr bwMode="auto">
              <a:xfrm>
                <a:off x="2541" y="2868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51" name="Freeform 367"/>
              <p:cNvSpPr>
                <a:spLocks/>
              </p:cNvSpPr>
              <p:nvPr/>
            </p:nvSpPr>
            <p:spPr bwMode="auto">
              <a:xfrm>
                <a:off x="2558" y="2854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52" name="Rectangle 368"/>
              <p:cNvSpPr>
                <a:spLocks noChangeArrowheads="1"/>
              </p:cNvSpPr>
              <p:nvPr/>
            </p:nvSpPr>
            <p:spPr bwMode="auto">
              <a:xfrm>
                <a:off x="2734" y="2989"/>
                <a:ext cx="9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53" name="Line 369"/>
              <p:cNvSpPr>
                <a:spLocks noChangeShapeType="1"/>
              </p:cNvSpPr>
              <p:nvPr/>
            </p:nvSpPr>
            <p:spPr bwMode="auto">
              <a:xfrm>
                <a:off x="2738" y="2993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54" name="Rectangle 370"/>
              <p:cNvSpPr>
                <a:spLocks noChangeArrowheads="1"/>
              </p:cNvSpPr>
              <p:nvPr/>
            </p:nvSpPr>
            <p:spPr bwMode="auto">
              <a:xfrm>
                <a:off x="2717" y="2993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55" name="Rectangle 371"/>
              <p:cNvSpPr>
                <a:spLocks noChangeArrowheads="1"/>
              </p:cNvSpPr>
              <p:nvPr/>
            </p:nvSpPr>
            <p:spPr bwMode="auto">
              <a:xfrm>
                <a:off x="2717" y="2985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56" name="Freeform 372"/>
              <p:cNvSpPr>
                <a:spLocks/>
              </p:cNvSpPr>
              <p:nvPr/>
            </p:nvSpPr>
            <p:spPr bwMode="auto">
              <a:xfrm>
                <a:off x="2734" y="2971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57" name="Rectangle 373"/>
              <p:cNvSpPr>
                <a:spLocks noChangeArrowheads="1"/>
              </p:cNvSpPr>
              <p:nvPr/>
            </p:nvSpPr>
            <p:spPr bwMode="auto">
              <a:xfrm>
                <a:off x="2771" y="3003"/>
                <a:ext cx="9" cy="16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58" name="Line 374"/>
              <p:cNvSpPr>
                <a:spLocks noChangeShapeType="1"/>
              </p:cNvSpPr>
              <p:nvPr/>
            </p:nvSpPr>
            <p:spPr bwMode="auto">
              <a:xfrm>
                <a:off x="2775" y="3012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59" name="Rectangle 375"/>
              <p:cNvSpPr>
                <a:spLocks noChangeArrowheads="1"/>
              </p:cNvSpPr>
              <p:nvPr/>
            </p:nvSpPr>
            <p:spPr bwMode="auto">
              <a:xfrm>
                <a:off x="2753" y="3015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60" name="Rectangle 376"/>
              <p:cNvSpPr>
                <a:spLocks noChangeArrowheads="1"/>
              </p:cNvSpPr>
              <p:nvPr/>
            </p:nvSpPr>
            <p:spPr bwMode="auto">
              <a:xfrm>
                <a:off x="2753" y="2999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61" name="Freeform 377"/>
              <p:cNvSpPr>
                <a:spLocks/>
              </p:cNvSpPr>
              <p:nvPr/>
            </p:nvSpPr>
            <p:spPr bwMode="auto">
              <a:xfrm>
                <a:off x="2771" y="2990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62" name="Rectangle 378"/>
              <p:cNvSpPr>
                <a:spLocks noChangeArrowheads="1"/>
              </p:cNvSpPr>
              <p:nvPr/>
            </p:nvSpPr>
            <p:spPr bwMode="auto">
              <a:xfrm>
                <a:off x="2875" y="3047"/>
                <a:ext cx="9" cy="6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63" name="Line 379"/>
              <p:cNvSpPr>
                <a:spLocks noChangeShapeType="1"/>
              </p:cNvSpPr>
              <p:nvPr/>
            </p:nvSpPr>
            <p:spPr bwMode="auto">
              <a:xfrm>
                <a:off x="2879" y="3049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64" name="Rectangle 380"/>
              <p:cNvSpPr>
                <a:spLocks noChangeArrowheads="1"/>
              </p:cNvSpPr>
              <p:nvPr/>
            </p:nvSpPr>
            <p:spPr bwMode="auto">
              <a:xfrm>
                <a:off x="2858" y="3049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65" name="Rectangle 381"/>
              <p:cNvSpPr>
                <a:spLocks noChangeArrowheads="1"/>
              </p:cNvSpPr>
              <p:nvPr/>
            </p:nvSpPr>
            <p:spPr bwMode="auto">
              <a:xfrm>
                <a:off x="2858" y="3043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66" name="Freeform 382"/>
              <p:cNvSpPr>
                <a:spLocks/>
              </p:cNvSpPr>
              <p:nvPr/>
            </p:nvSpPr>
            <p:spPr bwMode="auto">
              <a:xfrm>
                <a:off x="2875" y="3029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67" name="Rectangle 383"/>
              <p:cNvSpPr>
                <a:spLocks noChangeArrowheads="1"/>
              </p:cNvSpPr>
              <p:nvPr/>
            </p:nvSpPr>
            <p:spPr bwMode="auto">
              <a:xfrm>
                <a:off x="2893" y="3057"/>
                <a:ext cx="9" cy="5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68" name="Line 384"/>
              <p:cNvSpPr>
                <a:spLocks noChangeShapeType="1"/>
              </p:cNvSpPr>
              <p:nvPr/>
            </p:nvSpPr>
            <p:spPr bwMode="auto">
              <a:xfrm>
                <a:off x="2897" y="3059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69" name="Rectangle 385"/>
              <p:cNvSpPr>
                <a:spLocks noChangeArrowheads="1"/>
              </p:cNvSpPr>
              <p:nvPr/>
            </p:nvSpPr>
            <p:spPr bwMode="auto">
              <a:xfrm>
                <a:off x="2875" y="3058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70" name="Rectangle 386"/>
              <p:cNvSpPr>
                <a:spLocks noChangeArrowheads="1"/>
              </p:cNvSpPr>
              <p:nvPr/>
            </p:nvSpPr>
            <p:spPr bwMode="auto">
              <a:xfrm>
                <a:off x="2875" y="3053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71" name="Freeform 387"/>
              <p:cNvSpPr>
                <a:spLocks/>
              </p:cNvSpPr>
              <p:nvPr/>
            </p:nvSpPr>
            <p:spPr bwMode="auto">
              <a:xfrm>
                <a:off x="2893" y="3038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72" name="Rectangle 388"/>
              <p:cNvSpPr>
                <a:spLocks noChangeArrowheads="1"/>
              </p:cNvSpPr>
              <p:nvPr/>
            </p:nvSpPr>
            <p:spPr bwMode="auto">
              <a:xfrm>
                <a:off x="3010" y="3085"/>
                <a:ext cx="9" cy="13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73" name="Line 389"/>
              <p:cNvSpPr>
                <a:spLocks noChangeShapeType="1"/>
              </p:cNvSpPr>
              <p:nvPr/>
            </p:nvSpPr>
            <p:spPr bwMode="auto">
              <a:xfrm>
                <a:off x="3014" y="3091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74" name="Rectangle 390"/>
              <p:cNvSpPr>
                <a:spLocks noChangeArrowheads="1"/>
              </p:cNvSpPr>
              <p:nvPr/>
            </p:nvSpPr>
            <p:spPr bwMode="auto">
              <a:xfrm>
                <a:off x="2994" y="3095"/>
                <a:ext cx="41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75" name="Rectangle 391"/>
              <p:cNvSpPr>
                <a:spLocks noChangeArrowheads="1"/>
              </p:cNvSpPr>
              <p:nvPr/>
            </p:nvSpPr>
            <p:spPr bwMode="auto">
              <a:xfrm>
                <a:off x="2994" y="3081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76" name="Freeform 392"/>
              <p:cNvSpPr>
                <a:spLocks/>
              </p:cNvSpPr>
              <p:nvPr/>
            </p:nvSpPr>
            <p:spPr bwMode="auto">
              <a:xfrm>
                <a:off x="3010" y="3071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77" name="Rectangle 393"/>
              <p:cNvSpPr>
                <a:spLocks noChangeArrowheads="1"/>
              </p:cNvSpPr>
              <p:nvPr/>
            </p:nvSpPr>
            <p:spPr bwMode="auto">
              <a:xfrm>
                <a:off x="3134" y="3117"/>
                <a:ext cx="9" cy="15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78" name="Line 394"/>
              <p:cNvSpPr>
                <a:spLocks noChangeShapeType="1"/>
              </p:cNvSpPr>
              <p:nvPr/>
            </p:nvSpPr>
            <p:spPr bwMode="auto">
              <a:xfrm>
                <a:off x="3138" y="3125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79" name="Rectangle 395"/>
              <p:cNvSpPr>
                <a:spLocks noChangeArrowheads="1"/>
              </p:cNvSpPr>
              <p:nvPr/>
            </p:nvSpPr>
            <p:spPr bwMode="auto">
              <a:xfrm>
                <a:off x="3118" y="3129"/>
                <a:ext cx="42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80" name="Rectangle 396"/>
              <p:cNvSpPr>
                <a:spLocks noChangeArrowheads="1"/>
              </p:cNvSpPr>
              <p:nvPr/>
            </p:nvSpPr>
            <p:spPr bwMode="auto">
              <a:xfrm>
                <a:off x="3118" y="3114"/>
                <a:ext cx="42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81" name="Freeform 397"/>
              <p:cNvSpPr>
                <a:spLocks/>
              </p:cNvSpPr>
              <p:nvPr/>
            </p:nvSpPr>
            <p:spPr bwMode="auto">
              <a:xfrm>
                <a:off x="3134" y="3103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82" name="Rectangle 398"/>
              <p:cNvSpPr>
                <a:spLocks noChangeArrowheads="1"/>
              </p:cNvSpPr>
              <p:nvPr/>
            </p:nvSpPr>
            <p:spPr bwMode="auto">
              <a:xfrm>
                <a:off x="3248" y="3159"/>
                <a:ext cx="9" cy="17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83" name="Line 399"/>
              <p:cNvSpPr>
                <a:spLocks noChangeShapeType="1"/>
              </p:cNvSpPr>
              <p:nvPr/>
            </p:nvSpPr>
            <p:spPr bwMode="auto">
              <a:xfrm>
                <a:off x="3251" y="3168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84" name="Rectangle 400"/>
              <p:cNvSpPr>
                <a:spLocks noChangeArrowheads="1"/>
              </p:cNvSpPr>
              <p:nvPr/>
            </p:nvSpPr>
            <p:spPr bwMode="auto">
              <a:xfrm>
                <a:off x="3230" y="3173"/>
                <a:ext cx="42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85" name="Rectangle 401"/>
              <p:cNvSpPr>
                <a:spLocks noChangeArrowheads="1"/>
              </p:cNvSpPr>
              <p:nvPr/>
            </p:nvSpPr>
            <p:spPr bwMode="auto">
              <a:xfrm>
                <a:off x="3230" y="3156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86" name="Freeform 402"/>
              <p:cNvSpPr>
                <a:spLocks/>
              </p:cNvSpPr>
              <p:nvPr/>
            </p:nvSpPr>
            <p:spPr bwMode="auto">
              <a:xfrm>
                <a:off x="3248" y="3147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87" name="Rectangle 403"/>
              <p:cNvSpPr>
                <a:spLocks noChangeArrowheads="1"/>
              </p:cNvSpPr>
              <p:nvPr/>
            </p:nvSpPr>
            <p:spPr bwMode="auto">
              <a:xfrm>
                <a:off x="3346" y="3217"/>
                <a:ext cx="9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88" name="Line 404"/>
              <p:cNvSpPr>
                <a:spLocks noChangeShapeType="1"/>
              </p:cNvSpPr>
              <p:nvPr/>
            </p:nvSpPr>
            <p:spPr bwMode="auto">
              <a:xfrm>
                <a:off x="3350" y="3222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89" name="Rectangle 405"/>
              <p:cNvSpPr>
                <a:spLocks noChangeArrowheads="1"/>
              </p:cNvSpPr>
              <p:nvPr/>
            </p:nvSpPr>
            <p:spPr bwMode="auto">
              <a:xfrm>
                <a:off x="3329" y="3222"/>
                <a:ext cx="42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</p:grpSp>
        <p:grpSp>
          <p:nvGrpSpPr>
            <p:cNvPr id="5" name="Group 607"/>
            <p:cNvGrpSpPr>
              <a:grpSpLocks/>
            </p:cNvGrpSpPr>
            <p:nvPr/>
          </p:nvGrpSpPr>
          <p:grpSpPr bwMode="auto">
            <a:xfrm>
              <a:off x="1339" y="1569"/>
              <a:ext cx="2636" cy="1876"/>
              <a:chOff x="1339" y="1569"/>
              <a:chExt cx="2636" cy="1876"/>
            </a:xfrm>
            <a:grpFill/>
          </p:grpSpPr>
          <p:sp>
            <p:nvSpPr>
              <p:cNvPr id="93591" name="Rectangle 407"/>
              <p:cNvSpPr>
                <a:spLocks noChangeArrowheads="1"/>
              </p:cNvSpPr>
              <p:nvPr/>
            </p:nvSpPr>
            <p:spPr bwMode="auto">
              <a:xfrm>
                <a:off x="3329" y="3213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92" name="Freeform 408"/>
              <p:cNvSpPr>
                <a:spLocks/>
              </p:cNvSpPr>
              <p:nvPr/>
            </p:nvSpPr>
            <p:spPr bwMode="auto">
              <a:xfrm>
                <a:off x="3346" y="3200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93" name="Rectangle 409"/>
              <p:cNvSpPr>
                <a:spLocks noChangeArrowheads="1"/>
              </p:cNvSpPr>
              <p:nvPr/>
            </p:nvSpPr>
            <p:spPr bwMode="auto">
              <a:xfrm>
                <a:off x="3434" y="3258"/>
                <a:ext cx="9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94" name="Line 410"/>
              <p:cNvSpPr>
                <a:spLocks noChangeShapeType="1"/>
              </p:cNvSpPr>
              <p:nvPr/>
            </p:nvSpPr>
            <p:spPr bwMode="auto">
              <a:xfrm>
                <a:off x="3438" y="3262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95" name="Rectangle 411"/>
              <p:cNvSpPr>
                <a:spLocks noChangeArrowheads="1"/>
              </p:cNvSpPr>
              <p:nvPr/>
            </p:nvSpPr>
            <p:spPr bwMode="auto">
              <a:xfrm>
                <a:off x="3416" y="3262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96" name="Rectangle 412"/>
              <p:cNvSpPr>
                <a:spLocks noChangeArrowheads="1"/>
              </p:cNvSpPr>
              <p:nvPr/>
            </p:nvSpPr>
            <p:spPr bwMode="auto">
              <a:xfrm>
                <a:off x="3416" y="3254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97" name="Freeform 413"/>
              <p:cNvSpPr>
                <a:spLocks/>
              </p:cNvSpPr>
              <p:nvPr/>
            </p:nvSpPr>
            <p:spPr bwMode="auto">
              <a:xfrm>
                <a:off x="3434" y="3241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98" name="Rectangle 414"/>
              <p:cNvSpPr>
                <a:spLocks noChangeArrowheads="1"/>
              </p:cNvSpPr>
              <p:nvPr/>
            </p:nvSpPr>
            <p:spPr bwMode="auto">
              <a:xfrm>
                <a:off x="3501" y="3276"/>
                <a:ext cx="8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599" name="Line 415"/>
              <p:cNvSpPr>
                <a:spLocks noChangeShapeType="1"/>
              </p:cNvSpPr>
              <p:nvPr/>
            </p:nvSpPr>
            <p:spPr bwMode="auto">
              <a:xfrm>
                <a:off x="3504" y="3281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00" name="Rectangle 416"/>
              <p:cNvSpPr>
                <a:spLocks noChangeArrowheads="1"/>
              </p:cNvSpPr>
              <p:nvPr/>
            </p:nvSpPr>
            <p:spPr bwMode="auto">
              <a:xfrm>
                <a:off x="3483" y="3281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01" name="Rectangle 417"/>
              <p:cNvSpPr>
                <a:spLocks noChangeArrowheads="1"/>
              </p:cNvSpPr>
              <p:nvPr/>
            </p:nvSpPr>
            <p:spPr bwMode="auto">
              <a:xfrm>
                <a:off x="3483" y="3273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02" name="Freeform 418"/>
              <p:cNvSpPr>
                <a:spLocks/>
              </p:cNvSpPr>
              <p:nvPr/>
            </p:nvSpPr>
            <p:spPr bwMode="auto">
              <a:xfrm>
                <a:off x="3501" y="3259"/>
                <a:ext cx="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8" y="42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8" y="42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8" h="42">
                    <a:moveTo>
                      <a:pt x="0" y="42"/>
                    </a:moveTo>
                    <a:lnTo>
                      <a:pt x="8" y="42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8" y="42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03" name="Rectangle 419"/>
              <p:cNvSpPr>
                <a:spLocks noChangeArrowheads="1"/>
              </p:cNvSpPr>
              <p:nvPr/>
            </p:nvSpPr>
            <p:spPr bwMode="auto">
              <a:xfrm>
                <a:off x="3731" y="3321"/>
                <a:ext cx="9" cy="5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04" name="Line 420"/>
              <p:cNvSpPr>
                <a:spLocks noChangeShapeType="1"/>
              </p:cNvSpPr>
              <p:nvPr/>
            </p:nvSpPr>
            <p:spPr bwMode="auto">
              <a:xfrm>
                <a:off x="3735" y="3322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05" name="Rectangle 421"/>
              <p:cNvSpPr>
                <a:spLocks noChangeArrowheads="1"/>
              </p:cNvSpPr>
              <p:nvPr/>
            </p:nvSpPr>
            <p:spPr bwMode="auto">
              <a:xfrm>
                <a:off x="3713" y="3322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06" name="Rectangle 422"/>
              <p:cNvSpPr>
                <a:spLocks noChangeArrowheads="1"/>
              </p:cNvSpPr>
              <p:nvPr/>
            </p:nvSpPr>
            <p:spPr bwMode="auto">
              <a:xfrm>
                <a:off x="3713" y="3317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07" name="Freeform 423"/>
              <p:cNvSpPr>
                <a:spLocks/>
              </p:cNvSpPr>
              <p:nvPr/>
            </p:nvSpPr>
            <p:spPr bwMode="auto">
              <a:xfrm>
                <a:off x="3731" y="3302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08" name="Rectangle 424"/>
              <p:cNvSpPr>
                <a:spLocks noChangeArrowheads="1"/>
              </p:cNvSpPr>
              <p:nvPr/>
            </p:nvSpPr>
            <p:spPr bwMode="auto">
              <a:xfrm>
                <a:off x="3761" y="3330"/>
                <a:ext cx="9" cy="5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09" name="Line 425"/>
              <p:cNvSpPr>
                <a:spLocks noChangeShapeType="1"/>
              </p:cNvSpPr>
              <p:nvPr/>
            </p:nvSpPr>
            <p:spPr bwMode="auto">
              <a:xfrm>
                <a:off x="3765" y="3332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10" name="Rectangle 426"/>
              <p:cNvSpPr>
                <a:spLocks noChangeArrowheads="1"/>
              </p:cNvSpPr>
              <p:nvPr/>
            </p:nvSpPr>
            <p:spPr bwMode="auto">
              <a:xfrm>
                <a:off x="3745" y="3331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11" name="Rectangle 427"/>
              <p:cNvSpPr>
                <a:spLocks noChangeArrowheads="1"/>
              </p:cNvSpPr>
              <p:nvPr/>
            </p:nvSpPr>
            <p:spPr bwMode="auto">
              <a:xfrm>
                <a:off x="3745" y="3326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12" name="Freeform 428"/>
              <p:cNvSpPr>
                <a:spLocks/>
              </p:cNvSpPr>
              <p:nvPr/>
            </p:nvSpPr>
            <p:spPr bwMode="auto">
              <a:xfrm>
                <a:off x="3761" y="3311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13" name="Rectangle 429"/>
              <p:cNvSpPr>
                <a:spLocks noChangeArrowheads="1"/>
              </p:cNvSpPr>
              <p:nvPr/>
            </p:nvSpPr>
            <p:spPr bwMode="auto">
              <a:xfrm>
                <a:off x="3824" y="3354"/>
                <a:ext cx="9" cy="5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14" name="Line 430"/>
              <p:cNvSpPr>
                <a:spLocks noChangeShapeType="1"/>
              </p:cNvSpPr>
              <p:nvPr/>
            </p:nvSpPr>
            <p:spPr bwMode="auto">
              <a:xfrm>
                <a:off x="3828" y="3356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15" name="Rectangle 431"/>
              <p:cNvSpPr>
                <a:spLocks noChangeArrowheads="1"/>
              </p:cNvSpPr>
              <p:nvPr/>
            </p:nvSpPr>
            <p:spPr bwMode="auto">
              <a:xfrm>
                <a:off x="3807" y="3355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16" name="Rectangle 432"/>
              <p:cNvSpPr>
                <a:spLocks noChangeArrowheads="1"/>
              </p:cNvSpPr>
              <p:nvPr/>
            </p:nvSpPr>
            <p:spPr bwMode="auto">
              <a:xfrm>
                <a:off x="3807" y="3350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17" name="Freeform 433"/>
              <p:cNvSpPr>
                <a:spLocks/>
              </p:cNvSpPr>
              <p:nvPr/>
            </p:nvSpPr>
            <p:spPr bwMode="auto">
              <a:xfrm>
                <a:off x="3824" y="3336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18" name="Rectangle 434"/>
              <p:cNvSpPr>
                <a:spLocks noChangeArrowheads="1"/>
              </p:cNvSpPr>
              <p:nvPr/>
            </p:nvSpPr>
            <p:spPr bwMode="auto">
              <a:xfrm>
                <a:off x="3859" y="3374"/>
                <a:ext cx="9" cy="7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19" name="Line 435"/>
              <p:cNvSpPr>
                <a:spLocks noChangeShapeType="1"/>
              </p:cNvSpPr>
              <p:nvPr/>
            </p:nvSpPr>
            <p:spPr bwMode="auto">
              <a:xfrm>
                <a:off x="3863" y="3378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20" name="Rectangle 436"/>
              <p:cNvSpPr>
                <a:spLocks noChangeArrowheads="1"/>
              </p:cNvSpPr>
              <p:nvPr/>
            </p:nvSpPr>
            <p:spPr bwMode="auto">
              <a:xfrm>
                <a:off x="3843" y="3378"/>
                <a:ext cx="41" cy="8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21" name="Rectangle 437"/>
              <p:cNvSpPr>
                <a:spLocks noChangeArrowheads="1"/>
              </p:cNvSpPr>
              <p:nvPr/>
            </p:nvSpPr>
            <p:spPr bwMode="auto">
              <a:xfrm>
                <a:off x="3843" y="3370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22" name="Freeform 438"/>
              <p:cNvSpPr>
                <a:spLocks/>
              </p:cNvSpPr>
              <p:nvPr/>
            </p:nvSpPr>
            <p:spPr bwMode="auto">
              <a:xfrm>
                <a:off x="3859" y="3356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23" name="Rectangle 439"/>
              <p:cNvSpPr>
                <a:spLocks noChangeArrowheads="1"/>
              </p:cNvSpPr>
              <p:nvPr/>
            </p:nvSpPr>
            <p:spPr bwMode="auto">
              <a:xfrm>
                <a:off x="3951" y="3422"/>
                <a:ext cx="9" cy="6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24" name="Line 440"/>
              <p:cNvSpPr>
                <a:spLocks noChangeShapeType="1"/>
              </p:cNvSpPr>
              <p:nvPr/>
            </p:nvSpPr>
            <p:spPr bwMode="auto">
              <a:xfrm>
                <a:off x="3955" y="3424"/>
                <a:ext cx="1" cy="1"/>
              </a:xfrm>
              <a:prstGeom prst="line">
                <a:avLst/>
              </a:prstGeom>
              <a:grp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25" name="Rectangle 441"/>
              <p:cNvSpPr>
                <a:spLocks noChangeArrowheads="1"/>
              </p:cNvSpPr>
              <p:nvPr/>
            </p:nvSpPr>
            <p:spPr bwMode="auto">
              <a:xfrm>
                <a:off x="3933" y="3424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26" name="Rectangle 442"/>
              <p:cNvSpPr>
                <a:spLocks noChangeArrowheads="1"/>
              </p:cNvSpPr>
              <p:nvPr/>
            </p:nvSpPr>
            <p:spPr bwMode="auto">
              <a:xfrm>
                <a:off x="3933" y="3418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27" name="Freeform 443"/>
              <p:cNvSpPr>
                <a:spLocks/>
              </p:cNvSpPr>
              <p:nvPr/>
            </p:nvSpPr>
            <p:spPr bwMode="auto">
              <a:xfrm>
                <a:off x="3951" y="3404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28" name="Freeform 444"/>
              <p:cNvSpPr>
                <a:spLocks/>
              </p:cNvSpPr>
              <p:nvPr/>
            </p:nvSpPr>
            <p:spPr bwMode="auto">
              <a:xfrm>
                <a:off x="1392" y="2124"/>
                <a:ext cx="52" cy="51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0" y="31"/>
                  </a:cxn>
                  <a:cxn ang="0">
                    <a:pos x="52" y="31"/>
                  </a:cxn>
                  <a:cxn ang="0">
                    <a:pos x="52" y="22"/>
                  </a:cxn>
                  <a:cxn ang="0">
                    <a:pos x="25" y="22"/>
                  </a:cxn>
                  <a:cxn ang="0">
                    <a:pos x="25" y="26"/>
                  </a:cxn>
                  <a:cxn ang="0">
                    <a:pos x="30" y="26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22" y="51"/>
                  </a:cxn>
                  <a:cxn ang="0">
                    <a:pos x="30" y="51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22" y="31"/>
                  </a:cxn>
                  <a:cxn ang="0">
                    <a:pos x="52" y="31"/>
                  </a:cxn>
                  <a:cxn ang="0">
                    <a:pos x="52" y="22"/>
                  </a:cxn>
                  <a:cxn ang="0">
                    <a:pos x="0" y="22"/>
                  </a:cxn>
                </a:cxnLst>
                <a:rect l="0" t="0" r="r" b="b"/>
                <a:pathLst>
                  <a:path w="52" h="51">
                    <a:moveTo>
                      <a:pt x="0" y="22"/>
                    </a:moveTo>
                    <a:lnTo>
                      <a:pt x="0" y="31"/>
                    </a:lnTo>
                    <a:lnTo>
                      <a:pt x="52" y="31"/>
                    </a:lnTo>
                    <a:lnTo>
                      <a:pt x="52" y="22"/>
                    </a:lnTo>
                    <a:lnTo>
                      <a:pt x="25" y="22"/>
                    </a:lnTo>
                    <a:lnTo>
                      <a:pt x="25" y="26"/>
                    </a:lnTo>
                    <a:lnTo>
                      <a:pt x="30" y="26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2" y="51"/>
                    </a:lnTo>
                    <a:lnTo>
                      <a:pt x="30" y="51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2" y="31"/>
                    </a:lnTo>
                    <a:lnTo>
                      <a:pt x="52" y="31"/>
                    </a:lnTo>
                    <a:lnTo>
                      <a:pt x="52" y="22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29" name="Freeform 445"/>
              <p:cNvSpPr>
                <a:spLocks/>
              </p:cNvSpPr>
              <p:nvPr/>
            </p:nvSpPr>
            <p:spPr bwMode="auto">
              <a:xfrm>
                <a:off x="1343" y="1759"/>
                <a:ext cx="43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43" y="32"/>
                  </a:cxn>
                  <a:cxn ang="0">
                    <a:pos x="43" y="23"/>
                  </a:cxn>
                  <a:cxn ang="0">
                    <a:pos x="17" y="23"/>
                  </a:cxn>
                  <a:cxn ang="0">
                    <a:pos x="17" y="27"/>
                  </a:cxn>
                  <a:cxn ang="0">
                    <a:pos x="22" y="27"/>
                  </a:cxn>
                  <a:cxn ang="0">
                    <a:pos x="22" y="0"/>
                  </a:cxn>
                  <a:cxn ang="0">
                    <a:pos x="13" y="0"/>
                  </a:cxn>
                  <a:cxn ang="0">
                    <a:pos x="13" y="52"/>
                  </a:cxn>
                  <a:cxn ang="0">
                    <a:pos x="22" y="52"/>
                  </a:cxn>
                  <a:cxn ang="0">
                    <a:pos x="22" y="0"/>
                  </a:cxn>
                  <a:cxn ang="0">
                    <a:pos x="13" y="0"/>
                  </a:cxn>
                  <a:cxn ang="0">
                    <a:pos x="13" y="32"/>
                  </a:cxn>
                  <a:cxn ang="0">
                    <a:pos x="43" y="32"/>
                  </a:cxn>
                  <a:cxn ang="0">
                    <a:pos x="43" y="23"/>
                  </a:cxn>
                  <a:cxn ang="0">
                    <a:pos x="0" y="23"/>
                  </a:cxn>
                </a:cxnLst>
                <a:rect l="0" t="0" r="r" b="b"/>
                <a:pathLst>
                  <a:path w="43" h="52">
                    <a:moveTo>
                      <a:pt x="0" y="23"/>
                    </a:moveTo>
                    <a:lnTo>
                      <a:pt x="0" y="32"/>
                    </a:lnTo>
                    <a:lnTo>
                      <a:pt x="43" y="32"/>
                    </a:lnTo>
                    <a:lnTo>
                      <a:pt x="43" y="23"/>
                    </a:lnTo>
                    <a:lnTo>
                      <a:pt x="17" y="23"/>
                    </a:lnTo>
                    <a:lnTo>
                      <a:pt x="17" y="27"/>
                    </a:lnTo>
                    <a:lnTo>
                      <a:pt x="22" y="27"/>
                    </a:lnTo>
                    <a:lnTo>
                      <a:pt x="22" y="0"/>
                    </a:lnTo>
                    <a:lnTo>
                      <a:pt x="13" y="0"/>
                    </a:lnTo>
                    <a:lnTo>
                      <a:pt x="13" y="52"/>
                    </a:lnTo>
                    <a:lnTo>
                      <a:pt x="22" y="52"/>
                    </a:lnTo>
                    <a:lnTo>
                      <a:pt x="22" y="0"/>
                    </a:lnTo>
                    <a:lnTo>
                      <a:pt x="13" y="0"/>
                    </a:lnTo>
                    <a:lnTo>
                      <a:pt x="13" y="32"/>
                    </a:lnTo>
                    <a:lnTo>
                      <a:pt x="43" y="32"/>
                    </a:lnTo>
                    <a:lnTo>
                      <a:pt x="43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30" name="Freeform 446"/>
              <p:cNvSpPr>
                <a:spLocks/>
              </p:cNvSpPr>
              <p:nvPr/>
            </p:nvSpPr>
            <p:spPr bwMode="auto">
              <a:xfrm>
                <a:off x="1343" y="1721"/>
                <a:ext cx="39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39" y="32"/>
                  </a:cxn>
                  <a:cxn ang="0">
                    <a:pos x="39" y="23"/>
                  </a:cxn>
                  <a:cxn ang="0">
                    <a:pos x="13" y="23"/>
                  </a:cxn>
                  <a:cxn ang="0">
                    <a:pos x="13" y="27"/>
                  </a:cxn>
                  <a:cxn ang="0">
                    <a:pos x="18" y="27"/>
                  </a:cxn>
                  <a:cxn ang="0">
                    <a:pos x="18" y="0"/>
                  </a:cxn>
                  <a:cxn ang="0">
                    <a:pos x="9" y="0"/>
                  </a:cxn>
                  <a:cxn ang="0">
                    <a:pos x="9" y="52"/>
                  </a:cxn>
                  <a:cxn ang="0">
                    <a:pos x="18" y="52"/>
                  </a:cxn>
                  <a:cxn ang="0">
                    <a:pos x="18" y="0"/>
                  </a:cxn>
                  <a:cxn ang="0">
                    <a:pos x="9" y="0"/>
                  </a:cxn>
                  <a:cxn ang="0">
                    <a:pos x="9" y="32"/>
                  </a:cxn>
                  <a:cxn ang="0">
                    <a:pos x="39" y="32"/>
                  </a:cxn>
                  <a:cxn ang="0">
                    <a:pos x="39" y="23"/>
                  </a:cxn>
                  <a:cxn ang="0">
                    <a:pos x="0" y="23"/>
                  </a:cxn>
                </a:cxnLst>
                <a:rect l="0" t="0" r="r" b="b"/>
                <a:pathLst>
                  <a:path w="39" h="52">
                    <a:moveTo>
                      <a:pt x="0" y="23"/>
                    </a:moveTo>
                    <a:lnTo>
                      <a:pt x="0" y="32"/>
                    </a:lnTo>
                    <a:lnTo>
                      <a:pt x="39" y="32"/>
                    </a:lnTo>
                    <a:lnTo>
                      <a:pt x="39" y="23"/>
                    </a:lnTo>
                    <a:lnTo>
                      <a:pt x="13" y="23"/>
                    </a:lnTo>
                    <a:lnTo>
                      <a:pt x="13" y="27"/>
                    </a:lnTo>
                    <a:lnTo>
                      <a:pt x="18" y="27"/>
                    </a:lnTo>
                    <a:lnTo>
                      <a:pt x="18" y="0"/>
                    </a:lnTo>
                    <a:lnTo>
                      <a:pt x="9" y="0"/>
                    </a:lnTo>
                    <a:lnTo>
                      <a:pt x="9" y="52"/>
                    </a:lnTo>
                    <a:lnTo>
                      <a:pt x="18" y="52"/>
                    </a:lnTo>
                    <a:lnTo>
                      <a:pt x="18" y="0"/>
                    </a:lnTo>
                    <a:lnTo>
                      <a:pt x="9" y="0"/>
                    </a:lnTo>
                    <a:lnTo>
                      <a:pt x="9" y="32"/>
                    </a:lnTo>
                    <a:lnTo>
                      <a:pt x="39" y="32"/>
                    </a:lnTo>
                    <a:lnTo>
                      <a:pt x="39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31" name="Freeform 447"/>
              <p:cNvSpPr>
                <a:spLocks/>
              </p:cNvSpPr>
              <p:nvPr/>
            </p:nvSpPr>
            <p:spPr bwMode="auto">
              <a:xfrm>
                <a:off x="1343" y="1681"/>
                <a:ext cx="37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37" y="32"/>
                  </a:cxn>
                  <a:cxn ang="0">
                    <a:pos x="37" y="23"/>
                  </a:cxn>
                  <a:cxn ang="0">
                    <a:pos x="10" y="23"/>
                  </a:cxn>
                  <a:cxn ang="0">
                    <a:pos x="10" y="27"/>
                  </a:cxn>
                  <a:cxn ang="0">
                    <a:pos x="15" y="27"/>
                  </a:cxn>
                  <a:cxn ang="0">
                    <a:pos x="15" y="0"/>
                  </a:cxn>
                  <a:cxn ang="0">
                    <a:pos x="6" y="0"/>
                  </a:cxn>
                  <a:cxn ang="0">
                    <a:pos x="6" y="52"/>
                  </a:cxn>
                  <a:cxn ang="0">
                    <a:pos x="15" y="52"/>
                  </a:cxn>
                  <a:cxn ang="0">
                    <a:pos x="15" y="0"/>
                  </a:cxn>
                  <a:cxn ang="0">
                    <a:pos x="6" y="0"/>
                  </a:cxn>
                  <a:cxn ang="0">
                    <a:pos x="6" y="32"/>
                  </a:cxn>
                  <a:cxn ang="0">
                    <a:pos x="37" y="32"/>
                  </a:cxn>
                  <a:cxn ang="0">
                    <a:pos x="37" y="23"/>
                  </a:cxn>
                  <a:cxn ang="0">
                    <a:pos x="0" y="23"/>
                  </a:cxn>
                </a:cxnLst>
                <a:rect l="0" t="0" r="r" b="b"/>
                <a:pathLst>
                  <a:path w="37" h="52">
                    <a:moveTo>
                      <a:pt x="0" y="23"/>
                    </a:moveTo>
                    <a:lnTo>
                      <a:pt x="0" y="32"/>
                    </a:lnTo>
                    <a:lnTo>
                      <a:pt x="37" y="32"/>
                    </a:lnTo>
                    <a:lnTo>
                      <a:pt x="37" y="23"/>
                    </a:lnTo>
                    <a:lnTo>
                      <a:pt x="10" y="23"/>
                    </a:lnTo>
                    <a:lnTo>
                      <a:pt x="10" y="27"/>
                    </a:lnTo>
                    <a:lnTo>
                      <a:pt x="15" y="27"/>
                    </a:lnTo>
                    <a:lnTo>
                      <a:pt x="15" y="0"/>
                    </a:lnTo>
                    <a:lnTo>
                      <a:pt x="6" y="0"/>
                    </a:lnTo>
                    <a:lnTo>
                      <a:pt x="6" y="52"/>
                    </a:lnTo>
                    <a:lnTo>
                      <a:pt x="15" y="52"/>
                    </a:lnTo>
                    <a:lnTo>
                      <a:pt x="15" y="0"/>
                    </a:lnTo>
                    <a:lnTo>
                      <a:pt x="6" y="0"/>
                    </a:lnTo>
                    <a:lnTo>
                      <a:pt x="6" y="32"/>
                    </a:lnTo>
                    <a:lnTo>
                      <a:pt x="37" y="32"/>
                    </a:lnTo>
                    <a:lnTo>
                      <a:pt x="37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32" name="Freeform 448"/>
              <p:cNvSpPr>
                <a:spLocks/>
              </p:cNvSpPr>
              <p:nvPr/>
            </p:nvSpPr>
            <p:spPr bwMode="auto">
              <a:xfrm>
                <a:off x="1343" y="1633"/>
                <a:ext cx="33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33" y="32"/>
                  </a:cxn>
                  <a:cxn ang="0">
                    <a:pos x="33" y="23"/>
                  </a:cxn>
                  <a:cxn ang="0">
                    <a:pos x="6" y="23"/>
                  </a:cxn>
                  <a:cxn ang="0">
                    <a:pos x="6" y="27"/>
                  </a:cxn>
                  <a:cxn ang="0">
                    <a:pos x="11" y="27"/>
                  </a:cxn>
                  <a:cxn ang="0">
                    <a:pos x="11" y="0"/>
                  </a:cxn>
                  <a:cxn ang="0">
                    <a:pos x="3" y="0"/>
                  </a:cxn>
                  <a:cxn ang="0">
                    <a:pos x="3" y="52"/>
                  </a:cxn>
                  <a:cxn ang="0">
                    <a:pos x="11" y="52"/>
                  </a:cxn>
                  <a:cxn ang="0">
                    <a:pos x="11" y="0"/>
                  </a:cxn>
                  <a:cxn ang="0">
                    <a:pos x="3" y="0"/>
                  </a:cxn>
                  <a:cxn ang="0">
                    <a:pos x="3" y="32"/>
                  </a:cxn>
                  <a:cxn ang="0">
                    <a:pos x="33" y="32"/>
                  </a:cxn>
                  <a:cxn ang="0">
                    <a:pos x="33" y="23"/>
                  </a:cxn>
                  <a:cxn ang="0">
                    <a:pos x="0" y="23"/>
                  </a:cxn>
                </a:cxnLst>
                <a:rect l="0" t="0" r="r" b="b"/>
                <a:pathLst>
                  <a:path w="33" h="52">
                    <a:moveTo>
                      <a:pt x="0" y="23"/>
                    </a:moveTo>
                    <a:lnTo>
                      <a:pt x="0" y="32"/>
                    </a:lnTo>
                    <a:lnTo>
                      <a:pt x="33" y="32"/>
                    </a:lnTo>
                    <a:lnTo>
                      <a:pt x="33" y="23"/>
                    </a:lnTo>
                    <a:lnTo>
                      <a:pt x="6" y="23"/>
                    </a:lnTo>
                    <a:lnTo>
                      <a:pt x="6" y="27"/>
                    </a:lnTo>
                    <a:lnTo>
                      <a:pt x="11" y="27"/>
                    </a:lnTo>
                    <a:lnTo>
                      <a:pt x="11" y="0"/>
                    </a:lnTo>
                    <a:lnTo>
                      <a:pt x="3" y="0"/>
                    </a:lnTo>
                    <a:lnTo>
                      <a:pt x="3" y="52"/>
                    </a:lnTo>
                    <a:lnTo>
                      <a:pt x="11" y="52"/>
                    </a:lnTo>
                    <a:lnTo>
                      <a:pt x="11" y="0"/>
                    </a:lnTo>
                    <a:lnTo>
                      <a:pt x="3" y="0"/>
                    </a:lnTo>
                    <a:lnTo>
                      <a:pt x="3" y="32"/>
                    </a:lnTo>
                    <a:lnTo>
                      <a:pt x="33" y="32"/>
                    </a:lnTo>
                    <a:lnTo>
                      <a:pt x="33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33" name="Freeform 449"/>
              <p:cNvSpPr>
                <a:spLocks/>
              </p:cNvSpPr>
              <p:nvPr/>
            </p:nvSpPr>
            <p:spPr bwMode="auto">
              <a:xfrm>
                <a:off x="1342" y="1587"/>
                <a:ext cx="30" cy="51"/>
              </a:xfrm>
              <a:custGeom>
                <a:avLst/>
                <a:gdLst/>
                <a:ahLst/>
                <a:cxnLst>
                  <a:cxn ang="0">
                    <a:pos x="1" y="22"/>
                  </a:cxn>
                  <a:cxn ang="0">
                    <a:pos x="1" y="31"/>
                  </a:cxn>
                  <a:cxn ang="0">
                    <a:pos x="30" y="31"/>
                  </a:cxn>
                  <a:cxn ang="0">
                    <a:pos x="30" y="22"/>
                  </a:cxn>
                  <a:cxn ang="0">
                    <a:pos x="4" y="22"/>
                  </a:cxn>
                  <a:cxn ang="0">
                    <a:pos x="4" y="26"/>
                  </a:cxn>
                  <a:cxn ang="0">
                    <a:pos x="9" y="26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51"/>
                  </a:cxn>
                  <a:cxn ang="0">
                    <a:pos x="9" y="5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31"/>
                  </a:cxn>
                  <a:cxn ang="0">
                    <a:pos x="30" y="31"/>
                  </a:cxn>
                  <a:cxn ang="0">
                    <a:pos x="30" y="22"/>
                  </a:cxn>
                  <a:cxn ang="0">
                    <a:pos x="1" y="22"/>
                  </a:cxn>
                </a:cxnLst>
                <a:rect l="0" t="0" r="r" b="b"/>
                <a:pathLst>
                  <a:path w="30" h="51">
                    <a:moveTo>
                      <a:pt x="1" y="22"/>
                    </a:moveTo>
                    <a:lnTo>
                      <a:pt x="1" y="31"/>
                    </a:lnTo>
                    <a:lnTo>
                      <a:pt x="30" y="31"/>
                    </a:lnTo>
                    <a:lnTo>
                      <a:pt x="30" y="22"/>
                    </a:lnTo>
                    <a:lnTo>
                      <a:pt x="4" y="22"/>
                    </a:lnTo>
                    <a:lnTo>
                      <a:pt x="4" y="26"/>
                    </a:lnTo>
                    <a:lnTo>
                      <a:pt x="9" y="26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9" y="5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31"/>
                    </a:lnTo>
                    <a:lnTo>
                      <a:pt x="30" y="31"/>
                    </a:lnTo>
                    <a:lnTo>
                      <a:pt x="30" y="22"/>
                    </a:lnTo>
                    <a:lnTo>
                      <a:pt x="1" y="22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34" name="Freeform 450"/>
              <p:cNvSpPr>
                <a:spLocks/>
              </p:cNvSpPr>
              <p:nvPr/>
            </p:nvSpPr>
            <p:spPr bwMode="auto">
              <a:xfrm>
                <a:off x="1341" y="1574"/>
                <a:ext cx="30" cy="52"/>
              </a:xfrm>
              <a:custGeom>
                <a:avLst/>
                <a:gdLst/>
                <a:ahLst/>
                <a:cxnLst>
                  <a:cxn ang="0">
                    <a:pos x="2" y="23"/>
                  </a:cxn>
                  <a:cxn ang="0">
                    <a:pos x="2" y="32"/>
                  </a:cxn>
                  <a:cxn ang="0">
                    <a:pos x="30" y="32"/>
                  </a:cxn>
                  <a:cxn ang="0">
                    <a:pos x="30" y="23"/>
                  </a:cxn>
                  <a:cxn ang="0">
                    <a:pos x="3" y="23"/>
                  </a:cxn>
                  <a:cxn ang="0">
                    <a:pos x="3" y="27"/>
                  </a:cxn>
                  <a:cxn ang="0">
                    <a:pos x="8" y="27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52"/>
                  </a:cxn>
                  <a:cxn ang="0">
                    <a:pos x="8" y="52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32"/>
                  </a:cxn>
                  <a:cxn ang="0">
                    <a:pos x="30" y="32"/>
                  </a:cxn>
                  <a:cxn ang="0">
                    <a:pos x="30" y="23"/>
                  </a:cxn>
                  <a:cxn ang="0">
                    <a:pos x="2" y="23"/>
                  </a:cxn>
                </a:cxnLst>
                <a:rect l="0" t="0" r="r" b="b"/>
                <a:pathLst>
                  <a:path w="30" h="52">
                    <a:moveTo>
                      <a:pt x="2" y="23"/>
                    </a:moveTo>
                    <a:lnTo>
                      <a:pt x="2" y="32"/>
                    </a:lnTo>
                    <a:lnTo>
                      <a:pt x="30" y="32"/>
                    </a:lnTo>
                    <a:lnTo>
                      <a:pt x="30" y="23"/>
                    </a:lnTo>
                    <a:lnTo>
                      <a:pt x="3" y="23"/>
                    </a:lnTo>
                    <a:lnTo>
                      <a:pt x="3" y="27"/>
                    </a:lnTo>
                    <a:lnTo>
                      <a:pt x="8" y="27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52"/>
                    </a:lnTo>
                    <a:lnTo>
                      <a:pt x="8" y="52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32"/>
                    </a:lnTo>
                    <a:lnTo>
                      <a:pt x="30" y="32"/>
                    </a:lnTo>
                    <a:lnTo>
                      <a:pt x="30" y="23"/>
                    </a:lnTo>
                    <a:lnTo>
                      <a:pt x="2" y="23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35" name="Freeform 451"/>
              <p:cNvSpPr>
                <a:spLocks/>
              </p:cNvSpPr>
              <p:nvPr/>
            </p:nvSpPr>
            <p:spPr bwMode="auto">
              <a:xfrm>
                <a:off x="1339" y="1569"/>
                <a:ext cx="31" cy="52"/>
              </a:xfrm>
              <a:custGeom>
                <a:avLst/>
                <a:gdLst/>
                <a:ahLst/>
                <a:cxnLst>
                  <a:cxn ang="0">
                    <a:pos x="4" y="23"/>
                  </a:cxn>
                  <a:cxn ang="0">
                    <a:pos x="4" y="32"/>
                  </a:cxn>
                  <a:cxn ang="0">
                    <a:pos x="31" y="32"/>
                  </a:cxn>
                  <a:cxn ang="0">
                    <a:pos x="31" y="23"/>
                  </a:cxn>
                  <a:cxn ang="0">
                    <a:pos x="4" y="23"/>
                  </a:cxn>
                  <a:cxn ang="0">
                    <a:pos x="4" y="27"/>
                  </a:cxn>
                  <a:cxn ang="0">
                    <a:pos x="9" y="27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52"/>
                  </a:cxn>
                  <a:cxn ang="0">
                    <a:pos x="9" y="5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32"/>
                  </a:cxn>
                  <a:cxn ang="0">
                    <a:pos x="31" y="32"/>
                  </a:cxn>
                  <a:cxn ang="0">
                    <a:pos x="31" y="23"/>
                  </a:cxn>
                  <a:cxn ang="0">
                    <a:pos x="4" y="23"/>
                  </a:cxn>
                </a:cxnLst>
                <a:rect l="0" t="0" r="r" b="b"/>
                <a:pathLst>
                  <a:path w="31" h="52">
                    <a:moveTo>
                      <a:pt x="4" y="23"/>
                    </a:moveTo>
                    <a:lnTo>
                      <a:pt x="4" y="32"/>
                    </a:lnTo>
                    <a:lnTo>
                      <a:pt x="31" y="32"/>
                    </a:lnTo>
                    <a:lnTo>
                      <a:pt x="31" y="23"/>
                    </a:lnTo>
                    <a:lnTo>
                      <a:pt x="4" y="23"/>
                    </a:lnTo>
                    <a:lnTo>
                      <a:pt x="4" y="27"/>
                    </a:lnTo>
                    <a:lnTo>
                      <a:pt x="9" y="27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52"/>
                    </a:lnTo>
                    <a:lnTo>
                      <a:pt x="9" y="5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32"/>
                    </a:lnTo>
                    <a:lnTo>
                      <a:pt x="31" y="32"/>
                    </a:lnTo>
                    <a:lnTo>
                      <a:pt x="31" y="23"/>
                    </a:lnTo>
                    <a:lnTo>
                      <a:pt x="4" y="23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36" name="Freeform 452"/>
              <p:cNvSpPr>
                <a:spLocks/>
              </p:cNvSpPr>
              <p:nvPr/>
            </p:nvSpPr>
            <p:spPr bwMode="auto">
              <a:xfrm>
                <a:off x="1341" y="1583"/>
                <a:ext cx="30" cy="52"/>
              </a:xfrm>
              <a:custGeom>
                <a:avLst/>
                <a:gdLst/>
                <a:ahLst/>
                <a:cxnLst>
                  <a:cxn ang="0">
                    <a:pos x="2" y="23"/>
                  </a:cxn>
                  <a:cxn ang="0">
                    <a:pos x="2" y="32"/>
                  </a:cxn>
                  <a:cxn ang="0">
                    <a:pos x="30" y="32"/>
                  </a:cxn>
                  <a:cxn ang="0">
                    <a:pos x="30" y="23"/>
                  </a:cxn>
                  <a:cxn ang="0">
                    <a:pos x="3" y="23"/>
                  </a:cxn>
                  <a:cxn ang="0">
                    <a:pos x="3" y="26"/>
                  </a:cxn>
                  <a:cxn ang="0">
                    <a:pos x="8" y="26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52"/>
                  </a:cxn>
                  <a:cxn ang="0">
                    <a:pos x="8" y="52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32"/>
                  </a:cxn>
                  <a:cxn ang="0">
                    <a:pos x="30" y="32"/>
                  </a:cxn>
                  <a:cxn ang="0">
                    <a:pos x="30" y="23"/>
                  </a:cxn>
                  <a:cxn ang="0">
                    <a:pos x="2" y="23"/>
                  </a:cxn>
                </a:cxnLst>
                <a:rect l="0" t="0" r="r" b="b"/>
                <a:pathLst>
                  <a:path w="30" h="52">
                    <a:moveTo>
                      <a:pt x="2" y="23"/>
                    </a:moveTo>
                    <a:lnTo>
                      <a:pt x="2" y="32"/>
                    </a:lnTo>
                    <a:lnTo>
                      <a:pt x="30" y="32"/>
                    </a:lnTo>
                    <a:lnTo>
                      <a:pt x="30" y="23"/>
                    </a:lnTo>
                    <a:lnTo>
                      <a:pt x="3" y="23"/>
                    </a:lnTo>
                    <a:lnTo>
                      <a:pt x="3" y="26"/>
                    </a:lnTo>
                    <a:lnTo>
                      <a:pt x="8" y="26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52"/>
                    </a:lnTo>
                    <a:lnTo>
                      <a:pt x="8" y="52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32"/>
                    </a:lnTo>
                    <a:lnTo>
                      <a:pt x="30" y="32"/>
                    </a:lnTo>
                    <a:lnTo>
                      <a:pt x="30" y="23"/>
                    </a:lnTo>
                    <a:lnTo>
                      <a:pt x="2" y="23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37" name="Freeform 453"/>
              <p:cNvSpPr>
                <a:spLocks/>
              </p:cNvSpPr>
              <p:nvPr/>
            </p:nvSpPr>
            <p:spPr bwMode="auto">
              <a:xfrm>
                <a:off x="1343" y="1601"/>
                <a:ext cx="30" cy="51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0" y="31"/>
                  </a:cxn>
                  <a:cxn ang="0">
                    <a:pos x="30" y="31"/>
                  </a:cxn>
                  <a:cxn ang="0">
                    <a:pos x="30" y="22"/>
                  </a:cxn>
                  <a:cxn ang="0">
                    <a:pos x="4" y="22"/>
                  </a:cxn>
                  <a:cxn ang="0">
                    <a:pos x="4" y="26"/>
                  </a:cxn>
                  <a:cxn ang="0">
                    <a:pos x="9" y="26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51"/>
                  </a:cxn>
                  <a:cxn ang="0">
                    <a:pos x="9" y="5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31"/>
                  </a:cxn>
                  <a:cxn ang="0">
                    <a:pos x="30" y="31"/>
                  </a:cxn>
                  <a:cxn ang="0">
                    <a:pos x="30" y="22"/>
                  </a:cxn>
                  <a:cxn ang="0">
                    <a:pos x="0" y="22"/>
                  </a:cxn>
                </a:cxnLst>
                <a:rect l="0" t="0" r="r" b="b"/>
                <a:pathLst>
                  <a:path w="30" h="51">
                    <a:moveTo>
                      <a:pt x="0" y="22"/>
                    </a:moveTo>
                    <a:lnTo>
                      <a:pt x="0" y="31"/>
                    </a:lnTo>
                    <a:lnTo>
                      <a:pt x="30" y="31"/>
                    </a:lnTo>
                    <a:lnTo>
                      <a:pt x="30" y="22"/>
                    </a:lnTo>
                    <a:lnTo>
                      <a:pt x="4" y="22"/>
                    </a:lnTo>
                    <a:lnTo>
                      <a:pt x="4" y="26"/>
                    </a:lnTo>
                    <a:lnTo>
                      <a:pt x="9" y="26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9" y="5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31"/>
                    </a:lnTo>
                    <a:lnTo>
                      <a:pt x="30" y="31"/>
                    </a:lnTo>
                    <a:lnTo>
                      <a:pt x="30" y="22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38" name="Freeform 454"/>
              <p:cNvSpPr>
                <a:spLocks/>
              </p:cNvSpPr>
              <p:nvPr/>
            </p:nvSpPr>
            <p:spPr bwMode="auto">
              <a:xfrm>
                <a:off x="1343" y="1654"/>
                <a:ext cx="34" cy="51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0" y="31"/>
                  </a:cxn>
                  <a:cxn ang="0">
                    <a:pos x="34" y="31"/>
                  </a:cxn>
                  <a:cxn ang="0">
                    <a:pos x="34" y="22"/>
                  </a:cxn>
                  <a:cxn ang="0">
                    <a:pos x="8" y="22"/>
                  </a:cxn>
                  <a:cxn ang="0">
                    <a:pos x="8" y="26"/>
                  </a:cxn>
                  <a:cxn ang="0">
                    <a:pos x="13" y="26"/>
                  </a:cxn>
                  <a:cxn ang="0">
                    <a:pos x="13" y="0"/>
                  </a:cxn>
                  <a:cxn ang="0">
                    <a:pos x="4" y="0"/>
                  </a:cxn>
                  <a:cxn ang="0">
                    <a:pos x="4" y="51"/>
                  </a:cxn>
                  <a:cxn ang="0">
                    <a:pos x="13" y="51"/>
                  </a:cxn>
                  <a:cxn ang="0">
                    <a:pos x="13" y="0"/>
                  </a:cxn>
                  <a:cxn ang="0">
                    <a:pos x="4" y="0"/>
                  </a:cxn>
                  <a:cxn ang="0">
                    <a:pos x="4" y="31"/>
                  </a:cxn>
                  <a:cxn ang="0">
                    <a:pos x="34" y="31"/>
                  </a:cxn>
                  <a:cxn ang="0">
                    <a:pos x="34" y="22"/>
                  </a:cxn>
                  <a:cxn ang="0">
                    <a:pos x="0" y="22"/>
                  </a:cxn>
                </a:cxnLst>
                <a:rect l="0" t="0" r="r" b="b"/>
                <a:pathLst>
                  <a:path w="34" h="51">
                    <a:moveTo>
                      <a:pt x="0" y="22"/>
                    </a:moveTo>
                    <a:lnTo>
                      <a:pt x="0" y="31"/>
                    </a:lnTo>
                    <a:lnTo>
                      <a:pt x="34" y="31"/>
                    </a:lnTo>
                    <a:lnTo>
                      <a:pt x="34" y="22"/>
                    </a:lnTo>
                    <a:lnTo>
                      <a:pt x="8" y="22"/>
                    </a:lnTo>
                    <a:lnTo>
                      <a:pt x="8" y="26"/>
                    </a:lnTo>
                    <a:lnTo>
                      <a:pt x="13" y="26"/>
                    </a:lnTo>
                    <a:lnTo>
                      <a:pt x="13" y="0"/>
                    </a:lnTo>
                    <a:lnTo>
                      <a:pt x="4" y="0"/>
                    </a:lnTo>
                    <a:lnTo>
                      <a:pt x="4" y="51"/>
                    </a:lnTo>
                    <a:lnTo>
                      <a:pt x="13" y="51"/>
                    </a:lnTo>
                    <a:lnTo>
                      <a:pt x="13" y="0"/>
                    </a:lnTo>
                    <a:lnTo>
                      <a:pt x="4" y="0"/>
                    </a:lnTo>
                    <a:lnTo>
                      <a:pt x="4" y="31"/>
                    </a:lnTo>
                    <a:lnTo>
                      <a:pt x="34" y="31"/>
                    </a:lnTo>
                    <a:lnTo>
                      <a:pt x="34" y="22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39" name="Freeform 455"/>
              <p:cNvSpPr>
                <a:spLocks/>
              </p:cNvSpPr>
              <p:nvPr/>
            </p:nvSpPr>
            <p:spPr bwMode="auto">
              <a:xfrm>
                <a:off x="1343" y="1696"/>
                <a:ext cx="38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38" y="32"/>
                  </a:cxn>
                  <a:cxn ang="0">
                    <a:pos x="38" y="23"/>
                  </a:cxn>
                  <a:cxn ang="0">
                    <a:pos x="11" y="23"/>
                  </a:cxn>
                  <a:cxn ang="0">
                    <a:pos x="11" y="27"/>
                  </a:cxn>
                  <a:cxn ang="0">
                    <a:pos x="17" y="27"/>
                  </a:cxn>
                  <a:cxn ang="0">
                    <a:pos x="17" y="0"/>
                  </a:cxn>
                  <a:cxn ang="0">
                    <a:pos x="8" y="0"/>
                  </a:cxn>
                  <a:cxn ang="0">
                    <a:pos x="8" y="52"/>
                  </a:cxn>
                  <a:cxn ang="0">
                    <a:pos x="17" y="52"/>
                  </a:cxn>
                  <a:cxn ang="0">
                    <a:pos x="17" y="0"/>
                  </a:cxn>
                  <a:cxn ang="0">
                    <a:pos x="8" y="0"/>
                  </a:cxn>
                  <a:cxn ang="0">
                    <a:pos x="8" y="32"/>
                  </a:cxn>
                  <a:cxn ang="0">
                    <a:pos x="38" y="32"/>
                  </a:cxn>
                  <a:cxn ang="0">
                    <a:pos x="38" y="23"/>
                  </a:cxn>
                  <a:cxn ang="0">
                    <a:pos x="0" y="23"/>
                  </a:cxn>
                </a:cxnLst>
                <a:rect l="0" t="0" r="r" b="b"/>
                <a:pathLst>
                  <a:path w="38" h="52">
                    <a:moveTo>
                      <a:pt x="0" y="23"/>
                    </a:moveTo>
                    <a:lnTo>
                      <a:pt x="0" y="32"/>
                    </a:lnTo>
                    <a:lnTo>
                      <a:pt x="38" y="32"/>
                    </a:lnTo>
                    <a:lnTo>
                      <a:pt x="38" y="23"/>
                    </a:lnTo>
                    <a:lnTo>
                      <a:pt x="11" y="23"/>
                    </a:lnTo>
                    <a:lnTo>
                      <a:pt x="11" y="27"/>
                    </a:lnTo>
                    <a:lnTo>
                      <a:pt x="17" y="27"/>
                    </a:lnTo>
                    <a:lnTo>
                      <a:pt x="17" y="0"/>
                    </a:lnTo>
                    <a:lnTo>
                      <a:pt x="8" y="0"/>
                    </a:lnTo>
                    <a:lnTo>
                      <a:pt x="8" y="52"/>
                    </a:lnTo>
                    <a:lnTo>
                      <a:pt x="17" y="52"/>
                    </a:lnTo>
                    <a:lnTo>
                      <a:pt x="17" y="0"/>
                    </a:lnTo>
                    <a:lnTo>
                      <a:pt x="8" y="0"/>
                    </a:lnTo>
                    <a:lnTo>
                      <a:pt x="8" y="32"/>
                    </a:lnTo>
                    <a:lnTo>
                      <a:pt x="38" y="32"/>
                    </a:lnTo>
                    <a:lnTo>
                      <a:pt x="38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40" name="Freeform 456"/>
              <p:cNvSpPr>
                <a:spLocks/>
              </p:cNvSpPr>
              <p:nvPr/>
            </p:nvSpPr>
            <p:spPr bwMode="auto">
              <a:xfrm>
                <a:off x="1343" y="1739"/>
                <a:ext cx="40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1"/>
                  </a:cxn>
                  <a:cxn ang="0">
                    <a:pos x="40" y="31"/>
                  </a:cxn>
                  <a:cxn ang="0">
                    <a:pos x="40" y="23"/>
                  </a:cxn>
                  <a:cxn ang="0">
                    <a:pos x="14" y="23"/>
                  </a:cxn>
                  <a:cxn ang="0">
                    <a:pos x="14" y="26"/>
                  </a:cxn>
                  <a:cxn ang="0">
                    <a:pos x="19" y="26"/>
                  </a:cxn>
                  <a:cxn ang="0">
                    <a:pos x="19" y="0"/>
                  </a:cxn>
                  <a:cxn ang="0">
                    <a:pos x="10" y="0"/>
                  </a:cxn>
                  <a:cxn ang="0">
                    <a:pos x="10" y="52"/>
                  </a:cxn>
                  <a:cxn ang="0">
                    <a:pos x="19" y="52"/>
                  </a:cxn>
                  <a:cxn ang="0">
                    <a:pos x="19" y="0"/>
                  </a:cxn>
                  <a:cxn ang="0">
                    <a:pos x="10" y="0"/>
                  </a:cxn>
                  <a:cxn ang="0">
                    <a:pos x="10" y="31"/>
                  </a:cxn>
                  <a:cxn ang="0">
                    <a:pos x="40" y="31"/>
                  </a:cxn>
                  <a:cxn ang="0">
                    <a:pos x="40" y="23"/>
                  </a:cxn>
                  <a:cxn ang="0">
                    <a:pos x="0" y="23"/>
                  </a:cxn>
                </a:cxnLst>
                <a:rect l="0" t="0" r="r" b="b"/>
                <a:pathLst>
                  <a:path w="40" h="52">
                    <a:moveTo>
                      <a:pt x="0" y="23"/>
                    </a:moveTo>
                    <a:lnTo>
                      <a:pt x="0" y="31"/>
                    </a:lnTo>
                    <a:lnTo>
                      <a:pt x="40" y="31"/>
                    </a:lnTo>
                    <a:lnTo>
                      <a:pt x="40" y="23"/>
                    </a:lnTo>
                    <a:lnTo>
                      <a:pt x="14" y="23"/>
                    </a:lnTo>
                    <a:lnTo>
                      <a:pt x="14" y="26"/>
                    </a:lnTo>
                    <a:lnTo>
                      <a:pt x="19" y="26"/>
                    </a:lnTo>
                    <a:lnTo>
                      <a:pt x="19" y="0"/>
                    </a:lnTo>
                    <a:lnTo>
                      <a:pt x="10" y="0"/>
                    </a:lnTo>
                    <a:lnTo>
                      <a:pt x="10" y="52"/>
                    </a:lnTo>
                    <a:lnTo>
                      <a:pt x="19" y="52"/>
                    </a:lnTo>
                    <a:lnTo>
                      <a:pt x="19" y="0"/>
                    </a:lnTo>
                    <a:lnTo>
                      <a:pt x="10" y="0"/>
                    </a:lnTo>
                    <a:lnTo>
                      <a:pt x="10" y="31"/>
                    </a:lnTo>
                    <a:lnTo>
                      <a:pt x="40" y="31"/>
                    </a:lnTo>
                    <a:lnTo>
                      <a:pt x="40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41" name="Freeform 457"/>
              <p:cNvSpPr>
                <a:spLocks/>
              </p:cNvSpPr>
              <p:nvPr/>
            </p:nvSpPr>
            <p:spPr bwMode="auto">
              <a:xfrm>
                <a:off x="1343" y="1775"/>
                <a:ext cx="44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44" y="32"/>
                  </a:cxn>
                  <a:cxn ang="0">
                    <a:pos x="44" y="23"/>
                  </a:cxn>
                  <a:cxn ang="0">
                    <a:pos x="18" y="23"/>
                  </a:cxn>
                  <a:cxn ang="0">
                    <a:pos x="18" y="27"/>
                  </a:cxn>
                  <a:cxn ang="0">
                    <a:pos x="23" y="27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14" y="52"/>
                  </a:cxn>
                  <a:cxn ang="0">
                    <a:pos x="23" y="52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44" y="32"/>
                  </a:cxn>
                  <a:cxn ang="0">
                    <a:pos x="44" y="23"/>
                  </a:cxn>
                  <a:cxn ang="0">
                    <a:pos x="0" y="23"/>
                  </a:cxn>
                </a:cxnLst>
                <a:rect l="0" t="0" r="r" b="b"/>
                <a:pathLst>
                  <a:path w="44" h="52">
                    <a:moveTo>
                      <a:pt x="0" y="23"/>
                    </a:moveTo>
                    <a:lnTo>
                      <a:pt x="0" y="32"/>
                    </a:lnTo>
                    <a:lnTo>
                      <a:pt x="44" y="32"/>
                    </a:lnTo>
                    <a:lnTo>
                      <a:pt x="44" y="23"/>
                    </a:lnTo>
                    <a:lnTo>
                      <a:pt x="18" y="23"/>
                    </a:lnTo>
                    <a:lnTo>
                      <a:pt x="18" y="27"/>
                    </a:lnTo>
                    <a:lnTo>
                      <a:pt x="23" y="27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14" y="52"/>
                    </a:lnTo>
                    <a:lnTo>
                      <a:pt x="23" y="52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44" y="32"/>
                    </a:lnTo>
                    <a:lnTo>
                      <a:pt x="44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42" name="Freeform 458"/>
              <p:cNvSpPr>
                <a:spLocks/>
              </p:cNvSpPr>
              <p:nvPr/>
            </p:nvSpPr>
            <p:spPr bwMode="auto">
              <a:xfrm>
                <a:off x="1343" y="1818"/>
                <a:ext cx="48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48" y="32"/>
                  </a:cxn>
                  <a:cxn ang="0">
                    <a:pos x="48" y="23"/>
                  </a:cxn>
                  <a:cxn ang="0">
                    <a:pos x="22" y="23"/>
                  </a:cxn>
                  <a:cxn ang="0">
                    <a:pos x="22" y="27"/>
                  </a:cxn>
                  <a:cxn ang="0">
                    <a:pos x="27" y="27"/>
                  </a:cxn>
                  <a:cxn ang="0">
                    <a:pos x="27" y="0"/>
                  </a:cxn>
                  <a:cxn ang="0">
                    <a:pos x="18" y="0"/>
                  </a:cxn>
                  <a:cxn ang="0">
                    <a:pos x="18" y="52"/>
                  </a:cxn>
                  <a:cxn ang="0">
                    <a:pos x="27" y="52"/>
                  </a:cxn>
                  <a:cxn ang="0">
                    <a:pos x="27" y="0"/>
                  </a:cxn>
                  <a:cxn ang="0">
                    <a:pos x="18" y="0"/>
                  </a:cxn>
                  <a:cxn ang="0">
                    <a:pos x="18" y="32"/>
                  </a:cxn>
                  <a:cxn ang="0">
                    <a:pos x="48" y="32"/>
                  </a:cxn>
                  <a:cxn ang="0">
                    <a:pos x="48" y="23"/>
                  </a:cxn>
                  <a:cxn ang="0">
                    <a:pos x="0" y="23"/>
                  </a:cxn>
                </a:cxnLst>
                <a:rect l="0" t="0" r="r" b="b"/>
                <a:pathLst>
                  <a:path w="48" h="52">
                    <a:moveTo>
                      <a:pt x="0" y="23"/>
                    </a:moveTo>
                    <a:lnTo>
                      <a:pt x="0" y="32"/>
                    </a:lnTo>
                    <a:lnTo>
                      <a:pt x="48" y="32"/>
                    </a:lnTo>
                    <a:lnTo>
                      <a:pt x="48" y="23"/>
                    </a:lnTo>
                    <a:lnTo>
                      <a:pt x="22" y="23"/>
                    </a:lnTo>
                    <a:lnTo>
                      <a:pt x="22" y="27"/>
                    </a:lnTo>
                    <a:lnTo>
                      <a:pt x="27" y="27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52"/>
                    </a:lnTo>
                    <a:lnTo>
                      <a:pt x="27" y="52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32"/>
                    </a:lnTo>
                    <a:lnTo>
                      <a:pt x="48" y="32"/>
                    </a:lnTo>
                    <a:lnTo>
                      <a:pt x="48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43" name="Freeform 459"/>
              <p:cNvSpPr>
                <a:spLocks/>
              </p:cNvSpPr>
              <p:nvPr/>
            </p:nvSpPr>
            <p:spPr bwMode="auto">
              <a:xfrm>
                <a:off x="1343" y="1848"/>
                <a:ext cx="52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22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22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0" y="23"/>
                  </a:cxn>
                </a:cxnLst>
                <a:rect l="0" t="0" r="r" b="b"/>
                <a:pathLst>
                  <a:path w="52" h="52">
                    <a:moveTo>
                      <a:pt x="0" y="23"/>
                    </a:moveTo>
                    <a:lnTo>
                      <a:pt x="0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2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2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44" name="Freeform 460"/>
              <p:cNvSpPr>
                <a:spLocks/>
              </p:cNvSpPr>
              <p:nvPr/>
            </p:nvSpPr>
            <p:spPr bwMode="auto">
              <a:xfrm>
                <a:off x="1346" y="1875"/>
                <a:ext cx="51" cy="51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0" y="31"/>
                  </a:cxn>
                  <a:cxn ang="0">
                    <a:pos x="51" y="31"/>
                  </a:cxn>
                  <a:cxn ang="0">
                    <a:pos x="51" y="22"/>
                  </a:cxn>
                  <a:cxn ang="0">
                    <a:pos x="25" y="22"/>
                  </a:cxn>
                  <a:cxn ang="0">
                    <a:pos x="25" y="26"/>
                  </a:cxn>
                  <a:cxn ang="0">
                    <a:pos x="30" y="26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1"/>
                  </a:cxn>
                  <a:cxn ang="0">
                    <a:pos x="30" y="51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1"/>
                  </a:cxn>
                  <a:cxn ang="0">
                    <a:pos x="51" y="31"/>
                  </a:cxn>
                  <a:cxn ang="0">
                    <a:pos x="51" y="22"/>
                  </a:cxn>
                  <a:cxn ang="0">
                    <a:pos x="0" y="22"/>
                  </a:cxn>
                </a:cxnLst>
                <a:rect l="0" t="0" r="r" b="b"/>
                <a:pathLst>
                  <a:path w="51" h="51">
                    <a:moveTo>
                      <a:pt x="0" y="22"/>
                    </a:moveTo>
                    <a:lnTo>
                      <a:pt x="0" y="31"/>
                    </a:lnTo>
                    <a:lnTo>
                      <a:pt x="51" y="31"/>
                    </a:lnTo>
                    <a:lnTo>
                      <a:pt x="51" y="22"/>
                    </a:lnTo>
                    <a:lnTo>
                      <a:pt x="25" y="22"/>
                    </a:lnTo>
                    <a:lnTo>
                      <a:pt x="25" y="26"/>
                    </a:lnTo>
                    <a:lnTo>
                      <a:pt x="30" y="26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1"/>
                    </a:lnTo>
                    <a:lnTo>
                      <a:pt x="30" y="51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1"/>
                    </a:lnTo>
                    <a:lnTo>
                      <a:pt x="51" y="31"/>
                    </a:lnTo>
                    <a:lnTo>
                      <a:pt x="51" y="22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45" name="Freeform 461"/>
              <p:cNvSpPr>
                <a:spLocks/>
              </p:cNvSpPr>
              <p:nvPr/>
            </p:nvSpPr>
            <p:spPr bwMode="auto">
              <a:xfrm>
                <a:off x="1349" y="1908"/>
                <a:ext cx="52" cy="51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0" y="31"/>
                  </a:cxn>
                  <a:cxn ang="0">
                    <a:pos x="52" y="31"/>
                  </a:cxn>
                  <a:cxn ang="0">
                    <a:pos x="52" y="22"/>
                  </a:cxn>
                  <a:cxn ang="0">
                    <a:pos x="26" y="22"/>
                  </a:cxn>
                  <a:cxn ang="0">
                    <a:pos x="26" y="26"/>
                  </a:cxn>
                  <a:cxn ang="0">
                    <a:pos x="31" y="26"/>
                  </a:cxn>
                  <a:cxn ang="0">
                    <a:pos x="31" y="0"/>
                  </a:cxn>
                  <a:cxn ang="0">
                    <a:pos x="22" y="0"/>
                  </a:cxn>
                  <a:cxn ang="0">
                    <a:pos x="22" y="51"/>
                  </a:cxn>
                  <a:cxn ang="0">
                    <a:pos x="31" y="51"/>
                  </a:cxn>
                  <a:cxn ang="0">
                    <a:pos x="31" y="0"/>
                  </a:cxn>
                  <a:cxn ang="0">
                    <a:pos x="22" y="0"/>
                  </a:cxn>
                  <a:cxn ang="0">
                    <a:pos x="22" y="31"/>
                  </a:cxn>
                  <a:cxn ang="0">
                    <a:pos x="52" y="31"/>
                  </a:cxn>
                  <a:cxn ang="0">
                    <a:pos x="52" y="22"/>
                  </a:cxn>
                  <a:cxn ang="0">
                    <a:pos x="0" y="22"/>
                  </a:cxn>
                </a:cxnLst>
                <a:rect l="0" t="0" r="r" b="b"/>
                <a:pathLst>
                  <a:path w="52" h="51">
                    <a:moveTo>
                      <a:pt x="0" y="22"/>
                    </a:moveTo>
                    <a:lnTo>
                      <a:pt x="0" y="31"/>
                    </a:lnTo>
                    <a:lnTo>
                      <a:pt x="52" y="31"/>
                    </a:lnTo>
                    <a:lnTo>
                      <a:pt x="52" y="22"/>
                    </a:lnTo>
                    <a:lnTo>
                      <a:pt x="26" y="22"/>
                    </a:lnTo>
                    <a:lnTo>
                      <a:pt x="26" y="26"/>
                    </a:lnTo>
                    <a:lnTo>
                      <a:pt x="31" y="26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22" y="51"/>
                    </a:lnTo>
                    <a:lnTo>
                      <a:pt x="31" y="51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22" y="31"/>
                    </a:lnTo>
                    <a:lnTo>
                      <a:pt x="52" y="31"/>
                    </a:lnTo>
                    <a:lnTo>
                      <a:pt x="52" y="22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46" name="Freeform 462"/>
              <p:cNvSpPr>
                <a:spLocks/>
              </p:cNvSpPr>
              <p:nvPr/>
            </p:nvSpPr>
            <p:spPr bwMode="auto">
              <a:xfrm>
                <a:off x="1353" y="1930"/>
                <a:ext cx="52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22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22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0" y="23"/>
                  </a:cxn>
                </a:cxnLst>
                <a:rect l="0" t="0" r="r" b="b"/>
                <a:pathLst>
                  <a:path w="52" h="52">
                    <a:moveTo>
                      <a:pt x="0" y="23"/>
                    </a:moveTo>
                    <a:lnTo>
                      <a:pt x="0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2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2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47" name="Freeform 463"/>
              <p:cNvSpPr>
                <a:spLocks/>
              </p:cNvSpPr>
              <p:nvPr/>
            </p:nvSpPr>
            <p:spPr bwMode="auto">
              <a:xfrm>
                <a:off x="1371" y="2041"/>
                <a:ext cx="51" cy="51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0" y="31"/>
                  </a:cxn>
                  <a:cxn ang="0">
                    <a:pos x="51" y="31"/>
                  </a:cxn>
                  <a:cxn ang="0">
                    <a:pos x="51" y="22"/>
                  </a:cxn>
                  <a:cxn ang="0">
                    <a:pos x="25" y="22"/>
                  </a:cxn>
                  <a:cxn ang="0">
                    <a:pos x="25" y="26"/>
                  </a:cxn>
                  <a:cxn ang="0">
                    <a:pos x="30" y="26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1"/>
                  </a:cxn>
                  <a:cxn ang="0">
                    <a:pos x="30" y="51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1"/>
                  </a:cxn>
                  <a:cxn ang="0">
                    <a:pos x="51" y="31"/>
                  </a:cxn>
                  <a:cxn ang="0">
                    <a:pos x="51" y="22"/>
                  </a:cxn>
                  <a:cxn ang="0">
                    <a:pos x="0" y="22"/>
                  </a:cxn>
                </a:cxnLst>
                <a:rect l="0" t="0" r="r" b="b"/>
                <a:pathLst>
                  <a:path w="51" h="51">
                    <a:moveTo>
                      <a:pt x="0" y="22"/>
                    </a:moveTo>
                    <a:lnTo>
                      <a:pt x="0" y="31"/>
                    </a:lnTo>
                    <a:lnTo>
                      <a:pt x="51" y="31"/>
                    </a:lnTo>
                    <a:lnTo>
                      <a:pt x="51" y="22"/>
                    </a:lnTo>
                    <a:lnTo>
                      <a:pt x="25" y="22"/>
                    </a:lnTo>
                    <a:lnTo>
                      <a:pt x="25" y="26"/>
                    </a:lnTo>
                    <a:lnTo>
                      <a:pt x="30" y="26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1"/>
                    </a:lnTo>
                    <a:lnTo>
                      <a:pt x="30" y="51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1"/>
                    </a:lnTo>
                    <a:lnTo>
                      <a:pt x="51" y="31"/>
                    </a:lnTo>
                    <a:lnTo>
                      <a:pt x="51" y="22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48" name="Freeform 464"/>
              <p:cNvSpPr>
                <a:spLocks/>
              </p:cNvSpPr>
              <p:nvPr/>
            </p:nvSpPr>
            <p:spPr bwMode="auto">
              <a:xfrm>
                <a:off x="1393" y="2134"/>
                <a:ext cx="52" cy="51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1"/>
                  </a:cxn>
                  <a:cxn ang="0">
                    <a:pos x="52" y="31"/>
                  </a:cxn>
                  <a:cxn ang="0">
                    <a:pos x="52" y="23"/>
                  </a:cxn>
                  <a:cxn ang="0">
                    <a:pos x="26" y="23"/>
                  </a:cxn>
                  <a:cxn ang="0">
                    <a:pos x="26" y="26"/>
                  </a:cxn>
                  <a:cxn ang="0">
                    <a:pos x="31" y="26"/>
                  </a:cxn>
                  <a:cxn ang="0">
                    <a:pos x="31" y="0"/>
                  </a:cxn>
                  <a:cxn ang="0">
                    <a:pos x="22" y="0"/>
                  </a:cxn>
                  <a:cxn ang="0">
                    <a:pos x="22" y="51"/>
                  </a:cxn>
                  <a:cxn ang="0">
                    <a:pos x="31" y="51"/>
                  </a:cxn>
                  <a:cxn ang="0">
                    <a:pos x="31" y="0"/>
                  </a:cxn>
                  <a:cxn ang="0">
                    <a:pos x="22" y="0"/>
                  </a:cxn>
                  <a:cxn ang="0">
                    <a:pos x="22" y="31"/>
                  </a:cxn>
                  <a:cxn ang="0">
                    <a:pos x="52" y="31"/>
                  </a:cxn>
                  <a:cxn ang="0">
                    <a:pos x="52" y="23"/>
                  </a:cxn>
                  <a:cxn ang="0">
                    <a:pos x="0" y="23"/>
                  </a:cxn>
                </a:cxnLst>
                <a:rect l="0" t="0" r="r" b="b"/>
                <a:pathLst>
                  <a:path w="52" h="51">
                    <a:moveTo>
                      <a:pt x="0" y="23"/>
                    </a:moveTo>
                    <a:lnTo>
                      <a:pt x="0" y="31"/>
                    </a:lnTo>
                    <a:lnTo>
                      <a:pt x="52" y="31"/>
                    </a:lnTo>
                    <a:lnTo>
                      <a:pt x="52" y="23"/>
                    </a:lnTo>
                    <a:lnTo>
                      <a:pt x="26" y="23"/>
                    </a:lnTo>
                    <a:lnTo>
                      <a:pt x="26" y="26"/>
                    </a:lnTo>
                    <a:lnTo>
                      <a:pt x="31" y="26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22" y="51"/>
                    </a:lnTo>
                    <a:lnTo>
                      <a:pt x="31" y="51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22" y="31"/>
                    </a:lnTo>
                    <a:lnTo>
                      <a:pt x="52" y="31"/>
                    </a:lnTo>
                    <a:lnTo>
                      <a:pt x="52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49" name="Freeform 465"/>
              <p:cNvSpPr>
                <a:spLocks/>
              </p:cNvSpPr>
              <p:nvPr/>
            </p:nvSpPr>
            <p:spPr bwMode="auto">
              <a:xfrm>
                <a:off x="1397" y="2145"/>
                <a:ext cx="52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22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22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0" y="23"/>
                  </a:cxn>
                </a:cxnLst>
                <a:rect l="0" t="0" r="r" b="b"/>
                <a:pathLst>
                  <a:path w="52" h="52">
                    <a:moveTo>
                      <a:pt x="0" y="23"/>
                    </a:moveTo>
                    <a:lnTo>
                      <a:pt x="0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2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2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50" name="Freeform 466"/>
              <p:cNvSpPr>
                <a:spLocks/>
              </p:cNvSpPr>
              <p:nvPr/>
            </p:nvSpPr>
            <p:spPr bwMode="auto">
              <a:xfrm>
                <a:off x="1406" y="2174"/>
                <a:ext cx="52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2"/>
                  </a:cxn>
                  <a:cxn ang="0">
                    <a:pos x="52" y="32"/>
                  </a:cxn>
                  <a:cxn ang="0">
                    <a:pos x="52" y="23"/>
                  </a:cxn>
                  <a:cxn ang="0">
                    <a:pos x="0" y="23"/>
                  </a:cxn>
                </a:cxnLst>
                <a:rect l="0" t="0" r="r" b="b"/>
                <a:pathLst>
                  <a:path w="52" h="52">
                    <a:moveTo>
                      <a:pt x="0" y="23"/>
                    </a:moveTo>
                    <a:lnTo>
                      <a:pt x="0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2"/>
                    </a:lnTo>
                    <a:lnTo>
                      <a:pt x="52" y="32"/>
                    </a:lnTo>
                    <a:lnTo>
                      <a:pt x="52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51" name="Freeform 467"/>
              <p:cNvSpPr>
                <a:spLocks/>
              </p:cNvSpPr>
              <p:nvPr/>
            </p:nvSpPr>
            <p:spPr bwMode="auto">
              <a:xfrm>
                <a:off x="1435" y="2255"/>
                <a:ext cx="52" cy="51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0" y="31"/>
                  </a:cxn>
                  <a:cxn ang="0">
                    <a:pos x="52" y="31"/>
                  </a:cxn>
                  <a:cxn ang="0">
                    <a:pos x="52" y="22"/>
                  </a:cxn>
                  <a:cxn ang="0">
                    <a:pos x="25" y="22"/>
                  </a:cxn>
                  <a:cxn ang="0">
                    <a:pos x="25" y="26"/>
                  </a:cxn>
                  <a:cxn ang="0">
                    <a:pos x="30" y="26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1"/>
                  </a:cxn>
                  <a:cxn ang="0">
                    <a:pos x="30" y="51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1"/>
                  </a:cxn>
                  <a:cxn ang="0">
                    <a:pos x="52" y="31"/>
                  </a:cxn>
                  <a:cxn ang="0">
                    <a:pos x="52" y="22"/>
                  </a:cxn>
                  <a:cxn ang="0">
                    <a:pos x="0" y="22"/>
                  </a:cxn>
                </a:cxnLst>
                <a:rect l="0" t="0" r="r" b="b"/>
                <a:pathLst>
                  <a:path w="52" h="51">
                    <a:moveTo>
                      <a:pt x="0" y="22"/>
                    </a:moveTo>
                    <a:lnTo>
                      <a:pt x="0" y="31"/>
                    </a:lnTo>
                    <a:lnTo>
                      <a:pt x="52" y="31"/>
                    </a:lnTo>
                    <a:lnTo>
                      <a:pt x="52" y="22"/>
                    </a:lnTo>
                    <a:lnTo>
                      <a:pt x="25" y="22"/>
                    </a:lnTo>
                    <a:lnTo>
                      <a:pt x="25" y="26"/>
                    </a:lnTo>
                    <a:lnTo>
                      <a:pt x="30" y="26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1"/>
                    </a:lnTo>
                    <a:lnTo>
                      <a:pt x="30" y="51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1"/>
                    </a:lnTo>
                    <a:lnTo>
                      <a:pt x="52" y="31"/>
                    </a:lnTo>
                    <a:lnTo>
                      <a:pt x="52" y="22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52" name="Freeform 468"/>
              <p:cNvSpPr>
                <a:spLocks/>
              </p:cNvSpPr>
              <p:nvPr/>
            </p:nvSpPr>
            <p:spPr bwMode="auto">
              <a:xfrm>
                <a:off x="1463" y="2317"/>
                <a:ext cx="51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0" y="23"/>
                  </a:cxn>
                </a:cxnLst>
                <a:rect l="0" t="0" r="r" b="b"/>
                <a:pathLst>
                  <a:path w="51" h="52">
                    <a:moveTo>
                      <a:pt x="0" y="23"/>
                    </a:moveTo>
                    <a:lnTo>
                      <a:pt x="0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53" name="Freeform 469"/>
              <p:cNvSpPr>
                <a:spLocks/>
              </p:cNvSpPr>
              <p:nvPr/>
            </p:nvSpPr>
            <p:spPr bwMode="auto">
              <a:xfrm>
                <a:off x="1498" y="2375"/>
                <a:ext cx="51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0" y="23"/>
                  </a:cxn>
                </a:cxnLst>
                <a:rect l="0" t="0" r="r" b="b"/>
                <a:pathLst>
                  <a:path w="51" h="52">
                    <a:moveTo>
                      <a:pt x="0" y="23"/>
                    </a:moveTo>
                    <a:lnTo>
                      <a:pt x="0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54" name="Freeform 470"/>
              <p:cNvSpPr>
                <a:spLocks/>
              </p:cNvSpPr>
              <p:nvPr/>
            </p:nvSpPr>
            <p:spPr bwMode="auto">
              <a:xfrm>
                <a:off x="1614" y="2511"/>
                <a:ext cx="51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0" y="23"/>
                  </a:cxn>
                </a:cxnLst>
                <a:rect l="0" t="0" r="r" b="b"/>
                <a:pathLst>
                  <a:path w="51" h="52">
                    <a:moveTo>
                      <a:pt x="0" y="23"/>
                    </a:moveTo>
                    <a:lnTo>
                      <a:pt x="0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55" name="Freeform 471"/>
              <p:cNvSpPr>
                <a:spLocks/>
              </p:cNvSpPr>
              <p:nvPr/>
            </p:nvSpPr>
            <p:spPr bwMode="auto">
              <a:xfrm>
                <a:off x="1951" y="2746"/>
                <a:ext cx="51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0" y="23"/>
                  </a:cxn>
                </a:cxnLst>
                <a:rect l="0" t="0" r="r" b="b"/>
                <a:pathLst>
                  <a:path w="51" h="52">
                    <a:moveTo>
                      <a:pt x="0" y="23"/>
                    </a:moveTo>
                    <a:lnTo>
                      <a:pt x="0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56" name="Freeform 472"/>
              <p:cNvSpPr>
                <a:spLocks/>
              </p:cNvSpPr>
              <p:nvPr/>
            </p:nvSpPr>
            <p:spPr bwMode="auto">
              <a:xfrm>
                <a:off x="2394" y="2931"/>
                <a:ext cx="51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0" y="23"/>
                  </a:cxn>
                </a:cxnLst>
                <a:rect l="0" t="0" r="r" b="b"/>
                <a:pathLst>
                  <a:path w="51" h="52">
                    <a:moveTo>
                      <a:pt x="0" y="23"/>
                    </a:moveTo>
                    <a:lnTo>
                      <a:pt x="0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57" name="Freeform 473"/>
              <p:cNvSpPr>
                <a:spLocks/>
              </p:cNvSpPr>
              <p:nvPr/>
            </p:nvSpPr>
            <p:spPr bwMode="auto">
              <a:xfrm>
                <a:off x="3438" y="3302"/>
                <a:ext cx="51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0" y="23"/>
                  </a:cxn>
                </a:cxnLst>
                <a:rect l="0" t="0" r="r" b="b"/>
                <a:pathLst>
                  <a:path w="51" h="52">
                    <a:moveTo>
                      <a:pt x="0" y="23"/>
                    </a:moveTo>
                    <a:lnTo>
                      <a:pt x="0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58" name="Freeform 474"/>
              <p:cNvSpPr>
                <a:spLocks/>
              </p:cNvSpPr>
              <p:nvPr/>
            </p:nvSpPr>
            <p:spPr bwMode="auto">
              <a:xfrm>
                <a:off x="3828" y="3380"/>
                <a:ext cx="51" cy="5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25" y="23"/>
                  </a:cxn>
                  <a:cxn ang="0">
                    <a:pos x="25" y="27"/>
                  </a:cxn>
                  <a:cxn ang="0">
                    <a:pos x="30" y="27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52"/>
                  </a:cxn>
                  <a:cxn ang="0">
                    <a:pos x="30" y="52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21" y="32"/>
                  </a:cxn>
                  <a:cxn ang="0">
                    <a:pos x="51" y="32"/>
                  </a:cxn>
                  <a:cxn ang="0">
                    <a:pos x="51" y="23"/>
                  </a:cxn>
                  <a:cxn ang="0">
                    <a:pos x="0" y="23"/>
                  </a:cxn>
                </a:cxnLst>
                <a:rect l="0" t="0" r="r" b="b"/>
                <a:pathLst>
                  <a:path w="51" h="52">
                    <a:moveTo>
                      <a:pt x="0" y="23"/>
                    </a:moveTo>
                    <a:lnTo>
                      <a:pt x="0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52"/>
                    </a:lnTo>
                    <a:lnTo>
                      <a:pt x="30" y="52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32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59" name="Rectangle 475"/>
              <p:cNvSpPr>
                <a:spLocks noChangeArrowheads="1"/>
              </p:cNvSpPr>
              <p:nvPr/>
            </p:nvSpPr>
            <p:spPr bwMode="auto">
              <a:xfrm>
                <a:off x="1414" y="2146"/>
                <a:ext cx="8" cy="8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60" name="Line 476"/>
              <p:cNvSpPr>
                <a:spLocks noChangeShapeType="1"/>
              </p:cNvSpPr>
              <p:nvPr/>
            </p:nvSpPr>
            <p:spPr bwMode="auto">
              <a:xfrm>
                <a:off x="1417" y="2150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61" name="Rectangle 477"/>
              <p:cNvSpPr>
                <a:spLocks noChangeArrowheads="1"/>
              </p:cNvSpPr>
              <p:nvPr/>
            </p:nvSpPr>
            <p:spPr bwMode="auto">
              <a:xfrm>
                <a:off x="1397" y="2150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62" name="Rectangle 478"/>
              <p:cNvSpPr>
                <a:spLocks noChangeArrowheads="1"/>
              </p:cNvSpPr>
              <p:nvPr/>
            </p:nvSpPr>
            <p:spPr bwMode="auto">
              <a:xfrm>
                <a:off x="1397" y="2143"/>
                <a:ext cx="42" cy="8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63" name="Freeform 479"/>
              <p:cNvSpPr>
                <a:spLocks/>
              </p:cNvSpPr>
              <p:nvPr/>
            </p:nvSpPr>
            <p:spPr bwMode="auto">
              <a:xfrm>
                <a:off x="1414" y="2130"/>
                <a:ext cx="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8" y="42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8" y="42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8" h="42">
                    <a:moveTo>
                      <a:pt x="0" y="42"/>
                    </a:moveTo>
                    <a:lnTo>
                      <a:pt x="8" y="42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8" y="42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64" name="Rectangle 480"/>
              <p:cNvSpPr>
                <a:spLocks noChangeArrowheads="1"/>
              </p:cNvSpPr>
              <p:nvPr/>
            </p:nvSpPr>
            <p:spPr bwMode="auto">
              <a:xfrm>
                <a:off x="1356" y="1783"/>
                <a:ext cx="9" cy="5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65" name="Line 481"/>
              <p:cNvSpPr>
                <a:spLocks noChangeShapeType="1"/>
              </p:cNvSpPr>
              <p:nvPr/>
            </p:nvSpPr>
            <p:spPr bwMode="auto">
              <a:xfrm>
                <a:off x="1360" y="1786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66" name="Rectangle 482"/>
              <p:cNvSpPr>
                <a:spLocks noChangeArrowheads="1"/>
              </p:cNvSpPr>
              <p:nvPr/>
            </p:nvSpPr>
            <p:spPr bwMode="auto">
              <a:xfrm>
                <a:off x="1343" y="1784"/>
                <a:ext cx="38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67" name="Rectangle 483"/>
              <p:cNvSpPr>
                <a:spLocks noChangeArrowheads="1"/>
              </p:cNvSpPr>
              <p:nvPr/>
            </p:nvSpPr>
            <p:spPr bwMode="auto">
              <a:xfrm>
                <a:off x="1343" y="1779"/>
                <a:ext cx="38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68" name="Freeform 484"/>
              <p:cNvSpPr>
                <a:spLocks/>
              </p:cNvSpPr>
              <p:nvPr/>
            </p:nvSpPr>
            <p:spPr bwMode="auto">
              <a:xfrm>
                <a:off x="1356" y="1764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69" name="Rectangle 485"/>
              <p:cNvSpPr>
                <a:spLocks noChangeArrowheads="1"/>
              </p:cNvSpPr>
              <p:nvPr/>
            </p:nvSpPr>
            <p:spPr bwMode="auto">
              <a:xfrm>
                <a:off x="1352" y="1743"/>
                <a:ext cx="9" cy="10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70" name="Line 486"/>
              <p:cNvSpPr>
                <a:spLocks noChangeShapeType="1"/>
              </p:cNvSpPr>
              <p:nvPr/>
            </p:nvSpPr>
            <p:spPr bwMode="auto">
              <a:xfrm>
                <a:off x="1356" y="1748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71" name="Rectangle 487"/>
              <p:cNvSpPr>
                <a:spLocks noChangeArrowheads="1"/>
              </p:cNvSpPr>
              <p:nvPr/>
            </p:nvSpPr>
            <p:spPr bwMode="auto">
              <a:xfrm>
                <a:off x="1343" y="1749"/>
                <a:ext cx="34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72" name="Rectangle 488"/>
              <p:cNvSpPr>
                <a:spLocks noChangeArrowheads="1"/>
              </p:cNvSpPr>
              <p:nvPr/>
            </p:nvSpPr>
            <p:spPr bwMode="auto">
              <a:xfrm>
                <a:off x="1343" y="1739"/>
                <a:ext cx="34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73" name="Freeform 489"/>
              <p:cNvSpPr>
                <a:spLocks/>
              </p:cNvSpPr>
              <p:nvPr/>
            </p:nvSpPr>
            <p:spPr bwMode="auto">
              <a:xfrm>
                <a:off x="1352" y="1728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74" name="Rectangle 490"/>
              <p:cNvSpPr>
                <a:spLocks noChangeArrowheads="1"/>
              </p:cNvSpPr>
              <p:nvPr/>
            </p:nvSpPr>
            <p:spPr bwMode="auto">
              <a:xfrm>
                <a:off x="1349" y="1700"/>
                <a:ext cx="9" cy="18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75" name="Line 491"/>
              <p:cNvSpPr>
                <a:spLocks noChangeShapeType="1"/>
              </p:cNvSpPr>
              <p:nvPr/>
            </p:nvSpPr>
            <p:spPr bwMode="auto">
              <a:xfrm>
                <a:off x="1353" y="1708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76" name="Rectangle 492"/>
              <p:cNvSpPr>
                <a:spLocks noChangeArrowheads="1"/>
              </p:cNvSpPr>
              <p:nvPr/>
            </p:nvSpPr>
            <p:spPr bwMode="auto">
              <a:xfrm>
                <a:off x="1343" y="1714"/>
                <a:ext cx="30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77" name="Rectangle 493"/>
              <p:cNvSpPr>
                <a:spLocks noChangeArrowheads="1"/>
              </p:cNvSpPr>
              <p:nvPr/>
            </p:nvSpPr>
            <p:spPr bwMode="auto">
              <a:xfrm>
                <a:off x="1343" y="1696"/>
                <a:ext cx="30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78" name="Freeform 494"/>
              <p:cNvSpPr>
                <a:spLocks/>
              </p:cNvSpPr>
              <p:nvPr/>
            </p:nvSpPr>
            <p:spPr bwMode="auto">
              <a:xfrm>
                <a:off x="1349" y="1687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79" name="Rectangle 495"/>
              <p:cNvSpPr>
                <a:spLocks noChangeArrowheads="1"/>
              </p:cNvSpPr>
              <p:nvPr/>
            </p:nvSpPr>
            <p:spPr bwMode="auto">
              <a:xfrm>
                <a:off x="1346" y="1656"/>
                <a:ext cx="8" cy="10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80" name="Line 496"/>
              <p:cNvSpPr>
                <a:spLocks noChangeShapeType="1"/>
              </p:cNvSpPr>
              <p:nvPr/>
            </p:nvSpPr>
            <p:spPr bwMode="auto">
              <a:xfrm>
                <a:off x="1349" y="1660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81" name="Rectangle 497"/>
              <p:cNvSpPr>
                <a:spLocks noChangeArrowheads="1"/>
              </p:cNvSpPr>
              <p:nvPr/>
            </p:nvSpPr>
            <p:spPr bwMode="auto">
              <a:xfrm>
                <a:off x="1343" y="1662"/>
                <a:ext cx="28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82" name="Rectangle 498"/>
              <p:cNvSpPr>
                <a:spLocks noChangeArrowheads="1"/>
              </p:cNvSpPr>
              <p:nvPr/>
            </p:nvSpPr>
            <p:spPr bwMode="auto">
              <a:xfrm>
                <a:off x="1343" y="1651"/>
                <a:ext cx="28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83" name="Freeform 499"/>
              <p:cNvSpPr>
                <a:spLocks/>
              </p:cNvSpPr>
              <p:nvPr/>
            </p:nvSpPr>
            <p:spPr bwMode="auto">
              <a:xfrm>
                <a:off x="1346" y="1640"/>
                <a:ext cx="8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8" y="41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8" y="41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8" h="41">
                    <a:moveTo>
                      <a:pt x="0" y="41"/>
                    </a:moveTo>
                    <a:lnTo>
                      <a:pt x="8" y="41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8" y="41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84" name="Rectangle 500"/>
              <p:cNvSpPr>
                <a:spLocks noChangeArrowheads="1"/>
              </p:cNvSpPr>
              <p:nvPr/>
            </p:nvSpPr>
            <p:spPr bwMode="auto">
              <a:xfrm>
                <a:off x="1342" y="1609"/>
                <a:ext cx="9" cy="7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85" name="Line 501"/>
              <p:cNvSpPr>
                <a:spLocks noChangeShapeType="1"/>
              </p:cNvSpPr>
              <p:nvPr/>
            </p:nvSpPr>
            <p:spPr bwMode="auto">
              <a:xfrm>
                <a:off x="1346" y="1613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86" name="Rectangle 502"/>
              <p:cNvSpPr>
                <a:spLocks noChangeArrowheads="1"/>
              </p:cNvSpPr>
              <p:nvPr/>
            </p:nvSpPr>
            <p:spPr bwMode="auto">
              <a:xfrm>
                <a:off x="1343" y="1612"/>
                <a:ext cx="24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87" name="Rectangle 503"/>
              <p:cNvSpPr>
                <a:spLocks noChangeArrowheads="1"/>
              </p:cNvSpPr>
              <p:nvPr/>
            </p:nvSpPr>
            <p:spPr bwMode="auto">
              <a:xfrm>
                <a:off x="1343" y="1606"/>
                <a:ext cx="24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88" name="Freeform 504"/>
              <p:cNvSpPr>
                <a:spLocks/>
              </p:cNvSpPr>
              <p:nvPr/>
            </p:nvSpPr>
            <p:spPr bwMode="auto">
              <a:xfrm>
                <a:off x="1342" y="1592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89" name="Rectangle 505"/>
              <p:cNvSpPr>
                <a:spLocks noChangeArrowheads="1"/>
              </p:cNvSpPr>
              <p:nvPr/>
            </p:nvSpPr>
            <p:spPr bwMode="auto">
              <a:xfrm>
                <a:off x="1341" y="1597"/>
                <a:ext cx="8" cy="7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90" name="Line 506"/>
              <p:cNvSpPr>
                <a:spLocks noChangeShapeType="1"/>
              </p:cNvSpPr>
              <p:nvPr/>
            </p:nvSpPr>
            <p:spPr bwMode="auto">
              <a:xfrm>
                <a:off x="1344" y="1601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91" name="Rectangle 507"/>
              <p:cNvSpPr>
                <a:spLocks noChangeArrowheads="1"/>
              </p:cNvSpPr>
              <p:nvPr/>
            </p:nvSpPr>
            <p:spPr bwMode="auto">
              <a:xfrm>
                <a:off x="1343" y="1601"/>
                <a:ext cx="22" cy="8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92" name="Rectangle 508"/>
              <p:cNvSpPr>
                <a:spLocks noChangeArrowheads="1"/>
              </p:cNvSpPr>
              <p:nvPr/>
            </p:nvSpPr>
            <p:spPr bwMode="auto">
              <a:xfrm>
                <a:off x="1343" y="1593"/>
                <a:ext cx="22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93" name="Freeform 509"/>
              <p:cNvSpPr>
                <a:spLocks/>
              </p:cNvSpPr>
              <p:nvPr/>
            </p:nvSpPr>
            <p:spPr bwMode="auto">
              <a:xfrm>
                <a:off x="1341" y="1579"/>
                <a:ext cx="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8" y="42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8" y="42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8" h="42">
                    <a:moveTo>
                      <a:pt x="0" y="42"/>
                    </a:moveTo>
                    <a:lnTo>
                      <a:pt x="8" y="42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8" y="42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94" name="Rectangle 510"/>
              <p:cNvSpPr>
                <a:spLocks noChangeArrowheads="1"/>
              </p:cNvSpPr>
              <p:nvPr/>
            </p:nvSpPr>
            <p:spPr bwMode="auto">
              <a:xfrm>
                <a:off x="1341" y="1592"/>
                <a:ext cx="8" cy="7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95" name="Line 511"/>
              <p:cNvSpPr>
                <a:spLocks noChangeShapeType="1"/>
              </p:cNvSpPr>
              <p:nvPr/>
            </p:nvSpPr>
            <p:spPr bwMode="auto">
              <a:xfrm>
                <a:off x="1344" y="1596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96" name="Rectangle 512"/>
              <p:cNvSpPr>
                <a:spLocks noChangeArrowheads="1"/>
              </p:cNvSpPr>
              <p:nvPr/>
            </p:nvSpPr>
            <p:spPr bwMode="auto">
              <a:xfrm>
                <a:off x="1343" y="1596"/>
                <a:ext cx="22" cy="8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97" name="Rectangle 513"/>
              <p:cNvSpPr>
                <a:spLocks noChangeArrowheads="1"/>
              </p:cNvSpPr>
              <p:nvPr/>
            </p:nvSpPr>
            <p:spPr bwMode="auto">
              <a:xfrm>
                <a:off x="1343" y="1588"/>
                <a:ext cx="22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98" name="Freeform 514"/>
              <p:cNvSpPr>
                <a:spLocks/>
              </p:cNvSpPr>
              <p:nvPr/>
            </p:nvSpPr>
            <p:spPr bwMode="auto">
              <a:xfrm>
                <a:off x="1341" y="1576"/>
                <a:ext cx="8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8" y="41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8" y="41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8" h="41">
                    <a:moveTo>
                      <a:pt x="0" y="41"/>
                    </a:moveTo>
                    <a:lnTo>
                      <a:pt x="8" y="41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8" y="41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699" name="Rectangle 515"/>
              <p:cNvSpPr>
                <a:spLocks noChangeArrowheads="1"/>
              </p:cNvSpPr>
              <p:nvPr/>
            </p:nvSpPr>
            <p:spPr bwMode="auto">
              <a:xfrm>
                <a:off x="1342" y="1606"/>
                <a:ext cx="9" cy="7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00" name="Line 516"/>
              <p:cNvSpPr>
                <a:spLocks noChangeShapeType="1"/>
              </p:cNvSpPr>
              <p:nvPr/>
            </p:nvSpPr>
            <p:spPr bwMode="auto">
              <a:xfrm>
                <a:off x="1346" y="1609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01" name="Rectangle 517"/>
              <p:cNvSpPr>
                <a:spLocks noChangeArrowheads="1"/>
              </p:cNvSpPr>
              <p:nvPr/>
            </p:nvSpPr>
            <p:spPr bwMode="auto">
              <a:xfrm>
                <a:off x="1343" y="1609"/>
                <a:ext cx="23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02" name="Rectangle 518"/>
              <p:cNvSpPr>
                <a:spLocks noChangeArrowheads="1"/>
              </p:cNvSpPr>
              <p:nvPr/>
            </p:nvSpPr>
            <p:spPr bwMode="auto">
              <a:xfrm>
                <a:off x="1343" y="1602"/>
                <a:ext cx="23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03" name="Freeform 519"/>
              <p:cNvSpPr>
                <a:spLocks/>
              </p:cNvSpPr>
              <p:nvPr/>
            </p:nvSpPr>
            <p:spPr bwMode="auto">
              <a:xfrm>
                <a:off x="1342" y="1589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04" name="Rectangle 520"/>
              <p:cNvSpPr>
                <a:spLocks noChangeArrowheads="1"/>
              </p:cNvSpPr>
              <p:nvPr/>
            </p:nvSpPr>
            <p:spPr bwMode="auto">
              <a:xfrm>
                <a:off x="1343" y="1621"/>
                <a:ext cx="9" cy="11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05" name="Line 521"/>
              <p:cNvSpPr>
                <a:spLocks noChangeShapeType="1"/>
              </p:cNvSpPr>
              <p:nvPr/>
            </p:nvSpPr>
            <p:spPr bwMode="auto">
              <a:xfrm>
                <a:off x="1347" y="1627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06" name="Rectangle 522"/>
              <p:cNvSpPr>
                <a:spLocks noChangeArrowheads="1"/>
              </p:cNvSpPr>
              <p:nvPr/>
            </p:nvSpPr>
            <p:spPr bwMode="auto">
              <a:xfrm>
                <a:off x="1343" y="1628"/>
                <a:ext cx="25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07" name="Rectangle 523"/>
              <p:cNvSpPr>
                <a:spLocks noChangeArrowheads="1"/>
              </p:cNvSpPr>
              <p:nvPr/>
            </p:nvSpPr>
            <p:spPr bwMode="auto">
              <a:xfrm>
                <a:off x="1343" y="1618"/>
                <a:ext cx="25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08" name="Freeform 524"/>
              <p:cNvSpPr>
                <a:spLocks/>
              </p:cNvSpPr>
              <p:nvPr/>
            </p:nvSpPr>
            <p:spPr bwMode="auto">
              <a:xfrm>
                <a:off x="1343" y="1607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09" name="Rectangle 525"/>
              <p:cNvSpPr>
                <a:spLocks noChangeArrowheads="1"/>
              </p:cNvSpPr>
              <p:nvPr/>
            </p:nvSpPr>
            <p:spPr bwMode="auto">
              <a:xfrm>
                <a:off x="1347" y="1672"/>
                <a:ext cx="9" cy="15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10" name="Line 526"/>
              <p:cNvSpPr>
                <a:spLocks noChangeShapeType="1"/>
              </p:cNvSpPr>
              <p:nvPr/>
            </p:nvSpPr>
            <p:spPr bwMode="auto">
              <a:xfrm>
                <a:off x="1351" y="1680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11" name="Rectangle 527"/>
              <p:cNvSpPr>
                <a:spLocks noChangeArrowheads="1"/>
              </p:cNvSpPr>
              <p:nvPr/>
            </p:nvSpPr>
            <p:spPr bwMode="auto">
              <a:xfrm>
                <a:off x="1343" y="1684"/>
                <a:ext cx="29" cy="8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12" name="Rectangle 528"/>
              <p:cNvSpPr>
                <a:spLocks noChangeArrowheads="1"/>
              </p:cNvSpPr>
              <p:nvPr/>
            </p:nvSpPr>
            <p:spPr bwMode="auto">
              <a:xfrm>
                <a:off x="1343" y="1669"/>
                <a:ext cx="29" cy="8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13" name="Freeform 529"/>
              <p:cNvSpPr>
                <a:spLocks/>
              </p:cNvSpPr>
              <p:nvPr/>
            </p:nvSpPr>
            <p:spPr bwMode="auto">
              <a:xfrm>
                <a:off x="1347" y="1659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14" name="Rectangle 530"/>
              <p:cNvSpPr>
                <a:spLocks noChangeArrowheads="1"/>
              </p:cNvSpPr>
              <p:nvPr/>
            </p:nvSpPr>
            <p:spPr bwMode="auto">
              <a:xfrm>
                <a:off x="1351" y="1716"/>
                <a:ext cx="9" cy="14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15" name="Line 531"/>
              <p:cNvSpPr>
                <a:spLocks noChangeShapeType="1"/>
              </p:cNvSpPr>
              <p:nvPr/>
            </p:nvSpPr>
            <p:spPr bwMode="auto">
              <a:xfrm>
                <a:off x="1354" y="1723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16" name="Rectangle 532"/>
              <p:cNvSpPr>
                <a:spLocks noChangeArrowheads="1"/>
              </p:cNvSpPr>
              <p:nvPr/>
            </p:nvSpPr>
            <p:spPr bwMode="auto">
              <a:xfrm>
                <a:off x="1343" y="1726"/>
                <a:ext cx="32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17" name="Rectangle 533"/>
              <p:cNvSpPr>
                <a:spLocks noChangeArrowheads="1"/>
              </p:cNvSpPr>
              <p:nvPr/>
            </p:nvSpPr>
            <p:spPr bwMode="auto">
              <a:xfrm>
                <a:off x="1343" y="1713"/>
                <a:ext cx="32" cy="8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18" name="Freeform 534"/>
              <p:cNvSpPr>
                <a:spLocks/>
              </p:cNvSpPr>
              <p:nvPr/>
            </p:nvSpPr>
            <p:spPr bwMode="auto">
              <a:xfrm>
                <a:off x="1351" y="1703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19" name="Rectangle 535"/>
              <p:cNvSpPr>
                <a:spLocks noChangeArrowheads="1"/>
              </p:cNvSpPr>
              <p:nvPr/>
            </p:nvSpPr>
            <p:spPr bwMode="auto">
              <a:xfrm>
                <a:off x="1354" y="1760"/>
                <a:ext cx="9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20" name="Line 536"/>
              <p:cNvSpPr>
                <a:spLocks noChangeShapeType="1"/>
              </p:cNvSpPr>
              <p:nvPr/>
            </p:nvSpPr>
            <p:spPr bwMode="auto">
              <a:xfrm>
                <a:off x="1358" y="1765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21" name="Rectangle 537"/>
              <p:cNvSpPr>
                <a:spLocks noChangeArrowheads="1"/>
              </p:cNvSpPr>
              <p:nvPr/>
            </p:nvSpPr>
            <p:spPr bwMode="auto">
              <a:xfrm>
                <a:off x="1343" y="1765"/>
                <a:ext cx="35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22" name="Rectangle 538"/>
              <p:cNvSpPr>
                <a:spLocks noChangeArrowheads="1"/>
              </p:cNvSpPr>
              <p:nvPr/>
            </p:nvSpPr>
            <p:spPr bwMode="auto">
              <a:xfrm>
                <a:off x="1343" y="1758"/>
                <a:ext cx="35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23" name="Freeform 539"/>
              <p:cNvSpPr>
                <a:spLocks/>
              </p:cNvSpPr>
              <p:nvPr/>
            </p:nvSpPr>
            <p:spPr bwMode="auto">
              <a:xfrm>
                <a:off x="1354" y="1744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24" name="Rectangle 540"/>
              <p:cNvSpPr>
                <a:spLocks noChangeArrowheads="1"/>
              </p:cNvSpPr>
              <p:nvPr/>
            </p:nvSpPr>
            <p:spPr bwMode="auto">
              <a:xfrm>
                <a:off x="1358" y="1794"/>
                <a:ext cx="9" cy="14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25" name="Line 541"/>
              <p:cNvSpPr>
                <a:spLocks noChangeShapeType="1"/>
              </p:cNvSpPr>
              <p:nvPr/>
            </p:nvSpPr>
            <p:spPr bwMode="auto">
              <a:xfrm>
                <a:off x="1362" y="1802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26" name="Rectangle 542"/>
              <p:cNvSpPr>
                <a:spLocks noChangeArrowheads="1"/>
              </p:cNvSpPr>
              <p:nvPr/>
            </p:nvSpPr>
            <p:spPr bwMode="auto">
              <a:xfrm>
                <a:off x="1343" y="1804"/>
                <a:ext cx="39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27" name="Rectangle 543"/>
              <p:cNvSpPr>
                <a:spLocks noChangeArrowheads="1"/>
              </p:cNvSpPr>
              <p:nvPr/>
            </p:nvSpPr>
            <p:spPr bwMode="auto">
              <a:xfrm>
                <a:off x="1343" y="1791"/>
                <a:ext cx="39" cy="8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28" name="Freeform 544"/>
              <p:cNvSpPr>
                <a:spLocks/>
              </p:cNvSpPr>
              <p:nvPr/>
            </p:nvSpPr>
            <p:spPr bwMode="auto">
              <a:xfrm>
                <a:off x="1358" y="1781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29" name="Rectangle 545"/>
              <p:cNvSpPr>
                <a:spLocks noChangeArrowheads="1"/>
              </p:cNvSpPr>
              <p:nvPr/>
            </p:nvSpPr>
            <p:spPr bwMode="auto">
              <a:xfrm>
                <a:off x="1362" y="1842"/>
                <a:ext cx="9" cy="5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30" name="Line 546"/>
              <p:cNvSpPr>
                <a:spLocks noChangeShapeType="1"/>
              </p:cNvSpPr>
              <p:nvPr/>
            </p:nvSpPr>
            <p:spPr bwMode="auto">
              <a:xfrm>
                <a:off x="1366" y="1845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31" name="Rectangle 547"/>
              <p:cNvSpPr>
                <a:spLocks noChangeArrowheads="1"/>
              </p:cNvSpPr>
              <p:nvPr/>
            </p:nvSpPr>
            <p:spPr bwMode="auto">
              <a:xfrm>
                <a:off x="1344" y="1843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32" name="Rectangle 548"/>
              <p:cNvSpPr>
                <a:spLocks noChangeArrowheads="1"/>
              </p:cNvSpPr>
              <p:nvPr/>
            </p:nvSpPr>
            <p:spPr bwMode="auto">
              <a:xfrm>
                <a:off x="1344" y="1838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33" name="Freeform 549"/>
              <p:cNvSpPr>
                <a:spLocks/>
              </p:cNvSpPr>
              <p:nvPr/>
            </p:nvSpPr>
            <p:spPr bwMode="auto">
              <a:xfrm>
                <a:off x="1362" y="1825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34" name="Rectangle 550"/>
              <p:cNvSpPr>
                <a:spLocks noChangeArrowheads="1"/>
              </p:cNvSpPr>
              <p:nvPr/>
            </p:nvSpPr>
            <p:spPr bwMode="auto">
              <a:xfrm>
                <a:off x="1365" y="1871"/>
                <a:ext cx="8" cy="8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35" name="Line 551"/>
              <p:cNvSpPr>
                <a:spLocks noChangeShapeType="1"/>
              </p:cNvSpPr>
              <p:nvPr/>
            </p:nvSpPr>
            <p:spPr bwMode="auto">
              <a:xfrm>
                <a:off x="1368" y="1875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36" name="Rectangle 552"/>
              <p:cNvSpPr>
                <a:spLocks noChangeArrowheads="1"/>
              </p:cNvSpPr>
              <p:nvPr/>
            </p:nvSpPr>
            <p:spPr bwMode="auto">
              <a:xfrm>
                <a:off x="1348" y="1875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37" name="Rectangle 553"/>
              <p:cNvSpPr>
                <a:spLocks noChangeArrowheads="1"/>
              </p:cNvSpPr>
              <p:nvPr/>
            </p:nvSpPr>
            <p:spPr bwMode="auto">
              <a:xfrm>
                <a:off x="1348" y="1867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38" name="Freeform 554"/>
              <p:cNvSpPr>
                <a:spLocks/>
              </p:cNvSpPr>
              <p:nvPr/>
            </p:nvSpPr>
            <p:spPr bwMode="auto">
              <a:xfrm>
                <a:off x="1365" y="1855"/>
                <a:ext cx="8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8" y="41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8" y="41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8" h="41">
                    <a:moveTo>
                      <a:pt x="0" y="41"/>
                    </a:moveTo>
                    <a:lnTo>
                      <a:pt x="8" y="41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8" y="41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39" name="Rectangle 555"/>
              <p:cNvSpPr>
                <a:spLocks noChangeArrowheads="1"/>
              </p:cNvSpPr>
              <p:nvPr/>
            </p:nvSpPr>
            <p:spPr bwMode="auto">
              <a:xfrm>
                <a:off x="1368" y="1897"/>
                <a:ext cx="9" cy="5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40" name="Line 556"/>
              <p:cNvSpPr>
                <a:spLocks noChangeShapeType="1"/>
              </p:cNvSpPr>
              <p:nvPr/>
            </p:nvSpPr>
            <p:spPr bwMode="auto">
              <a:xfrm>
                <a:off x="1372" y="1901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41" name="Rectangle 557"/>
              <p:cNvSpPr>
                <a:spLocks noChangeArrowheads="1"/>
              </p:cNvSpPr>
              <p:nvPr/>
            </p:nvSpPr>
            <p:spPr bwMode="auto">
              <a:xfrm>
                <a:off x="1351" y="1899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42" name="Rectangle 558"/>
              <p:cNvSpPr>
                <a:spLocks noChangeArrowheads="1"/>
              </p:cNvSpPr>
              <p:nvPr/>
            </p:nvSpPr>
            <p:spPr bwMode="auto">
              <a:xfrm>
                <a:off x="1351" y="1895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43" name="Freeform 559"/>
              <p:cNvSpPr>
                <a:spLocks/>
              </p:cNvSpPr>
              <p:nvPr/>
            </p:nvSpPr>
            <p:spPr bwMode="auto">
              <a:xfrm>
                <a:off x="1368" y="1880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44" name="Rectangle 560"/>
              <p:cNvSpPr>
                <a:spLocks noChangeArrowheads="1"/>
              </p:cNvSpPr>
              <p:nvPr/>
            </p:nvSpPr>
            <p:spPr bwMode="auto">
              <a:xfrm>
                <a:off x="1372" y="1929"/>
                <a:ext cx="9" cy="11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45" name="Line 561"/>
              <p:cNvSpPr>
                <a:spLocks noChangeShapeType="1"/>
              </p:cNvSpPr>
              <p:nvPr/>
            </p:nvSpPr>
            <p:spPr bwMode="auto">
              <a:xfrm>
                <a:off x="1376" y="1934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46" name="Rectangle 562"/>
              <p:cNvSpPr>
                <a:spLocks noChangeArrowheads="1"/>
              </p:cNvSpPr>
              <p:nvPr/>
            </p:nvSpPr>
            <p:spPr bwMode="auto">
              <a:xfrm>
                <a:off x="1354" y="1936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47" name="Rectangle 563"/>
              <p:cNvSpPr>
                <a:spLocks noChangeArrowheads="1"/>
              </p:cNvSpPr>
              <p:nvPr/>
            </p:nvSpPr>
            <p:spPr bwMode="auto">
              <a:xfrm>
                <a:off x="1354" y="1925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48" name="Freeform 564"/>
              <p:cNvSpPr>
                <a:spLocks/>
              </p:cNvSpPr>
              <p:nvPr/>
            </p:nvSpPr>
            <p:spPr bwMode="auto">
              <a:xfrm>
                <a:off x="1372" y="1914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49" name="Rectangle 565"/>
              <p:cNvSpPr>
                <a:spLocks noChangeArrowheads="1"/>
              </p:cNvSpPr>
              <p:nvPr/>
            </p:nvSpPr>
            <p:spPr bwMode="auto">
              <a:xfrm>
                <a:off x="1376" y="1953"/>
                <a:ext cx="9" cy="7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50" name="Line 566"/>
              <p:cNvSpPr>
                <a:spLocks noChangeShapeType="1"/>
              </p:cNvSpPr>
              <p:nvPr/>
            </p:nvSpPr>
            <p:spPr bwMode="auto">
              <a:xfrm>
                <a:off x="1380" y="1957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51" name="Rectangle 567"/>
              <p:cNvSpPr>
                <a:spLocks noChangeArrowheads="1"/>
              </p:cNvSpPr>
              <p:nvPr/>
            </p:nvSpPr>
            <p:spPr bwMode="auto">
              <a:xfrm>
                <a:off x="1358" y="1957"/>
                <a:ext cx="42" cy="8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52" name="Rectangle 568"/>
              <p:cNvSpPr>
                <a:spLocks noChangeArrowheads="1"/>
              </p:cNvSpPr>
              <p:nvPr/>
            </p:nvSpPr>
            <p:spPr bwMode="auto">
              <a:xfrm>
                <a:off x="1358" y="1949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53" name="Freeform 569"/>
              <p:cNvSpPr>
                <a:spLocks/>
              </p:cNvSpPr>
              <p:nvPr/>
            </p:nvSpPr>
            <p:spPr bwMode="auto">
              <a:xfrm>
                <a:off x="1376" y="1936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54" name="Rectangle 570"/>
              <p:cNvSpPr>
                <a:spLocks noChangeArrowheads="1"/>
              </p:cNvSpPr>
              <p:nvPr/>
            </p:nvSpPr>
            <p:spPr bwMode="auto">
              <a:xfrm>
                <a:off x="1393" y="2063"/>
                <a:ext cx="9" cy="8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55" name="Line 571"/>
              <p:cNvSpPr>
                <a:spLocks noChangeShapeType="1"/>
              </p:cNvSpPr>
              <p:nvPr/>
            </p:nvSpPr>
            <p:spPr bwMode="auto">
              <a:xfrm>
                <a:off x="1397" y="2067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56" name="Rectangle 572"/>
              <p:cNvSpPr>
                <a:spLocks noChangeArrowheads="1"/>
              </p:cNvSpPr>
              <p:nvPr/>
            </p:nvSpPr>
            <p:spPr bwMode="auto">
              <a:xfrm>
                <a:off x="1376" y="2067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57" name="Rectangle 573"/>
              <p:cNvSpPr>
                <a:spLocks noChangeArrowheads="1"/>
              </p:cNvSpPr>
              <p:nvPr/>
            </p:nvSpPr>
            <p:spPr bwMode="auto">
              <a:xfrm>
                <a:off x="1376" y="2060"/>
                <a:ext cx="41" cy="8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58" name="Freeform 574"/>
              <p:cNvSpPr>
                <a:spLocks/>
              </p:cNvSpPr>
              <p:nvPr/>
            </p:nvSpPr>
            <p:spPr bwMode="auto">
              <a:xfrm>
                <a:off x="1393" y="2047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59" name="Rectangle 575"/>
              <p:cNvSpPr>
                <a:spLocks noChangeArrowheads="1"/>
              </p:cNvSpPr>
              <p:nvPr/>
            </p:nvSpPr>
            <p:spPr bwMode="auto">
              <a:xfrm>
                <a:off x="1416" y="2157"/>
                <a:ext cx="9" cy="7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60" name="Line 576"/>
              <p:cNvSpPr>
                <a:spLocks noChangeShapeType="1"/>
              </p:cNvSpPr>
              <p:nvPr/>
            </p:nvSpPr>
            <p:spPr bwMode="auto">
              <a:xfrm>
                <a:off x="1420" y="2160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61" name="Rectangle 577"/>
              <p:cNvSpPr>
                <a:spLocks noChangeArrowheads="1"/>
              </p:cNvSpPr>
              <p:nvPr/>
            </p:nvSpPr>
            <p:spPr bwMode="auto">
              <a:xfrm>
                <a:off x="1399" y="2160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62" name="Rectangle 578"/>
              <p:cNvSpPr>
                <a:spLocks noChangeArrowheads="1"/>
              </p:cNvSpPr>
              <p:nvPr/>
            </p:nvSpPr>
            <p:spPr bwMode="auto">
              <a:xfrm>
                <a:off x="1399" y="2153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63" name="Freeform 579"/>
              <p:cNvSpPr>
                <a:spLocks/>
              </p:cNvSpPr>
              <p:nvPr/>
            </p:nvSpPr>
            <p:spPr bwMode="auto">
              <a:xfrm>
                <a:off x="1416" y="2139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64" name="Rectangle 580"/>
              <p:cNvSpPr>
                <a:spLocks noChangeArrowheads="1"/>
              </p:cNvSpPr>
              <p:nvPr/>
            </p:nvSpPr>
            <p:spPr bwMode="auto">
              <a:xfrm>
                <a:off x="1420" y="2167"/>
                <a:ext cx="9" cy="10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65" name="Line 581"/>
              <p:cNvSpPr>
                <a:spLocks noChangeShapeType="1"/>
              </p:cNvSpPr>
              <p:nvPr/>
            </p:nvSpPr>
            <p:spPr bwMode="auto">
              <a:xfrm>
                <a:off x="1424" y="2172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66" name="Rectangle 582"/>
              <p:cNvSpPr>
                <a:spLocks noChangeArrowheads="1"/>
              </p:cNvSpPr>
              <p:nvPr/>
            </p:nvSpPr>
            <p:spPr bwMode="auto">
              <a:xfrm>
                <a:off x="1402" y="2173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67" name="Rectangle 583"/>
              <p:cNvSpPr>
                <a:spLocks noChangeArrowheads="1"/>
              </p:cNvSpPr>
              <p:nvPr/>
            </p:nvSpPr>
            <p:spPr bwMode="auto">
              <a:xfrm>
                <a:off x="1402" y="2164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68" name="Freeform 584"/>
              <p:cNvSpPr>
                <a:spLocks/>
              </p:cNvSpPr>
              <p:nvPr/>
            </p:nvSpPr>
            <p:spPr bwMode="auto">
              <a:xfrm>
                <a:off x="1420" y="2151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69" name="Rectangle 585"/>
              <p:cNvSpPr>
                <a:spLocks noChangeArrowheads="1"/>
              </p:cNvSpPr>
              <p:nvPr/>
            </p:nvSpPr>
            <p:spPr bwMode="auto">
              <a:xfrm>
                <a:off x="1429" y="2198"/>
                <a:ext cx="9" cy="8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70" name="Line 586"/>
              <p:cNvSpPr>
                <a:spLocks noChangeShapeType="1"/>
              </p:cNvSpPr>
              <p:nvPr/>
            </p:nvSpPr>
            <p:spPr bwMode="auto">
              <a:xfrm>
                <a:off x="1432" y="2201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71" name="Rectangle 587"/>
              <p:cNvSpPr>
                <a:spLocks noChangeArrowheads="1"/>
              </p:cNvSpPr>
              <p:nvPr/>
            </p:nvSpPr>
            <p:spPr bwMode="auto">
              <a:xfrm>
                <a:off x="1411" y="2202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72" name="Rectangle 588"/>
              <p:cNvSpPr>
                <a:spLocks noChangeArrowheads="1"/>
              </p:cNvSpPr>
              <p:nvPr/>
            </p:nvSpPr>
            <p:spPr bwMode="auto">
              <a:xfrm>
                <a:off x="1411" y="2193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73" name="Freeform 589"/>
              <p:cNvSpPr>
                <a:spLocks/>
              </p:cNvSpPr>
              <p:nvPr/>
            </p:nvSpPr>
            <p:spPr bwMode="auto">
              <a:xfrm>
                <a:off x="1429" y="2180"/>
                <a:ext cx="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9" y="42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9" h="42">
                    <a:moveTo>
                      <a:pt x="0" y="42"/>
                    </a:move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9" y="4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74" name="Rectangle 590"/>
              <p:cNvSpPr>
                <a:spLocks noChangeArrowheads="1"/>
              </p:cNvSpPr>
              <p:nvPr/>
            </p:nvSpPr>
            <p:spPr bwMode="auto">
              <a:xfrm>
                <a:off x="1456" y="2276"/>
                <a:ext cx="9" cy="10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75" name="Line 591"/>
              <p:cNvSpPr>
                <a:spLocks noChangeShapeType="1"/>
              </p:cNvSpPr>
              <p:nvPr/>
            </p:nvSpPr>
            <p:spPr bwMode="auto">
              <a:xfrm>
                <a:off x="1460" y="2281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76" name="Rectangle 592"/>
              <p:cNvSpPr>
                <a:spLocks noChangeArrowheads="1"/>
              </p:cNvSpPr>
              <p:nvPr/>
            </p:nvSpPr>
            <p:spPr bwMode="auto">
              <a:xfrm>
                <a:off x="1440" y="2282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77" name="Rectangle 593"/>
              <p:cNvSpPr>
                <a:spLocks noChangeArrowheads="1"/>
              </p:cNvSpPr>
              <p:nvPr/>
            </p:nvSpPr>
            <p:spPr bwMode="auto">
              <a:xfrm>
                <a:off x="1440" y="2272"/>
                <a:ext cx="42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78" name="Freeform 594"/>
              <p:cNvSpPr>
                <a:spLocks/>
              </p:cNvSpPr>
              <p:nvPr/>
            </p:nvSpPr>
            <p:spPr bwMode="auto">
              <a:xfrm>
                <a:off x="1456" y="2260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79" name="Rectangle 595"/>
              <p:cNvSpPr>
                <a:spLocks noChangeArrowheads="1"/>
              </p:cNvSpPr>
              <p:nvPr/>
            </p:nvSpPr>
            <p:spPr bwMode="auto">
              <a:xfrm>
                <a:off x="1485" y="2340"/>
                <a:ext cx="9" cy="6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80" name="Line 596"/>
              <p:cNvSpPr>
                <a:spLocks noChangeShapeType="1"/>
              </p:cNvSpPr>
              <p:nvPr/>
            </p:nvSpPr>
            <p:spPr bwMode="auto">
              <a:xfrm>
                <a:off x="1489" y="2344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81" name="Rectangle 597"/>
              <p:cNvSpPr>
                <a:spLocks noChangeArrowheads="1"/>
              </p:cNvSpPr>
              <p:nvPr/>
            </p:nvSpPr>
            <p:spPr bwMode="auto">
              <a:xfrm>
                <a:off x="1468" y="2343"/>
                <a:ext cx="41" cy="8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82" name="Rectangle 598"/>
              <p:cNvSpPr>
                <a:spLocks noChangeArrowheads="1"/>
              </p:cNvSpPr>
              <p:nvPr/>
            </p:nvSpPr>
            <p:spPr bwMode="auto">
              <a:xfrm>
                <a:off x="1468" y="2336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83" name="Freeform 599"/>
              <p:cNvSpPr>
                <a:spLocks/>
              </p:cNvSpPr>
              <p:nvPr/>
            </p:nvSpPr>
            <p:spPr bwMode="auto">
              <a:xfrm>
                <a:off x="1485" y="2323"/>
                <a:ext cx="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  <a:cxn ang="0">
                    <a:pos x="9" y="4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41"/>
                  </a:cxn>
                </a:cxnLst>
                <a:rect l="0" t="0" r="r" b="b"/>
                <a:pathLst>
                  <a:path w="9" h="41">
                    <a:moveTo>
                      <a:pt x="0" y="41"/>
                    </a:move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84" name="Rectangle 600"/>
              <p:cNvSpPr>
                <a:spLocks noChangeArrowheads="1"/>
              </p:cNvSpPr>
              <p:nvPr/>
            </p:nvSpPr>
            <p:spPr bwMode="auto">
              <a:xfrm>
                <a:off x="1521" y="2398"/>
                <a:ext cx="8" cy="6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85" name="Line 601"/>
              <p:cNvSpPr>
                <a:spLocks noChangeShapeType="1"/>
              </p:cNvSpPr>
              <p:nvPr/>
            </p:nvSpPr>
            <p:spPr bwMode="auto">
              <a:xfrm>
                <a:off x="1524" y="2402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86" name="Rectangle 602"/>
              <p:cNvSpPr>
                <a:spLocks noChangeArrowheads="1"/>
              </p:cNvSpPr>
              <p:nvPr/>
            </p:nvSpPr>
            <p:spPr bwMode="auto">
              <a:xfrm>
                <a:off x="1503" y="2400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87" name="Rectangle 603"/>
              <p:cNvSpPr>
                <a:spLocks noChangeArrowheads="1"/>
              </p:cNvSpPr>
              <p:nvPr/>
            </p:nvSpPr>
            <p:spPr bwMode="auto">
              <a:xfrm>
                <a:off x="1503" y="2394"/>
                <a:ext cx="41" cy="9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88" name="Freeform 604"/>
              <p:cNvSpPr>
                <a:spLocks/>
              </p:cNvSpPr>
              <p:nvPr/>
            </p:nvSpPr>
            <p:spPr bwMode="auto">
              <a:xfrm>
                <a:off x="1521" y="2380"/>
                <a:ext cx="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8" y="42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8" y="42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42"/>
                  </a:cxn>
                </a:cxnLst>
                <a:rect l="0" t="0" r="r" b="b"/>
                <a:pathLst>
                  <a:path w="8" h="42">
                    <a:moveTo>
                      <a:pt x="0" y="42"/>
                    </a:moveTo>
                    <a:lnTo>
                      <a:pt x="8" y="42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8" y="42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89" name="Rectangle 605"/>
              <p:cNvSpPr>
                <a:spLocks noChangeArrowheads="1"/>
              </p:cNvSpPr>
              <p:nvPr/>
            </p:nvSpPr>
            <p:spPr bwMode="auto">
              <a:xfrm>
                <a:off x="1635" y="2535"/>
                <a:ext cx="9" cy="5"/>
              </a:xfrm>
              <a:prstGeom prst="rect">
                <a:avLst/>
              </a:prstGeom>
              <a:grp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  <p:sp>
            <p:nvSpPr>
              <p:cNvPr id="93790" name="Line 606"/>
              <p:cNvSpPr>
                <a:spLocks noChangeShapeType="1"/>
              </p:cNvSpPr>
              <p:nvPr/>
            </p:nvSpPr>
            <p:spPr bwMode="auto">
              <a:xfrm>
                <a:off x="1639" y="2538"/>
                <a:ext cx="1" cy="1"/>
              </a:xfrm>
              <a:prstGeom prst="line">
                <a:avLst/>
              </a:prstGeom>
              <a:grpFill/>
              <a:ln w="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ea typeface="ＭＳ Ｐゴシック" pitchFamily="-111" charset="-128"/>
                </a:endParaRPr>
              </a:p>
            </p:txBody>
          </p:sp>
        </p:grpSp>
        <p:sp>
          <p:nvSpPr>
            <p:cNvPr id="93792" name="Rectangle 608"/>
            <p:cNvSpPr>
              <a:spLocks noChangeArrowheads="1"/>
            </p:cNvSpPr>
            <p:nvPr/>
          </p:nvSpPr>
          <p:spPr bwMode="auto">
            <a:xfrm>
              <a:off x="1619" y="2536"/>
              <a:ext cx="41" cy="9"/>
            </a:xfrm>
            <a:prstGeom prst="rect">
              <a:avLst/>
            </a:prstGeom>
            <a:grpFill/>
            <a:ln w="0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793" name="Rectangle 609"/>
            <p:cNvSpPr>
              <a:spLocks noChangeArrowheads="1"/>
            </p:cNvSpPr>
            <p:nvPr/>
          </p:nvSpPr>
          <p:spPr bwMode="auto">
            <a:xfrm>
              <a:off x="1619" y="2531"/>
              <a:ext cx="41" cy="9"/>
            </a:xfrm>
            <a:prstGeom prst="rect">
              <a:avLst/>
            </a:prstGeom>
            <a:grpFill/>
            <a:ln w="0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794" name="Freeform 610"/>
            <p:cNvSpPr>
              <a:spLocks/>
            </p:cNvSpPr>
            <p:nvPr/>
          </p:nvSpPr>
          <p:spPr bwMode="auto">
            <a:xfrm>
              <a:off x="1635" y="2516"/>
              <a:ext cx="9" cy="42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9" y="42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42"/>
                </a:cxn>
                <a:cxn ang="0">
                  <a:pos x="9" y="42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42"/>
                </a:cxn>
              </a:cxnLst>
              <a:rect l="0" t="0" r="r" b="b"/>
              <a:pathLst>
                <a:path w="9" h="42">
                  <a:moveTo>
                    <a:pt x="0" y="42"/>
                  </a:moveTo>
                  <a:lnTo>
                    <a:pt x="9" y="42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42"/>
                  </a:lnTo>
                  <a:lnTo>
                    <a:pt x="9" y="42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795" name="Rectangle 611"/>
            <p:cNvSpPr>
              <a:spLocks noChangeArrowheads="1"/>
            </p:cNvSpPr>
            <p:nvPr/>
          </p:nvSpPr>
          <p:spPr bwMode="auto">
            <a:xfrm>
              <a:off x="1973" y="2770"/>
              <a:ext cx="9" cy="5"/>
            </a:xfrm>
            <a:prstGeom prst="rect">
              <a:avLst/>
            </a:prstGeom>
            <a:grpFill/>
            <a:ln w="0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796" name="Line 612"/>
            <p:cNvSpPr>
              <a:spLocks noChangeShapeType="1"/>
            </p:cNvSpPr>
            <p:nvPr/>
          </p:nvSpPr>
          <p:spPr bwMode="auto">
            <a:xfrm>
              <a:off x="1977" y="2773"/>
              <a:ext cx="1" cy="1"/>
            </a:xfrm>
            <a:prstGeom prst="line">
              <a:avLst/>
            </a:prstGeom>
            <a:grpFill/>
            <a:ln w="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797" name="Rectangle 613"/>
            <p:cNvSpPr>
              <a:spLocks noChangeArrowheads="1"/>
            </p:cNvSpPr>
            <p:nvPr/>
          </p:nvSpPr>
          <p:spPr bwMode="auto">
            <a:xfrm>
              <a:off x="1956" y="2771"/>
              <a:ext cx="41" cy="9"/>
            </a:xfrm>
            <a:prstGeom prst="rect">
              <a:avLst/>
            </a:prstGeom>
            <a:grpFill/>
            <a:ln w="0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798" name="Rectangle 614"/>
            <p:cNvSpPr>
              <a:spLocks noChangeArrowheads="1"/>
            </p:cNvSpPr>
            <p:nvPr/>
          </p:nvSpPr>
          <p:spPr bwMode="auto">
            <a:xfrm>
              <a:off x="1956" y="2766"/>
              <a:ext cx="41" cy="9"/>
            </a:xfrm>
            <a:prstGeom prst="rect">
              <a:avLst/>
            </a:prstGeom>
            <a:grpFill/>
            <a:ln w="0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799" name="Freeform 615"/>
            <p:cNvSpPr>
              <a:spLocks/>
            </p:cNvSpPr>
            <p:nvPr/>
          </p:nvSpPr>
          <p:spPr bwMode="auto">
            <a:xfrm>
              <a:off x="1973" y="2753"/>
              <a:ext cx="9" cy="41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9" y="41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41"/>
                </a:cxn>
                <a:cxn ang="0">
                  <a:pos x="9" y="41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41"/>
                </a:cxn>
              </a:cxnLst>
              <a:rect l="0" t="0" r="r" b="b"/>
              <a:pathLst>
                <a:path w="9" h="41">
                  <a:moveTo>
                    <a:pt x="0" y="41"/>
                  </a:moveTo>
                  <a:lnTo>
                    <a:pt x="9" y="41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41"/>
                  </a:lnTo>
                  <a:lnTo>
                    <a:pt x="9" y="41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41"/>
                  </a:lnTo>
                  <a:close/>
                </a:path>
              </a:pathLst>
            </a:custGeom>
            <a:grp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00" name="Rectangle 616"/>
            <p:cNvSpPr>
              <a:spLocks noChangeArrowheads="1"/>
            </p:cNvSpPr>
            <p:nvPr/>
          </p:nvSpPr>
          <p:spPr bwMode="auto">
            <a:xfrm>
              <a:off x="2416" y="2954"/>
              <a:ext cx="9" cy="6"/>
            </a:xfrm>
            <a:prstGeom prst="rect">
              <a:avLst/>
            </a:prstGeom>
            <a:grpFill/>
            <a:ln w="0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01" name="Line 617"/>
            <p:cNvSpPr>
              <a:spLocks noChangeShapeType="1"/>
            </p:cNvSpPr>
            <p:nvPr/>
          </p:nvSpPr>
          <p:spPr bwMode="auto">
            <a:xfrm>
              <a:off x="2420" y="2958"/>
              <a:ext cx="1" cy="1"/>
            </a:xfrm>
            <a:prstGeom prst="line">
              <a:avLst/>
            </a:prstGeom>
            <a:grpFill/>
            <a:ln w="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02" name="Rectangle 618"/>
            <p:cNvSpPr>
              <a:spLocks noChangeArrowheads="1"/>
            </p:cNvSpPr>
            <p:nvPr/>
          </p:nvSpPr>
          <p:spPr bwMode="auto">
            <a:xfrm>
              <a:off x="2400" y="2956"/>
              <a:ext cx="41" cy="9"/>
            </a:xfrm>
            <a:prstGeom prst="rect">
              <a:avLst/>
            </a:prstGeom>
            <a:grpFill/>
            <a:ln w="0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03" name="Rectangle 619"/>
            <p:cNvSpPr>
              <a:spLocks noChangeArrowheads="1"/>
            </p:cNvSpPr>
            <p:nvPr/>
          </p:nvSpPr>
          <p:spPr bwMode="auto">
            <a:xfrm>
              <a:off x="2400" y="2951"/>
              <a:ext cx="41" cy="9"/>
            </a:xfrm>
            <a:prstGeom prst="rect">
              <a:avLst/>
            </a:prstGeom>
            <a:grpFill/>
            <a:ln w="0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04" name="Freeform 620"/>
            <p:cNvSpPr>
              <a:spLocks/>
            </p:cNvSpPr>
            <p:nvPr/>
          </p:nvSpPr>
          <p:spPr bwMode="auto">
            <a:xfrm>
              <a:off x="2416" y="2936"/>
              <a:ext cx="9" cy="42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9" y="42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42"/>
                </a:cxn>
                <a:cxn ang="0">
                  <a:pos x="9" y="42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42"/>
                </a:cxn>
              </a:cxnLst>
              <a:rect l="0" t="0" r="r" b="b"/>
              <a:pathLst>
                <a:path w="9" h="42">
                  <a:moveTo>
                    <a:pt x="0" y="42"/>
                  </a:moveTo>
                  <a:lnTo>
                    <a:pt x="9" y="42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42"/>
                  </a:lnTo>
                  <a:lnTo>
                    <a:pt x="9" y="42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05" name="Rectangle 621"/>
            <p:cNvSpPr>
              <a:spLocks noChangeArrowheads="1"/>
            </p:cNvSpPr>
            <p:nvPr/>
          </p:nvSpPr>
          <p:spPr bwMode="auto">
            <a:xfrm>
              <a:off x="3460" y="3327"/>
              <a:ext cx="9" cy="4"/>
            </a:xfrm>
            <a:prstGeom prst="rect">
              <a:avLst/>
            </a:prstGeom>
            <a:grpFill/>
            <a:ln w="0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06" name="Line 622"/>
            <p:cNvSpPr>
              <a:spLocks noChangeShapeType="1"/>
            </p:cNvSpPr>
            <p:nvPr/>
          </p:nvSpPr>
          <p:spPr bwMode="auto">
            <a:xfrm>
              <a:off x="3464" y="3329"/>
              <a:ext cx="1" cy="1"/>
            </a:xfrm>
            <a:prstGeom prst="line">
              <a:avLst/>
            </a:prstGeom>
            <a:grpFill/>
            <a:ln w="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07" name="Rectangle 623"/>
            <p:cNvSpPr>
              <a:spLocks noChangeArrowheads="1"/>
            </p:cNvSpPr>
            <p:nvPr/>
          </p:nvSpPr>
          <p:spPr bwMode="auto">
            <a:xfrm>
              <a:off x="3443" y="3327"/>
              <a:ext cx="41" cy="9"/>
            </a:xfrm>
            <a:prstGeom prst="rect">
              <a:avLst/>
            </a:prstGeom>
            <a:grpFill/>
            <a:ln w="0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08" name="Rectangle 624"/>
            <p:cNvSpPr>
              <a:spLocks noChangeArrowheads="1"/>
            </p:cNvSpPr>
            <p:nvPr/>
          </p:nvSpPr>
          <p:spPr bwMode="auto">
            <a:xfrm>
              <a:off x="3443" y="3324"/>
              <a:ext cx="41" cy="8"/>
            </a:xfrm>
            <a:prstGeom prst="rect">
              <a:avLst/>
            </a:prstGeom>
            <a:grpFill/>
            <a:ln w="0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09" name="Freeform 625"/>
            <p:cNvSpPr>
              <a:spLocks/>
            </p:cNvSpPr>
            <p:nvPr/>
          </p:nvSpPr>
          <p:spPr bwMode="auto">
            <a:xfrm>
              <a:off x="3460" y="3308"/>
              <a:ext cx="9" cy="42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9" y="42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42"/>
                </a:cxn>
                <a:cxn ang="0">
                  <a:pos x="9" y="42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42"/>
                </a:cxn>
              </a:cxnLst>
              <a:rect l="0" t="0" r="r" b="b"/>
              <a:pathLst>
                <a:path w="9" h="42">
                  <a:moveTo>
                    <a:pt x="0" y="42"/>
                  </a:moveTo>
                  <a:lnTo>
                    <a:pt x="9" y="42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42"/>
                  </a:lnTo>
                  <a:lnTo>
                    <a:pt x="9" y="42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10" name="Rectangle 626"/>
            <p:cNvSpPr>
              <a:spLocks noChangeArrowheads="1"/>
            </p:cNvSpPr>
            <p:nvPr/>
          </p:nvSpPr>
          <p:spPr bwMode="auto">
            <a:xfrm>
              <a:off x="3849" y="3404"/>
              <a:ext cx="9" cy="6"/>
            </a:xfrm>
            <a:prstGeom prst="rect">
              <a:avLst/>
            </a:prstGeom>
            <a:grpFill/>
            <a:ln w="0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11" name="Line 627"/>
            <p:cNvSpPr>
              <a:spLocks noChangeShapeType="1"/>
            </p:cNvSpPr>
            <p:nvPr/>
          </p:nvSpPr>
          <p:spPr bwMode="auto">
            <a:xfrm>
              <a:off x="3853" y="3407"/>
              <a:ext cx="1" cy="1"/>
            </a:xfrm>
            <a:prstGeom prst="line">
              <a:avLst/>
            </a:prstGeom>
            <a:grpFill/>
            <a:ln w="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12" name="Rectangle 628"/>
            <p:cNvSpPr>
              <a:spLocks noChangeArrowheads="1"/>
            </p:cNvSpPr>
            <p:nvPr/>
          </p:nvSpPr>
          <p:spPr bwMode="auto">
            <a:xfrm>
              <a:off x="3833" y="3407"/>
              <a:ext cx="41" cy="8"/>
            </a:xfrm>
            <a:prstGeom prst="rect">
              <a:avLst/>
            </a:prstGeom>
            <a:grpFill/>
            <a:ln w="0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13" name="Rectangle 629"/>
            <p:cNvSpPr>
              <a:spLocks noChangeArrowheads="1"/>
            </p:cNvSpPr>
            <p:nvPr/>
          </p:nvSpPr>
          <p:spPr bwMode="auto">
            <a:xfrm>
              <a:off x="3833" y="3400"/>
              <a:ext cx="41" cy="9"/>
            </a:xfrm>
            <a:prstGeom prst="rect">
              <a:avLst/>
            </a:prstGeom>
            <a:grpFill/>
            <a:ln w="0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14" name="Freeform 630"/>
            <p:cNvSpPr>
              <a:spLocks/>
            </p:cNvSpPr>
            <p:nvPr/>
          </p:nvSpPr>
          <p:spPr bwMode="auto">
            <a:xfrm>
              <a:off x="3849" y="3386"/>
              <a:ext cx="9" cy="42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9" y="42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42"/>
                </a:cxn>
                <a:cxn ang="0">
                  <a:pos x="9" y="42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42"/>
                </a:cxn>
              </a:cxnLst>
              <a:rect l="0" t="0" r="r" b="b"/>
              <a:pathLst>
                <a:path w="9" h="42">
                  <a:moveTo>
                    <a:pt x="0" y="42"/>
                  </a:moveTo>
                  <a:lnTo>
                    <a:pt x="9" y="42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42"/>
                  </a:lnTo>
                  <a:lnTo>
                    <a:pt x="9" y="42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15" name="Freeform 631"/>
            <p:cNvSpPr>
              <a:spLocks/>
            </p:cNvSpPr>
            <p:nvPr/>
          </p:nvSpPr>
          <p:spPr bwMode="auto">
            <a:xfrm>
              <a:off x="4250" y="1449"/>
              <a:ext cx="78" cy="77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0" y="44"/>
                </a:cxn>
                <a:cxn ang="0">
                  <a:pos x="78" y="44"/>
                </a:cxn>
                <a:cxn ang="0">
                  <a:pos x="78" y="35"/>
                </a:cxn>
                <a:cxn ang="0">
                  <a:pos x="39" y="35"/>
                </a:cxn>
                <a:cxn ang="0">
                  <a:pos x="39" y="39"/>
                </a:cxn>
                <a:cxn ang="0">
                  <a:pos x="44" y="39"/>
                </a:cxn>
                <a:cxn ang="0">
                  <a:pos x="44" y="0"/>
                </a:cxn>
                <a:cxn ang="0">
                  <a:pos x="36" y="0"/>
                </a:cxn>
                <a:cxn ang="0">
                  <a:pos x="36" y="77"/>
                </a:cxn>
                <a:cxn ang="0">
                  <a:pos x="44" y="77"/>
                </a:cxn>
                <a:cxn ang="0">
                  <a:pos x="44" y="0"/>
                </a:cxn>
                <a:cxn ang="0">
                  <a:pos x="36" y="0"/>
                </a:cxn>
                <a:cxn ang="0">
                  <a:pos x="36" y="44"/>
                </a:cxn>
                <a:cxn ang="0">
                  <a:pos x="78" y="44"/>
                </a:cxn>
                <a:cxn ang="0">
                  <a:pos x="78" y="35"/>
                </a:cxn>
                <a:cxn ang="0">
                  <a:pos x="0" y="35"/>
                </a:cxn>
              </a:cxnLst>
              <a:rect l="0" t="0" r="r" b="b"/>
              <a:pathLst>
                <a:path w="78" h="77">
                  <a:moveTo>
                    <a:pt x="0" y="35"/>
                  </a:moveTo>
                  <a:lnTo>
                    <a:pt x="0" y="44"/>
                  </a:lnTo>
                  <a:lnTo>
                    <a:pt x="78" y="44"/>
                  </a:lnTo>
                  <a:lnTo>
                    <a:pt x="78" y="35"/>
                  </a:lnTo>
                  <a:lnTo>
                    <a:pt x="39" y="35"/>
                  </a:lnTo>
                  <a:lnTo>
                    <a:pt x="39" y="39"/>
                  </a:lnTo>
                  <a:lnTo>
                    <a:pt x="44" y="39"/>
                  </a:lnTo>
                  <a:lnTo>
                    <a:pt x="44" y="0"/>
                  </a:lnTo>
                  <a:lnTo>
                    <a:pt x="36" y="0"/>
                  </a:lnTo>
                  <a:lnTo>
                    <a:pt x="36" y="77"/>
                  </a:lnTo>
                  <a:lnTo>
                    <a:pt x="44" y="77"/>
                  </a:lnTo>
                  <a:lnTo>
                    <a:pt x="44" y="0"/>
                  </a:lnTo>
                  <a:lnTo>
                    <a:pt x="36" y="0"/>
                  </a:lnTo>
                  <a:lnTo>
                    <a:pt x="36" y="44"/>
                  </a:lnTo>
                  <a:lnTo>
                    <a:pt x="78" y="44"/>
                  </a:lnTo>
                  <a:lnTo>
                    <a:pt x="78" y="35"/>
                  </a:lnTo>
                  <a:lnTo>
                    <a:pt x="0" y="35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16" name="Freeform 632"/>
            <p:cNvSpPr>
              <a:spLocks/>
            </p:cNvSpPr>
            <p:nvPr/>
          </p:nvSpPr>
          <p:spPr bwMode="auto">
            <a:xfrm>
              <a:off x="3711" y="1430"/>
              <a:ext cx="60" cy="93"/>
            </a:xfrm>
            <a:custGeom>
              <a:avLst/>
              <a:gdLst/>
              <a:ahLst/>
              <a:cxnLst>
                <a:cxn ang="0">
                  <a:pos x="55" y="14"/>
                </a:cxn>
                <a:cxn ang="0">
                  <a:pos x="51" y="3"/>
                </a:cxn>
                <a:cxn ang="0">
                  <a:pos x="36" y="0"/>
                </a:cxn>
                <a:cxn ang="0">
                  <a:pos x="35" y="0"/>
                </a:cxn>
                <a:cxn ang="0">
                  <a:pos x="29" y="0"/>
                </a:cxn>
                <a:cxn ang="0">
                  <a:pos x="13" y="3"/>
                </a:cxn>
                <a:cxn ang="0">
                  <a:pos x="11" y="6"/>
                </a:cxn>
                <a:cxn ang="0">
                  <a:pos x="3" y="17"/>
                </a:cxn>
                <a:cxn ang="0">
                  <a:pos x="0" y="40"/>
                </a:cxn>
                <a:cxn ang="0">
                  <a:pos x="0" y="40"/>
                </a:cxn>
                <a:cxn ang="0">
                  <a:pos x="0" y="58"/>
                </a:cxn>
                <a:cxn ang="0">
                  <a:pos x="3" y="78"/>
                </a:cxn>
                <a:cxn ang="0">
                  <a:pos x="12" y="88"/>
                </a:cxn>
                <a:cxn ang="0">
                  <a:pos x="26" y="91"/>
                </a:cxn>
                <a:cxn ang="0">
                  <a:pos x="27" y="93"/>
                </a:cxn>
                <a:cxn ang="0">
                  <a:pos x="30" y="93"/>
                </a:cxn>
                <a:cxn ang="0">
                  <a:pos x="45" y="88"/>
                </a:cxn>
                <a:cxn ang="0">
                  <a:pos x="55" y="80"/>
                </a:cxn>
                <a:cxn ang="0">
                  <a:pos x="59" y="65"/>
                </a:cxn>
                <a:cxn ang="0">
                  <a:pos x="60" y="64"/>
                </a:cxn>
                <a:cxn ang="0">
                  <a:pos x="60" y="61"/>
                </a:cxn>
                <a:cxn ang="0">
                  <a:pos x="55" y="46"/>
                </a:cxn>
                <a:cxn ang="0">
                  <a:pos x="46" y="36"/>
                </a:cxn>
                <a:cxn ang="0">
                  <a:pos x="32" y="32"/>
                </a:cxn>
                <a:cxn ang="0">
                  <a:pos x="31" y="32"/>
                </a:cxn>
                <a:cxn ang="0">
                  <a:pos x="29" y="32"/>
                </a:cxn>
                <a:cxn ang="0">
                  <a:pos x="13" y="36"/>
                </a:cxn>
                <a:cxn ang="0">
                  <a:pos x="12" y="37"/>
                </a:cxn>
                <a:cxn ang="0">
                  <a:pos x="3" y="45"/>
                </a:cxn>
                <a:cxn ang="0">
                  <a:pos x="0" y="59"/>
                </a:cxn>
                <a:cxn ang="0">
                  <a:pos x="11" y="49"/>
                </a:cxn>
                <a:cxn ang="0">
                  <a:pos x="11" y="51"/>
                </a:cxn>
                <a:cxn ang="0">
                  <a:pos x="15" y="40"/>
                </a:cxn>
                <a:cxn ang="0">
                  <a:pos x="29" y="40"/>
                </a:cxn>
                <a:cxn ang="0">
                  <a:pos x="27" y="41"/>
                </a:cxn>
                <a:cxn ang="0">
                  <a:pos x="31" y="36"/>
                </a:cxn>
                <a:cxn ang="0">
                  <a:pos x="42" y="44"/>
                </a:cxn>
                <a:cxn ang="0">
                  <a:pos x="41" y="44"/>
                </a:cxn>
                <a:cxn ang="0">
                  <a:pos x="51" y="47"/>
                </a:cxn>
                <a:cxn ang="0">
                  <a:pos x="51" y="61"/>
                </a:cxn>
                <a:cxn ang="0">
                  <a:pos x="51" y="60"/>
                </a:cxn>
                <a:cxn ang="0">
                  <a:pos x="55" y="64"/>
                </a:cxn>
                <a:cxn ang="0">
                  <a:pos x="47" y="75"/>
                </a:cxn>
                <a:cxn ang="0">
                  <a:pos x="49" y="74"/>
                </a:cxn>
                <a:cxn ang="0">
                  <a:pos x="44" y="84"/>
                </a:cxn>
                <a:cxn ang="0">
                  <a:pos x="30" y="84"/>
                </a:cxn>
                <a:cxn ang="0">
                  <a:pos x="31" y="84"/>
                </a:cxn>
                <a:cxn ang="0">
                  <a:pos x="27" y="88"/>
                </a:cxn>
                <a:cxn ang="0">
                  <a:pos x="16" y="80"/>
                </a:cxn>
                <a:cxn ang="0">
                  <a:pos x="19" y="81"/>
                </a:cxn>
                <a:cxn ang="0">
                  <a:pos x="7" y="76"/>
                </a:cxn>
                <a:cxn ang="0">
                  <a:pos x="7" y="60"/>
                </a:cxn>
                <a:cxn ang="0">
                  <a:pos x="8" y="60"/>
                </a:cxn>
                <a:cxn ang="0">
                  <a:pos x="3" y="40"/>
                </a:cxn>
                <a:cxn ang="0">
                  <a:pos x="11" y="21"/>
                </a:cxn>
                <a:cxn ang="0">
                  <a:pos x="11" y="22"/>
                </a:cxn>
                <a:cxn ang="0">
                  <a:pos x="15" y="7"/>
                </a:cxn>
                <a:cxn ang="0">
                  <a:pos x="29" y="7"/>
                </a:cxn>
                <a:cxn ang="0">
                  <a:pos x="27" y="8"/>
                </a:cxn>
                <a:cxn ang="0">
                  <a:pos x="35" y="3"/>
                </a:cxn>
                <a:cxn ang="0">
                  <a:pos x="46" y="11"/>
                </a:cxn>
                <a:cxn ang="0">
                  <a:pos x="44" y="10"/>
                </a:cxn>
              </a:cxnLst>
              <a:rect l="0" t="0" r="r" b="b"/>
              <a:pathLst>
                <a:path w="60" h="93">
                  <a:moveTo>
                    <a:pt x="47" y="17"/>
                  </a:moveTo>
                  <a:lnTo>
                    <a:pt x="55" y="14"/>
                  </a:lnTo>
                  <a:lnTo>
                    <a:pt x="51" y="6"/>
                  </a:lnTo>
                  <a:lnTo>
                    <a:pt x="51" y="3"/>
                  </a:lnTo>
                  <a:lnTo>
                    <a:pt x="49" y="3"/>
                  </a:lnTo>
                  <a:lnTo>
                    <a:pt x="36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27" y="0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1" y="6"/>
                  </a:lnTo>
                  <a:lnTo>
                    <a:pt x="3" y="19"/>
                  </a:lnTo>
                  <a:lnTo>
                    <a:pt x="3" y="17"/>
                  </a:lnTo>
                  <a:lnTo>
                    <a:pt x="3" y="20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60"/>
                  </a:lnTo>
                  <a:lnTo>
                    <a:pt x="0" y="58"/>
                  </a:lnTo>
                  <a:lnTo>
                    <a:pt x="0" y="61"/>
                  </a:lnTo>
                  <a:lnTo>
                    <a:pt x="3" y="78"/>
                  </a:lnTo>
                  <a:lnTo>
                    <a:pt x="3" y="79"/>
                  </a:lnTo>
                  <a:lnTo>
                    <a:pt x="12" y="88"/>
                  </a:lnTo>
                  <a:lnTo>
                    <a:pt x="13" y="88"/>
                  </a:lnTo>
                  <a:lnTo>
                    <a:pt x="26" y="91"/>
                  </a:lnTo>
                  <a:lnTo>
                    <a:pt x="29" y="93"/>
                  </a:lnTo>
                  <a:lnTo>
                    <a:pt x="27" y="93"/>
                  </a:lnTo>
                  <a:lnTo>
                    <a:pt x="31" y="93"/>
                  </a:lnTo>
                  <a:lnTo>
                    <a:pt x="30" y="93"/>
                  </a:lnTo>
                  <a:lnTo>
                    <a:pt x="32" y="91"/>
                  </a:lnTo>
                  <a:lnTo>
                    <a:pt x="45" y="88"/>
                  </a:lnTo>
                  <a:lnTo>
                    <a:pt x="47" y="88"/>
                  </a:lnTo>
                  <a:lnTo>
                    <a:pt x="55" y="80"/>
                  </a:lnTo>
                  <a:lnTo>
                    <a:pt x="55" y="78"/>
                  </a:lnTo>
                  <a:lnTo>
                    <a:pt x="59" y="65"/>
                  </a:lnTo>
                  <a:lnTo>
                    <a:pt x="60" y="63"/>
                  </a:lnTo>
                  <a:lnTo>
                    <a:pt x="60" y="64"/>
                  </a:lnTo>
                  <a:lnTo>
                    <a:pt x="60" y="60"/>
                  </a:lnTo>
                  <a:lnTo>
                    <a:pt x="60" y="61"/>
                  </a:lnTo>
                  <a:lnTo>
                    <a:pt x="59" y="59"/>
                  </a:lnTo>
                  <a:lnTo>
                    <a:pt x="55" y="46"/>
                  </a:lnTo>
                  <a:lnTo>
                    <a:pt x="55" y="45"/>
                  </a:lnTo>
                  <a:lnTo>
                    <a:pt x="46" y="36"/>
                  </a:lnTo>
                  <a:lnTo>
                    <a:pt x="45" y="36"/>
                  </a:lnTo>
                  <a:lnTo>
                    <a:pt x="32" y="32"/>
                  </a:lnTo>
                  <a:lnTo>
                    <a:pt x="30" y="32"/>
                  </a:lnTo>
                  <a:lnTo>
                    <a:pt x="31" y="32"/>
                  </a:lnTo>
                  <a:lnTo>
                    <a:pt x="27" y="32"/>
                  </a:lnTo>
                  <a:lnTo>
                    <a:pt x="29" y="32"/>
                  </a:lnTo>
                  <a:lnTo>
                    <a:pt x="26" y="32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7"/>
                  </a:lnTo>
                  <a:lnTo>
                    <a:pt x="5" y="45"/>
                  </a:lnTo>
                  <a:lnTo>
                    <a:pt x="3" y="45"/>
                  </a:lnTo>
                  <a:lnTo>
                    <a:pt x="3" y="46"/>
                  </a:lnTo>
                  <a:lnTo>
                    <a:pt x="0" y="59"/>
                  </a:lnTo>
                  <a:lnTo>
                    <a:pt x="7" y="61"/>
                  </a:lnTo>
                  <a:lnTo>
                    <a:pt x="11" y="49"/>
                  </a:lnTo>
                  <a:lnTo>
                    <a:pt x="7" y="47"/>
                  </a:lnTo>
                  <a:lnTo>
                    <a:pt x="11" y="51"/>
                  </a:lnTo>
                  <a:lnTo>
                    <a:pt x="19" y="44"/>
                  </a:lnTo>
                  <a:lnTo>
                    <a:pt x="15" y="40"/>
                  </a:lnTo>
                  <a:lnTo>
                    <a:pt x="16" y="44"/>
                  </a:lnTo>
                  <a:lnTo>
                    <a:pt x="29" y="40"/>
                  </a:lnTo>
                  <a:lnTo>
                    <a:pt x="27" y="36"/>
                  </a:lnTo>
                  <a:lnTo>
                    <a:pt x="27" y="41"/>
                  </a:lnTo>
                  <a:lnTo>
                    <a:pt x="31" y="41"/>
                  </a:lnTo>
                  <a:lnTo>
                    <a:pt x="31" y="36"/>
                  </a:lnTo>
                  <a:lnTo>
                    <a:pt x="30" y="40"/>
                  </a:lnTo>
                  <a:lnTo>
                    <a:pt x="42" y="44"/>
                  </a:lnTo>
                  <a:lnTo>
                    <a:pt x="44" y="40"/>
                  </a:lnTo>
                  <a:lnTo>
                    <a:pt x="41" y="44"/>
                  </a:lnTo>
                  <a:lnTo>
                    <a:pt x="49" y="51"/>
                  </a:lnTo>
                  <a:lnTo>
                    <a:pt x="51" y="47"/>
                  </a:lnTo>
                  <a:lnTo>
                    <a:pt x="47" y="49"/>
                  </a:lnTo>
                  <a:lnTo>
                    <a:pt x="51" y="61"/>
                  </a:lnTo>
                  <a:lnTo>
                    <a:pt x="55" y="60"/>
                  </a:lnTo>
                  <a:lnTo>
                    <a:pt x="51" y="60"/>
                  </a:lnTo>
                  <a:lnTo>
                    <a:pt x="51" y="64"/>
                  </a:lnTo>
                  <a:lnTo>
                    <a:pt x="55" y="64"/>
                  </a:lnTo>
                  <a:lnTo>
                    <a:pt x="51" y="63"/>
                  </a:lnTo>
                  <a:lnTo>
                    <a:pt x="47" y="75"/>
                  </a:lnTo>
                  <a:lnTo>
                    <a:pt x="51" y="76"/>
                  </a:lnTo>
                  <a:lnTo>
                    <a:pt x="49" y="74"/>
                  </a:lnTo>
                  <a:lnTo>
                    <a:pt x="41" y="81"/>
                  </a:lnTo>
                  <a:lnTo>
                    <a:pt x="44" y="84"/>
                  </a:lnTo>
                  <a:lnTo>
                    <a:pt x="42" y="80"/>
                  </a:lnTo>
                  <a:lnTo>
                    <a:pt x="30" y="84"/>
                  </a:lnTo>
                  <a:lnTo>
                    <a:pt x="31" y="88"/>
                  </a:lnTo>
                  <a:lnTo>
                    <a:pt x="31" y="84"/>
                  </a:lnTo>
                  <a:lnTo>
                    <a:pt x="27" y="84"/>
                  </a:lnTo>
                  <a:lnTo>
                    <a:pt x="27" y="88"/>
                  </a:lnTo>
                  <a:lnTo>
                    <a:pt x="29" y="84"/>
                  </a:lnTo>
                  <a:lnTo>
                    <a:pt x="16" y="80"/>
                  </a:lnTo>
                  <a:lnTo>
                    <a:pt x="15" y="84"/>
                  </a:lnTo>
                  <a:lnTo>
                    <a:pt x="19" y="81"/>
                  </a:lnTo>
                  <a:lnTo>
                    <a:pt x="11" y="74"/>
                  </a:lnTo>
                  <a:lnTo>
                    <a:pt x="7" y="76"/>
                  </a:lnTo>
                  <a:lnTo>
                    <a:pt x="11" y="76"/>
                  </a:lnTo>
                  <a:lnTo>
                    <a:pt x="7" y="60"/>
                  </a:lnTo>
                  <a:lnTo>
                    <a:pt x="3" y="60"/>
                  </a:lnTo>
                  <a:lnTo>
                    <a:pt x="8" y="60"/>
                  </a:lnTo>
                  <a:lnTo>
                    <a:pt x="8" y="40"/>
                  </a:lnTo>
                  <a:lnTo>
                    <a:pt x="3" y="40"/>
                  </a:lnTo>
                  <a:lnTo>
                    <a:pt x="7" y="41"/>
                  </a:lnTo>
                  <a:lnTo>
                    <a:pt x="11" y="21"/>
                  </a:lnTo>
                  <a:lnTo>
                    <a:pt x="7" y="20"/>
                  </a:lnTo>
                  <a:lnTo>
                    <a:pt x="11" y="22"/>
                  </a:lnTo>
                  <a:lnTo>
                    <a:pt x="19" y="10"/>
                  </a:lnTo>
                  <a:lnTo>
                    <a:pt x="15" y="7"/>
                  </a:lnTo>
                  <a:lnTo>
                    <a:pt x="16" y="11"/>
                  </a:lnTo>
                  <a:lnTo>
                    <a:pt x="29" y="7"/>
                  </a:lnTo>
                  <a:lnTo>
                    <a:pt x="27" y="3"/>
                  </a:lnTo>
                  <a:lnTo>
                    <a:pt x="27" y="8"/>
                  </a:lnTo>
                  <a:lnTo>
                    <a:pt x="35" y="8"/>
                  </a:lnTo>
                  <a:lnTo>
                    <a:pt x="35" y="3"/>
                  </a:lnTo>
                  <a:lnTo>
                    <a:pt x="34" y="7"/>
                  </a:lnTo>
                  <a:lnTo>
                    <a:pt x="46" y="11"/>
                  </a:lnTo>
                  <a:lnTo>
                    <a:pt x="47" y="7"/>
                  </a:lnTo>
                  <a:lnTo>
                    <a:pt x="44" y="10"/>
                  </a:lnTo>
                  <a:lnTo>
                    <a:pt x="47" y="17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17" name="Freeform 633"/>
            <p:cNvSpPr>
              <a:spLocks/>
            </p:cNvSpPr>
            <p:nvPr/>
          </p:nvSpPr>
          <p:spPr bwMode="auto">
            <a:xfrm>
              <a:off x="3787" y="1428"/>
              <a:ext cx="66" cy="93"/>
            </a:xfrm>
            <a:custGeom>
              <a:avLst/>
              <a:gdLst/>
              <a:ahLst/>
              <a:cxnLst>
                <a:cxn ang="0">
                  <a:pos x="12" y="9"/>
                </a:cxn>
                <a:cxn ang="0">
                  <a:pos x="57" y="4"/>
                </a:cxn>
                <a:cxn ang="0">
                  <a:pos x="31" y="34"/>
                </a:cxn>
                <a:cxn ang="0">
                  <a:pos x="46" y="42"/>
                </a:cxn>
                <a:cxn ang="0">
                  <a:pos x="44" y="41"/>
                </a:cxn>
                <a:cxn ang="0">
                  <a:pos x="53" y="41"/>
                </a:cxn>
                <a:cxn ang="0">
                  <a:pos x="54" y="48"/>
                </a:cxn>
                <a:cxn ang="0">
                  <a:pos x="53" y="46"/>
                </a:cxn>
                <a:cxn ang="0">
                  <a:pos x="61" y="57"/>
                </a:cxn>
                <a:cxn ang="0">
                  <a:pos x="57" y="65"/>
                </a:cxn>
                <a:cxn ang="0">
                  <a:pos x="57" y="63"/>
                </a:cxn>
                <a:cxn ang="0">
                  <a:pos x="57" y="77"/>
                </a:cxn>
                <a:cxn ang="0">
                  <a:pos x="47" y="82"/>
                </a:cxn>
                <a:cxn ang="0">
                  <a:pos x="48" y="81"/>
                </a:cxn>
                <a:cxn ang="0">
                  <a:pos x="37" y="88"/>
                </a:cxn>
                <a:cxn ang="0">
                  <a:pos x="24" y="85"/>
                </a:cxn>
                <a:cxn ang="0">
                  <a:pos x="26" y="85"/>
                </a:cxn>
                <a:cxn ang="0">
                  <a:pos x="12" y="85"/>
                </a:cxn>
                <a:cxn ang="0">
                  <a:pos x="12" y="78"/>
                </a:cxn>
                <a:cxn ang="0">
                  <a:pos x="12" y="80"/>
                </a:cxn>
                <a:cxn ang="0">
                  <a:pos x="0" y="76"/>
                </a:cxn>
                <a:cxn ang="0">
                  <a:pos x="9" y="88"/>
                </a:cxn>
                <a:cxn ang="0">
                  <a:pos x="23" y="92"/>
                </a:cxn>
                <a:cxn ang="0">
                  <a:pos x="24" y="93"/>
                </a:cxn>
                <a:cxn ang="0">
                  <a:pos x="36" y="93"/>
                </a:cxn>
                <a:cxn ang="0">
                  <a:pos x="51" y="88"/>
                </a:cxn>
                <a:cxn ang="0">
                  <a:pos x="61" y="81"/>
                </a:cxn>
                <a:cxn ang="0">
                  <a:pos x="65" y="66"/>
                </a:cxn>
                <a:cxn ang="0">
                  <a:pos x="66" y="65"/>
                </a:cxn>
                <a:cxn ang="0">
                  <a:pos x="66" y="58"/>
                </a:cxn>
                <a:cxn ang="0">
                  <a:pos x="61" y="43"/>
                </a:cxn>
                <a:cxn ang="0">
                  <a:pos x="56" y="37"/>
                </a:cxn>
                <a:cxn ang="0">
                  <a:pos x="33" y="33"/>
                </a:cxn>
                <a:cxn ang="0">
                  <a:pos x="37" y="39"/>
                </a:cxn>
                <a:cxn ang="0">
                  <a:pos x="66" y="0"/>
                </a:cxn>
                <a:cxn ang="0">
                  <a:pos x="12" y="0"/>
                </a:cxn>
              </a:cxnLst>
              <a:rect l="0" t="0" r="r" b="b"/>
              <a:pathLst>
                <a:path w="66" h="93">
                  <a:moveTo>
                    <a:pt x="12" y="0"/>
                  </a:moveTo>
                  <a:lnTo>
                    <a:pt x="12" y="9"/>
                  </a:lnTo>
                  <a:lnTo>
                    <a:pt x="57" y="9"/>
                  </a:lnTo>
                  <a:lnTo>
                    <a:pt x="57" y="4"/>
                  </a:lnTo>
                  <a:lnTo>
                    <a:pt x="54" y="2"/>
                  </a:lnTo>
                  <a:lnTo>
                    <a:pt x="31" y="34"/>
                  </a:lnTo>
                  <a:lnTo>
                    <a:pt x="26" y="42"/>
                  </a:lnTo>
                  <a:lnTo>
                    <a:pt x="46" y="42"/>
                  </a:lnTo>
                  <a:lnTo>
                    <a:pt x="46" y="37"/>
                  </a:lnTo>
                  <a:lnTo>
                    <a:pt x="44" y="41"/>
                  </a:lnTo>
                  <a:lnTo>
                    <a:pt x="52" y="44"/>
                  </a:lnTo>
                  <a:lnTo>
                    <a:pt x="53" y="41"/>
                  </a:lnTo>
                  <a:lnTo>
                    <a:pt x="51" y="44"/>
                  </a:lnTo>
                  <a:lnTo>
                    <a:pt x="54" y="48"/>
                  </a:lnTo>
                  <a:lnTo>
                    <a:pt x="57" y="44"/>
                  </a:lnTo>
                  <a:lnTo>
                    <a:pt x="53" y="46"/>
                  </a:lnTo>
                  <a:lnTo>
                    <a:pt x="57" y="58"/>
                  </a:lnTo>
                  <a:lnTo>
                    <a:pt x="61" y="57"/>
                  </a:lnTo>
                  <a:lnTo>
                    <a:pt x="57" y="57"/>
                  </a:lnTo>
                  <a:lnTo>
                    <a:pt x="57" y="65"/>
                  </a:lnTo>
                  <a:lnTo>
                    <a:pt x="61" y="65"/>
                  </a:lnTo>
                  <a:lnTo>
                    <a:pt x="57" y="63"/>
                  </a:lnTo>
                  <a:lnTo>
                    <a:pt x="53" y="76"/>
                  </a:lnTo>
                  <a:lnTo>
                    <a:pt x="57" y="77"/>
                  </a:lnTo>
                  <a:lnTo>
                    <a:pt x="54" y="75"/>
                  </a:lnTo>
                  <a:lnTo>
                    <a:pt x="47" y="82"/>
                  </a:lnTo>
                  <a:lnTo>
                    <a:pt x="49" y="85"/>
                  </a:lnTo>
                  <a:lnTo>
                    <a:pt x="48" y="81"/>
                  </a:lnTo>
                  <a:lnTo>
                    <a:pt x="36" y="85"/>
                  </a:lnTo>
                  <a:lnTo>
                    <a:pt x="37" y="88"/>
                  </a:lnTo>
                  <a:lnTo>
                    <a:pt x="37" y="85"/>
                  </a:lnTo>
                  <a:lnTo>
                    <a:pt x="24" y="85"/>
                  </a:lnTo>
                  <a:lnTo>
                    <a:pt x="24" y="88"/>
                  </a:lnTo>
                  <a:lnTo>
                    <a:pt x="26" y="85"/>
                  </a:lnTo>
                  <a:lnTo>
                    <a:pt x="13" y="81"/>
                  </a:lnTo>
                  <a:lnTo>
                    <a:pt x="12" y="85"/>
                  </a:lnTo>
                  <a:lnTo>
                    <a:pt x="15" y="82"/>
                  </a:lnTo>
                  <a:lnTo>
                    <a:pt x="12" y="78"/>
                  </a:lnTo>
                  <a:lnTo>
                    <a:pt x="8" y="81"/>
                  </a:lnTo>
                  <a:lnTo>
                    <a:pt x="12" y="80"/>
                  </a:lnTo>
                  <a:lnTo>
                    <a:pt x="8" y="72"/>
                  </a:lnTo>
                  <a:lnTo>
                    <a:pt x="0" y="76"/>
                  </a:lnTo>
                  <a:lnTo>
                    <a:pt x="4" y="83"/>
                  </a:lnTo>
                  <a:lnTo>
                    <a:pt x="9" y="88"/>
                  </a:lnTo>
                  <a:lnTo>
                    <a:pt x="10" y="88"/>
                  </a:lnTo>
                  <a:lnTo>
                    <a:pt x="23" y="92"/>
                  </a:lnTo>
                  <a:lnTo>
                    <a:pt x="26" y="93"/>
                  </a:lnTo>
                  <a:lnTo>
                    <a:pt x="24" y="93"/>
                  </a:lnTo>
                  <a:lnTo>
                    <a:pt x="37" y="93"/>
                  </a:lnTo>
                  <a:lnTo>
                    <a:pt x="36" y="93"/>
                  </a:lnTo>
                  <a:lnTo>
                    <a:pt x="38" y="92"/>
                  </a:lnTo>
                  <a:lnTo>
                    <a:pt x="51" y="88"/>
                  </a:lnTo>
                  <a:lnTo>
                    <a:pt x="53" y="88"/>
                  </a:lnTo>
                  <a:lnTo>
                    <a:pt x="61" y="81"/>
                  </a:lnTo>
                  <a:lnTo>
                    <a:pt x="61" y="78"/>
                  </a:lnTo>
                  <a:lnTo>
                    <a:pt x="65" y="66"/>
                  </a:lnTo>
                  <a:lnTo>
                    <a:pt x="66" y="63"/>
                  </a:lnTo>
                  <a:lnTo>
                    <a:pt x="66" y="65"/>
                  </a:lnTo>
                  <a:lnTo>
                    <a:pt x="66" y="57"/>
                  </a:lnTo>
                  <a:lnTo>
                    <a:pt x="66" y="58"/>
                  </a:lnTo>
                  <a:lnTo>
                    <a:pt x="65" y="56"/>
                  </a:lnTo>
                  <a:lnTo>
                    <a:pt x="61" y="43"/>
                  </a:lnTo>
                  <a:lnTo>
                    <a:pt x="61" y="42"/>
                  </a:lnTo>
                  <a:lnTo>
                    <a:pt x="56" y="37"/>
                  </a:lnTo>
                  <a:lnTo>
                    <a:pt x="48" y="33"/>
                  </a:lnTo>
                  <a:lnTo>
                    <a:pt x="33" y="33"/>
                  </a:lnTo>
                  <a:lnTo>
                    <a:pt x="33" y="37"/>
                  </a:lnTo>
                  <a:lnTo>
                    <a:pt x="37" y="39"/>
                  </a:lnTo>
                  <a:lnTo>
                    <a:pt x="61" y="7"/>
                  </a:lnTo>
                  <a:lnTo>
                    <a:pt x="66" y="0"/>
                  </a:lnTo>
                  <a:lnTo>
                    <a:pt x="57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18" name="Freeform 634"/>
            <p:cNvSpPr>
              <a:spLocks/>
            </p:cNvSpPr>
            <p:nvPr/>
          </p:nvSpPr>
          <p:spPr bwMode="auto">
            <a:xfrm>
              <a:off x="3883" y="1430"/>
              <a:ext cx="28" cy="8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" y="22"/>
                </a:cxn>
                <a:cxn ang="0">
                  <a:pos x="11" y="19"/>
                </a:cxn>
                <a:cxn ang="0">
                  <a:pos x="14" y="17"/>
                </a:cxn>
                <a:cxn ang="0">
                  <a:pos x="14" y="19"/>
                </a:cxn>
                <a:cxn ang="0">
                  <a:pos x="26" y="6"/>
                </a:cxn>
                <a:cxn ang="0">
                  <a:pos x="23" y="2"/>
                </a:cxn>
                <a:cxn ang="0">
                  <a:pos x="19" y="2"/>
                </a:cxn>
                <a:cxn ang="0">
                  <a:pos x="19" y="88"/>
                </a:cxn>
                <a:cxn ang="0">
                  <a:pos x="28" y="88"/>
                </a:cxn>
                <a:cxn ang="0">
                  <a:pos x="28" y="2"/>
                </a:cxn>
                <a:cxn ang="0">
                  <a:pos x="20" y="0"/>
                </a:cxn>
                <a:cxn ang="0">
                  <a:pos x="8" y="12"/>
                </a:cxn>
                <a:cxn ang="0">
                  <a:pos x="10" y="15"/>
                </a:cxn>
                <a:cxn ang="0">
                  <a:pos x="9" y="11"/>
                </a:cxn>
                <a:cxn ang="0">
                  <a:pos x="0" y="15"/>
                </a:cxn>
              </a:cxnLst>
              <a:rect l="0" t="0" r="r" b="b"/>
              <a:pathLst>
                <a:path w="28" h="88">
                  <a:moveTo>
                    <a:pt x="0" y="15"/>
                  </a:moveTo>
                  <a:lnTo>
                    <a:pt x="2" y="22"/>
                  </a:lnTo>
                  <a:lnTo>
                    <a:pt x="11" y="19"/>
                  </a:lnTo>
                  <a:lnTo>
                    <a:pt x="14" y="17"/>
                  </a:lnTo>
                  <a:lnTo>
                    <a:pt x="14" y="19"/>
                  </a:lnTo>
                  <a:lnTo>
                    <a:pt x="26" y="6"/>
                  </a:lnTo>
                  <a:lnTo>
                    <a:pt x="23" y="2"/>
                  </a:lnTo>
                  <a:lnTo>
                    <a:pt x="19" y="2"/>
                  </a:lnTo>
                  <a:lnTo>
                    <a:pt x="19" y="88"/>
                  </a:lnTo>
                  <a:lnTo>
                    <a:pt x="28" y="88"/>
                  </a:lnTo>
                  <a:lnTo>
                    <a:pt x="28" y="2"/>
                  </a:lnTo>
                  <a:lnTo>
                    <a:pt x="20" y="0"/>
                  </a:lnTo>
                  <a:lnTo>
                    <a:pt x="8" y="12"/>
                  </a:lnTo>
                  <a:lnTo>
                    <a:pt x="10" y="15"/>
                  </a:lnTo>
                  <a:lnTo>
                    <a:pt x="9" y="11"/>
                  </a:lnTo>
                  <a:lnTo>
                    <a:pt x="0" y="15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19" name="Rectangle 635"/>
            <p:cNvSpPr>
              <a:spLocks noChangeArrowheads="1"/>
            </p:cNvSpPr>
            <p:nvPr/>
          </p:nvSpPr>
          <p:spPr bwMode="auto">
            <a:xfrm>
              <a:off x="4020" y="1461"/>
              <a:ext cx="9" cy="57"/>
            </a:xfrm>
            <a:prstGeom prst="rect">
              <a:avLst/>
            </a:prstGeom>
            <a:grp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20" name="Freeform 636"/>
            <p:cNvSpPr>
              <a:spLocks/>
            </p:cNvSpPr>
            <p:nvPr/>
          </p:nvSpPr>
          <p:spPr bwMode="auto">
            <a:xfrm>
              <a:off x="4021" y="1457"/>
              <a:ext cx="52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7" y="24"/>
                </a:cxn>
                <a:cxn ang="0">
                  <a:pos x="19" y="12"/>
                </a:cxn>
                <a:cxn ang="0">
                  <a:pos x="15" y="8"/>
                </a:cxn>
                <a:cxn ang="0">
                  <a:pos x="18" y="12"/>
                </a:cxn>
                <a:cxn ang="0">
                  <a:pos x="26" y="8"/>
                </a:cxn>
                <a:cxn ang="0">
                  <a:pos x="23" y="4"/>
                </a:cxn>
                <a:cxn ang="0">
                  <a:pos x="23" y="9"/>
                </a:cxn>
                <a:cxn ang="0">
                  <a:pos x="36" y="9"/>
                </a:cxn>
                <a:cxn ang="0">
                  <a:pos x="36" y="4"/>
                </a:cxn>
                <a:cxn ang="0">
                  <a:pos x="34" y="8"/>
                </a:cxn>
                <a:cxn ang="0">
                  <a:pos x="42" y="12"/>
                </a:cxn>
                <a:cxn ang="0">
                  <a:pos x="43" y="8"/>
                </a:cxn>
                <a:cxn ang="0">
                  <a:pos x="39" y="9"/>
                </a:cxn>
                <a:cxn ang="0">
                  <a:pos x="43" y="22"/>
                </a:cxn>
                <a:cxn ang="0">
                  <a:pos x="47" y="20"/>
                </a:cxn>
                <a:cxn ang="0">
                  <a:pos x="43" y="20"/>
                </a:cxn>
                <a:cxn ang="0">
                  <a:pos x="43" y="61"/>
                </a:cxn>
                <a:cxn ang="0">
                  <a:pos x="52" y="61"/>
                </a:cxn>
                <a:cxn ang="0">
                  <a:pos x="52" y="20"/>
                </a:cxn>
                <a:cxn ang="0">
                  <a:pos x="52" y="22"/>
                </a:cxn>
                <a:cxn ang="0">
                  <a:pos x="51" y="19"/>
                </a:cxn>
                <a:cxn ang="0">
                  <a:pos x="47" y="7"/>
                </a:cxn>
                <a:cxn ang="0">
                  <a:pos x="47" y="5"/>
                </a:cxn>
                <a:cxn ang="0">
                  <a:pos x="46" y="4"/>
                </a:cxn>
                <a:cxn ang="0">
                  <a:pos x="38" y="0"/>
                </a:cxn>
                <a:cxn ang="0">
                  <a:pos x="22" y="0"/>
                </a:cxn>
                <a:cxn ang="0">
                  <a:pos x="14" y="4"/>
                </a:cxn>
                <a:cxn ang="0">
                  <a:pos x="13" y="5"/>
                </a:cxn>
                <a:cxn ang="0">
                  <a:pos x="0" y="18"/>
                </a:cxn>
              </a:cxnLst>
              <a:rect l="0" t="0" r="r" b="b"/>
              <a:pathLst>
                <a:path w="52" h="61">
                  <a:moveTo>
                    <a:pt x="0" y="18"/>
                  </a:moveTo>
                  <a:lnTo>
                    <a:pt x="7" y="24"/>
                  </a:lnTo>
                  <a:lnTo>
                    <a:pt x="19" y="12"/>
                  </a:lnTo>
                  <a:lnTo>
                    <a:pt x="15" y="8"/>
                  </a:lnTo>
                  <a:lnTo>
                    <a:pt x="18" y="12"/>
                  </a:lnTo>
                  <a:lnTo>
                    <a:pt x="26" y="8"/>
                  </a:lnTo>
                  <a:lnTo>
                    <a:pt x="23" y="4"/>
                  </a:lnTo>
                  <a:lnTo>
                    <a:pt x="23" y="9"/>
                  </a:lnTo>
                  <a:lnTo>
                    <a:pt x="36" y="9"/>
                  </a:lnTo>
                  <a:lnTo>
                    <a:pt x="36" y="4"/>
                  </a:lnTo>
                  <a:lnTo>
                    <a:pt x="34" y="8"/>
                  </a:lnTo>
                  <a:lnTo>
                    <a:pt x="42" y="12"/>
                  </a:lnTo>
                  <a:lnTo>
                    <a:pt x="43" y="8"/>
                  </a:lnTo>
                  <a:lnTo>
                    <a:pt x="39" y="9"/>
                  </a:lnTo>
                  <a:lnTo>
                    <a:pt x="43" y="22"/>
                  </a:lnTo>
                  <a:lnTo>
                    <a:pt x="47" y="20"/>
                  </a:lnTo>
                  <a:lnTo>
                    <a:pt x="43" y="20"/>
                  </a:lnTo>
                  <a:lnTo>
                    <a:pt x="43" y="61"/>
                  </a:lnTo>
                  <a:lnTo>
                    <a:pt x="52" y="61"/>
                  </a:lnTo>
                  <a:lnTo>
                    <a:pt x="52" y="20"/>
                  </a:lnTo>
                  <a:lnTo>
                    <a:pt x="52" y="22"/>
                  </a:lnTo>
                  <a:lnTo>
                    <a:pt x="51" y="19"/>
                  </a:lnTo>
                  <a:lnTo>
                    <a:pt x="47" y="7"/>
                  </a:lnTo>
                  <a:lnTo>
                    <a:pt x="47" y="5"/>
                  </a:lnTo>
                  <a:lnTo>
                    <a:pt x="46" y="4"/>
                  </a:lnTo>
                  <a:lnTo>
                    <a:pt x="38" y="0"/>
                  </a:lnTo>
                  <a:lnTo>
                    <a:pt x="22" y="0"/>
                  </a:lnTo>
                  <a:lnTo>
                    <a:pt x="14" y="4"/>
                  </a:lnTo>
                  <a:lnTo>
                    <a:pt x="13" y="5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21" name="Rectangle 637"/>
            <p:cNvSpPr>
              <a:spLocks noChangeArrowheads="1"/>
            </p:cNvSpPr>
            <p:nvPr/>
          </p:nvSpPr>
          <p:spPr bwMode="auto">
            <a:xfrm>
              <a:off x="4097" y="1461"/>
              <a:ext cx="9" cy="57"/>
            </a:xfrm>
            <a:prstGeom prst="rect">
              <a:avLst/>
            </a:prstGeom>
            <a:grp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22" name="Freeform 638"/>
            <p:cNvSpPr>
              <a:spLocks/>
            </p:cNvSpPr>
            <p:nvPr/>
          </p:nvSpPr>
          <p:spPr bwMode="auto">
            <a:xfrm>
              <a:off x="4098" y="1457"/>
              <a:ext cx="52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24"/>
                </a:cxn>
                <a:cxn ang="0">
                  <a:pos x="19" y="12"/>
                </a:cxn>
                <a:cxn ang="0">
                  <a:pos x="15" y="8"/>
                </a:cxn>
                <a:cxn ang="0">
                  <a:pos x="18" y="12"/>
                </a:cxn>
                <a:cxn ang="0">
                  <a:pos x="25" y="8"/>
                </a:cxn>
                <a:cxn ang="0">
                  <a:pos x="23" y="4"/>
                </a:cxn>
                <a:cxn ang="0">
                  <a:pos x="23" y="9"/>
                </a:cxn>
                <a:cxn ang="0">
                  <a:pos x="35" y="9"/>
                </a:cxn>
                <a:cxn ang="0">
                  <a:pos x="35" y="4"/>
                </a:cxn>
                <a:cxn ang="0">
                  <a:pos x="34" y="8"/>
                </a:cxn>
                <a:cxn ang="0">
                  <a:pos x="42" y="12"/>
                </a:cxn>
                <a:cxn ang="0">
                  <a:pos x="43" y="8"/>
                </a:cxn>
                <a:cxn ang="0">
                  <a:pos x="39" y="9"/>
                </a:cxn>
                <a:cxn ang="0">
                  <a:pos x="43" y="22"/>
                </a:cxn>
                <a:cxn ang="0">
                  <a:pos x="47" y="20"/>
                </a:cxn>
                <a:cxn ang="0">
                  <a:pos x="43" y="20"/>
                </a:cxn>
                <a:cxn ang="0">
                  <a:pos x="43" y="61"/>
                </a:cxn>
                <a:cxn ang="0">
                  <a:pos x="52" y="61"/>
                </a:cxn>
                <a:cxn ang="0">
                  <a:pos x="52" y="20"/>
                </a:cxn>
                <a:cxn ang="0">
                  <a:pos x="52" y="22"/>
                </a:cxn>
                <a:cxn ang="0">
                  <a:pos x="50" y="19"/>
                </a:cxn>
                <a:cxn ang="0">
                  <a:pos x="47" y="7"/>
                </a:cxn>
                <a:cxn ang="0">
                  <a:pos x="47" y="5"/>
                </a:cxn>
                <a:cxn ang="0">
                  <a:pos x="45" y="4"/>
                </a:cxn>
                <a:cxn ang="0">
                  <a:pos x="38" y="0"/>
                </a:cxn>
                <a:cxn ang="0">
                  <a:pos x="21" y="0"/>
                </a:cxn>
                <a:cxn ang="0">
                  <a:pos x="14" y="4"/>
                </a:cxn>
                <a:cxn ang="0">
                  <a:pos x="13" y="5"/>
                </a:cxn>
                <a:cxn ang="0">
                  <a:pos x="0" y="18"/>
                </a:cxn>
              </a:cxnLst>
              <a:rect l="0" t="0" r="r" b="b"/>
              <a:pathLst>
                <a:path w="52" h="61">
                  <a:moveTo>
                    <a:pt x="0" y="18"/>
                  </a:moveTo>
                  <a:lnTo>
                    <a:pt x="6" y="24"/>
                  </a:lnTo>
                  <a:lnTo>
                    <a:pt x="19" y="12"/>
                  </a:lnTo>
                  <a:lnTo>
                    <a:pt x="15" y="8"/>
                  </a:lnTo>
                  <a:lnTo>
                    <a:pt x="18" y="12"/>
                  </a:lnTo>
                  <a:lnTo>
                    <a:pt x="25" y="8"/>
                  </a:lnTo>
                  <a:lnTo>
                    <a:pt x="23" y="4"/>
                  </a:lnTo>
                  <a:lnTo>
                    <a:pt x="23" y="9"/>
                  </a:lnTo>
                  <a:lnTo>
                    <a:pt x="35" y="9"/>
                  </a:lnTo>
                  <a:lnTo>
                    <a:pt x="35" y="4"/>
                  </a:lnTo>
                  <a:lnTo>
                    <a:pt x="34" y="8"/>
                  </a:lnTo>
                  <a:lnTo>
                    <a:pt x="42" y="12"/>
                  </a:lnTo>
                  <a:lnTo>
                    <a:pt x="43" y="8"/>
                  </a:lnTo>
                  <a:lnTo>
                    <a:pt x="39" y="9"/>
                  </a:lnTo>
                  <a:lnTo>
                    <a:pt x="43" y="22"/>
                  </a:lnTo>
                  <a:lnTo>
                    <a:pt x="47" y="20"/>
                  </a:lnTo>
                  <a:lnTo>
                    <a:pt x="43" y="20"/>
                  </a:lnTo>
                  <a:lnTo>
                    <a:pt x="43" y="61"/>
                  </a:lnTo>
                  <a:lnTo>
                    <a:pt x="52" y="61"/>
                  </a:lnTo>
                  <a:lnTo>
                    <a:pt x="52" y="20"/>
                  </a:lnTo>
                  <a:lnTo>
                    <a:pt x="52" y="22"/>
                  </a:lnTo>
                  <a:lnTo>
                    <a:pt x="50" y="19"/>
                  </a:lnTo>
                  <a:lnTo>
                    <a:pt x="47" y="7"/>
                  </a:lnTo>
                  <a:lnTo>
                    <a:pt x="47" y="5"/>
                  </a:lnTo>
                  <a:lnTo>
                    <a:pt x="45" y="4"/>
                  </a:lnTo>
                  <a:lnTo>
                    <a:pt x="38" y="0"/>
                  </a:lnTo>
                  <a:lnTo>
                    <a:pt x="21" y="0"/>
                  </a:lnTo>
                  <a:lnTo>
                    <a:pt x="14" y="4"/>
                  </a:lnTo>
                  <a:lnTo>
                    <a:pt x="13" y="5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23" name="Freeform 639"/>
            <p:cNvSpPr>
              <a:spLocks/>
            </p:cNvSpPr>
            <p:nvPr/>
          </p:nvSpPr>
          <p:spPr bwMode="auto">
            <a:xfrm>
              <a:off x="4143" y="1457"/>
              <a:ext cx="52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7" y="24"/>
                </a:cxn>
                <a:cxn ang="0">
                  <a:pos x="19" y="12"/>
                </a:cxn>
                <a:cxn ang="0">
                  <a:pos x="15" y="8"/>
                </a:cxn>
                <a:cxn ang="0">
                  <a:pos x="18" y="12"/>
                </a:cxn>
                <a:cxn ang="0">
                  <a:pos x="26" y="8"/>
                </a:cxn>
                <a:cxn ang="0">
                  <a:pos x="23" y="4"/>
                </a:cxn>
                <a:cxn ang="0">
                  <a:pos x="23" y="9"/>
                </a:cxn>
                <a:cxn ang="0">
                  <a:pos x="36" y="9"/>
                </a:cxn>
                <a:cxn ang="0">
                  <a:pos x="36" y="4"/>
                </a:cxn>
                <a:cxn ang="0">
                  <a:pos x="34" y="8"/>
                </a:cxn>
                <a:cxn ang="0">
                  <a:pos x="42" y="12"/>
                </a:cxn>
                <a:cxn ang="0">
                  <a:pos x="43" y="8"/>
                </a:cxn>
                <a:cxn ang="0">
                  <a:pos x="39" y="9"/>
                </a:cxn>
                <a:cxn ang="0">
                  <a:pos x="43" y="22"/>
                </a:cxn>
                <a:cxn ang="0">
                  <a:pos x="47" y="20"/>
                </a:cxn>
                <a:cxn ang="0">
                  <a:pos x="43" y="20"/>
                </a:cxn>
                <a:cxn ang="0">
                  <a:pos x="43" y="61"/>
                </a:cxn>
                <a:cxn ang="0">
                  <a:pos x="52" y="61"/>
                </a:cxn>
                <a:cxn ang="0">
                  <a:pos x="52" y="20"/>
                </a:cxn>
                <a:cxn ang="0">
                  <a:pos x="52" y="22"/>
                </a:cxn>
                <a:cxn ang="0">
                  <a:pos x="51" y="19"/>
                </a:cxn>
                <a:cxn ang="0">
                  <a:pos x="47" y="7"/>
                </a:cxn>
                <a:cxn ang="0">
                  <a:pos x="47" y="5"/>
                </a:cxn>
                <a:cxn ang="0">
                  <a:pos x="46" y="4"/>
                </a:cxn>
                <a:cxn ang="0">
                  <a:pos x="38" y="0"/>
                </a:cxn>
                <a:cxn ang="0">
                  <a:pos x="22" y="0"/>
                </a:cxn>
                <a:cxn ang="0">
                  <a:pos x="14" y="4"/>
                </a:cxn>
                <a:cxn ang="0">
                  <a:pos x="13" y="5"/>
                </a:cxn>
                <a:cxn ang="0">
                  <a:pos x="0" y="18"/>
                </a:cxn>
              </a:cxnLst>
              <a:rect l="0" t="0" r="r" b="b"/>
              <a:pathLst>
                <a:path w="52" h="61">
                  <a:moveTo>
                    <a:pt x="0" y="18"/>
                  </a:moveTo>
                  <a:lnTo>
                    <a:pt x="7" y="24"/>
                  </a:lnTo>
                  <a:lnTo>
                    <a:pt x="19" y="12"/>
                  </a:lnTo>
                  <a:lnTo>
                    <a:pt x="15" y="8"/>
                  </a:lnTo>
                  <a:lnTo>
                    <a:pt x="18" y="12"/>
                  </a:lnTo>
                  <a:lnTo>
                    <a:pt x="26" y="8"/>
                  </a:lnTo>
                  <a:lnTo>
                    <a:pt x="23" y="4"/>
                  </a:lnTo>
                  <a:lnTo>
                    <a:pt x="23" y="9"/>
                  </a:lnTo>
                  <a:lnTo>
                    <a:pt x="36" y="9"/>
                  </a:lnTo>
                  <a:lnTo>
                    <a:pt x="36" y="4"/>
                  </a:lnTo>
                  <a:lnTo>
                    <a:pt x="34" y="8"/>
                  </a:lnTo>
                  <a:lnTo>
                    <a:pt x="42" y="12"/>
                  </a:lnTo>
                  <a:lnTo>
                    <a:pt x="43" y="8"/>
                  </a:lnTo>
                  <a:lnTo>
                    <a:pt x="39" y="9"/>
                  </a:lnTo>
                  <a:lnTo>
                    <a:pt x="43" y="22"/>
                  </a:lnTo>
                  <a:lnTo>
                    <a:pt x="47" y="20"/>
                  </a:lnTo>
                  <a:lnTo>
                    <a:pt x="43" y="20"/>
                  </a:lnTo>
                  <a:lnTo>
                    <a:pt x="43" y="61"/>
                  </a:lnTo>
                  <a:lnTo>
                    <a:pt x="52" y="61"/>
                  </a:lnTo>
                  <a:lnTo>
                    <a:pt x="52" y="20"/>
                  </a:lnTo>
                  <a:lnTo>
                    <a:pt x="52" y="22"/>
                  </a:lnTo>
                  <a:lnTo>
                    <a:pt x="51" y="19"/>
                  </a:lnTo>
                  <a:lnTo>
                    <a:pt x="47" y="7"/>
                  </a:lnTo>
                  <a:lnTo>
                    <a:pt x="47" y="5"/>
                  </a:lnTo>
                  <a:lnTo>
                    <a:pt x="46" y="4"/>
                  </a:lnTo>
                  <a:lnTo>
                    <a:pt x="38" y="0"/>
                  </a:lnTo>
                  <a:lnTo>
                    <a:pt x="22" y="0"/>
                  </a:lnTo>
                  <a:lnTo>
                    <a:pt x="14" y="4"/>
                  </a:lnTo>
                  <a:lnTo>
                    <a:pt x="13" y="5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24" name="Freeform 640"/>
            <p:cNvSpPr>
              <a:spLocks/>
            </p:cNvSpPr>
            <p:nvPr/>
          </p:nvSpPr>
          <p:spPr bwMode="auto">
            <a:xfrm>
              <a:off x="4250" y="1572"/>
              <a:ext cx="78" cy="78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0" y="44"/>
                </a:cxn>
                <a:cxn ang="0">
                  <a:pos x="78" y="44"/>
                </a:cxn>
                <a:cxn ang="0">
                  <a:pos x="78" y="35"/>
                </a:cxn>
                <a:cxn ang="0">
                  <a:pos x="39" y="35"/>
                </a:cxn>
                <a:cxn ang="0">
                  <a:pos x="39" y="39"/>
                </a:cxn>
                <a:cxn ang="0">
                  <a:pos x="44" y="39"/>
                </a:cxn>
                <a:cxn ang="0">
                  <a:pos x="44" y="0"/>
                </a:cxn>
                <a:cxn ang="0">
                  <a:pos x="36" y="0"/>
                </a:cxn>
                <a:cxn ang="0">
                  <a:pos x="36" y="78"/>
                </a:cxn>
                <a:cxn ang="0">
                  <a:pos x="44" y="78"/>
                </a:cxn>
                <a:cxn ang="0">
                  <a:pos x="44" y="0"/>
                </a:cxn>
                <a:cxn ang="0">
                  <a:pos x="36" y="0"/>
                </a:cxn>
                <a:cxn ang="0">
                  <a:pos x="36" y="44"/>
                </a:cxn>
                <a:cxn ang="0">
                  <a:pos x="78" y="44"/>
                </a:cxn>
                <a:cxn ang="0">
                  <a:pos x="78" y="35"/>
                </a:cxn>
                <a:cxn ang="0">
                  <a:pos x="0" y="35"/>
                </a:cxn>
              </a:cxnLst>
              <a:rect l="0" t="0" r="r" b="b"/>
              <a:pathLst>
                <a:path w="78" h="78">
                  <a:moveTo>
                    <a:pt x="0" y="35"/>
                  </a:moveTo>
                  <a:lnTo>
                    <a:pt x="0" y="44"/>
                  </a:lnTo>
                  <a:lnTo>
                    <a:pt x="78" y="44"/>
                  </a:lnTo>
                  <a:lnTo>
                    <a:pt x="78" y="35"/>
                  </a:lnTo>
                  <a:lnTo>
                    <a:pt x="39" y="35"/>
                  </a:lnTo>
                  <a:lnTo>
                    <a:pt x="39" y="39"/>
                  </a:lnTo>
                  <a:lnTo>
                    <a:pt x="44" y="39"/>
                  </a:lnTo>
                  <a:lnTo>
                    <a:pt x="44" y="0"/>
                  </a:lnTo>
                  <a:lnTo>
                    <a:pt x="36" y="0"/>
                  </a:lnTo>
                  <a:lnTo>
                    <a:pt x="36" y="78"/>
                  </a:lnTo>
                  <a:lnTo>
                    <a:pt x="44" y="78"/>
                  </a:lnTo>
                  <a:lnTo>
                    <a:pt x="44" y="0"/>
                  </a:lnTo>
                  <a:lnTo>
                    <a:pt x="36" y="0"/>
                  </a:lnTo>
                  <a:lnTo>
                    <a:pt x="36" y="44"/>
                  </a:lnTo>
                  <a:lnTo>
                    <a:pt x="78" y="44"/>
                  </a:lnTo>
                  <a:lnTo>
                    <a:pt x="78" y="35"/>
                  </a:lnTo>
                  <a:lnTo>
                    <a:pt x="0" y="35"/>
                  </a:lnTo>
                  <a:close/>
                </a:path>
              </a:pathLst>
            </a:custGeom>
            <a:grp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25" name="Freeform 641"/>
            <p:cNvSpPr>
              <a:spLocks/>
            </p:cNvSpPr>
            <p:nvPr/>
          </p:nvSpPr>
          <p:spPr bwMode="auto">
            <a:xfrm>
              <a:off x="3706" y="1552"/>
              <a:ext cx="65" cy="93"/>
            </a:xfrm>
            <a:custGeom>
              <a:avLst/>
              <a:gdLst/>
              <a:ahLst/>
              <a:cxnLst>
                <a:cxn ang="0">
                  <a:pos x="11" y="8"/>
                </a:cxn>
                <a:cxn ang="0">
                  <a:pos x="56" y="3"/>
                </a:cxn>
                <a:cxn ang="0">
                  <a:pos x="30" y="34"/>
                </a:cxn>
                <a:cxn ang="0">
                  <a:pos x="45" y="41"/>
                </a:cxn>
                <a:cxn ang="0">
                  <a:pos x="44" y="40"/>
                </a:cxn>
                <a:cxn ang="0">
                  <a:pos x="52" y="40"/>
                </a:cxn>
                <a:cxn ang="0">
                  <a:pos x="54" y="47"/>
                </a:cxn>
                <a:cxn ang="0">
                  <a:pos x="52" y="45"/>
                </a:cxn>
                <a:cxn ang="0">
                  <a:pos x="60" y="56"/>
                </a:cxn>
                <a:cxn ang="0">
                  <a:pos x="56" y="64"/>
                </a:cxn>
                <a:cxn ang="0">
                  <a:pos x="56" y="63"/>
                </a:cxn>
                <a:cxn ang="0">
                  <a:pos x="56" y="76"/>
                </a:cxn>
                <a:cxn ang="0">
                  <a:pos x="46" y="81"/>
                </a:cxn>
                <a:cxn ang="0">
                  <a:pos x="47" y="80"/>
                </a:cxn>
                <a:cxn ang="0">
                  <a:pos x="36" y="88"/>
                </a:cxn>
                <a:cxn ang="0">
                  <a:pos x="24" y="84"/>
                </a:cxn>
                <a:cxn ang="0">
                  <a:pos x="25" y="84"/>
                </a:cxn>
                <a:cxn ang="0">
                  <a:pos x="11" y="84"/>
                </a:cxn>
                <a:cxn ang="0">
                  <a:pos x="11" y="78"/>
                </a:cxn>
                <a:cxn ang="0">
                  <a:pos x="11" y="79"/>
                </a:cxn>
                <a:cxn ang="0">
                  <a:pos x="0" y="75"/>
                </a:cxn>
                <a:cxn ang="0">
                  <a:pos x="8" y="88"/>
                </a:cxn>
                <a:cxn ang="0">
                  <a:pos x="22" y="91"/>
                </a:cxn>
                <a:cxn ang="0">
                  <a:pos x="24" y="93"/>
                </a:cxn>
                <a:cxn ang="0">
                  <a:pos x="35" y="93"/>
                </a:cxn>
                <a:cxn ang="0">
                  <a:pos x="50" y="88"/>
                </a:cxn>
                <a:cxn ang="0">
                  <a:pos x="60" y="80"/>
                </a:cxn>
                <a:cxn ang="0">
                  <a:pos x="64" y="65"/>
                </a:cxn>
                <a:cxn ang="0">
                  <a:pos x="65" y="64"/>
                </a:cxn>
                <a:cxn ang="0">
                  <a:pos x="65" y="57"/>
                </a:cxn>
                <a:cxn ang="0">
                  <a:pos x="60" y="42"/>
                </a:cxn>
                <a:cxn ang="0">
                  <a:pos x="55" y="36"/>
                </a:cxn>
                <a:cxn ang="0">
                  <a:pos x="32" y="32"/>
                </a:cxn>
                <a:cxn ang="0">
                  <a:pos x="36" y="39"/>
                </a:cxn>
                <a:cxn ang="0">
                  <a:pos x="65" y="0"/>
                </a:cxn>
                <a:cxn ang="0">
                  <a:pos x="11" y="0"/>
                </a:cxn>
              </a:cxnLst>
              <a:rect l="0" t="0" r="r" b="b"/>
              <a:pathLst>
                <a:path w="65" h="93">
                  <a:moveTo>
                    <a:pt x="11" y="0"/>
                  </a:moveTo>
                  <a:lnTo>
                    <a:pt x="11" y="8"/>
                  </a:lnTo>
                  <a:lnTo>
                    <a:pt x="56" y="8"/>
                  </a:lnTo>
                  <a:lnTo>
                    <a:pt x="56" y="3"/>
                  </a:lnTo>
                  <a:lnTo>
                    <a:pt x="54" y="1"/>
                  </a:lnTo>
                  <a:lnTo>
                    <a:pt x="30" y="34"/>
                  </a:lnTo>
                  <a:lnTo>
                    <a:pt x="25" y="41"/>
                  </a:lnTo>
                  <a:lnTo>
                    <a:pt x="45" y="41"/>
                  </a:lnTo>
                  <a:lnTo>
                    <a:pt x="45" y="36"/>
                  </a:lnTo>
                  <a:lnTo>
                    <a:pt x="44" y="40"/>
                  </a:lnTo>
                  <a:lnTo>
                    <a:pt x="51" y="44"/>
                  </a:lnTo>
                  <a:lnTo>
                    <a:pt x="52" y="40"/>
                  </a:lnTo>
                  <a:lnTo>
                    <a:pt x="50" y="44"/>
                  </a:lnTo>
                  <a:lnTo>
                    <a:pt x="54" y="47"/>
                  </a:lnTo>
                  <a:lnTo>
                    <a:pt x="56" y="44"/>
                  </a:lnTo>
                  <a:lnTo>
                    <a:pt x="52" y="45"/>
                  </a:lnTo>
                  <a:lnTo>
                    <a:pt x="56" y="57"/>
                  </a:lnTo>
                  <a:lnTo>
                    <a:pt x="60" y="56"/>
                  </a:lnTo>
                  <a:lnTo>
                    <a:pt x="56" y="56"/>
                  </a:lnTo>
                  <a:lnTo>
                    <a:pt x="56" y="64"/>
                  </a:lnTo>
                  <a:lnTo>
                    <a:pt x="60" y="64"/>
                  </a:lnTo>
                  <a:lnTo>
                    <a:pt x="56" y="63"/>
                  </a:lnTo>
                  <a:lnTo>
                    <a:pt x="52" y="75"/>
                  </a:lnTo>
                  <a:lnTo>
                    <a:pt x="56" y="76"/>
                  </a:lnTo>
                  <a:lnTo>
                    <a:pt x="54" y="74"/>
                  </a:lnTo>
                  <a:lnTo>
                    <a:pt x="46" y="81"/>
                  </a:lnTo>
                  <a:lnTo>
                    <a:pt x="49" y="84"/>
                  </a:lnTo>
                  <a:lnTo>
                    <a:pt x="47" y="80"/>
                  </a:lnTo>
                  <a:lnTo>
                    <a:pt x="35" y="84"/>
                  </a:lnTo>
                  <a:lnTo>
                    <a:pt x="36" y="88"/>
                  </a:lnTo>
                  <a:lnTo>
                    <a:pt x="36" y="84"/>
                  </a:lnTo>
                  <a:lnTo>
                    <a:pt x="24" y="84"/>
                  </a:lnTo>
                  <a:lnTo>
                    <a:pt x="24" y="88"/>
                  </a:lnTo>
                  <a:lnTo>
                    <a:pt x="25" y="84"/>
                  </a:lnTo>
                  <a:lnTo>
                    <a:pt x="12" y="80"/>
                  </a:lnTo>
                  <a:lnTo>
                    <a:pt x="11" y="84"/>
                  </a:lnTo>
                  <a:lnTo>
                    <a:pt x="15" y="81"/>
                  </a:lnTo>
                  <a:lnTo>
                    <a:pt x="11" y="78"/>
                  </a:lnTo>
                  <a:lnTo>
                    <a:pt x="7" y="80"/>
                  </a:lnTo>
                  <a:lnTo>
                    <a:pt x="11" y="79"/>
                  </a:lnTo>
                  <a:lnTo>
                    <a:pt x="7" y="71"/>
                  </a:lnTo>
                  <a:lnTo>
                    <a:pt x="0" y="75"/>
                  </a:lnTo>
                  <a:lnTo>
                    <a:pt x="3" y="83"/>
                  </a:lnTo>
                  <a:lnTo>
                    <a:pt x="8" y="88"/>
                  </a:lnTo>
                  <a:lnTo>
                    <a:pt x="10" y="88"/>
                  </a:lnTo>
                  <a:lnTo>
                    <a:pt x="22" y="91"/>
                  </a:lnTo>
                  <a:lnTo>
                    <a:pt x="25" y="93"/>
                  </a:lnTo>
                  <a:lnTo>
                    <a:pt x="24" y="93"/>
                  </a:lnTo>
                  <a:lnTo>
                    <a:pt x="36" y="93"/>
                  </a:lnTo>
                  <a:lnTo>
                    <a:pt x="35" y="93"/>
                  </a:lnTo>
                  <a:lnTo>
                    <a:pt x="37" y="91"/>
                  </a:lnTo>
                  <a:lnTo>
                    <a:pt x="50" y="88"/>
                  </a:lnTo>
                  <a:lnTo>
                    <a:pt x="52" y="88"/>
                  </a:lnTo>
                  <a:lnTo>
                    <a:pt x="60" y="80"/>
                  </a:lnTo>
                  <a:lnTo>
                    <a:pt x="60" y="78"/>
                  </a:lnTo>
                  <a:lnTo>
                    <a:pt x="64" y="65"/>
                  </a:lnTo>
                  <a:lnTo>
                    <a:pt x="65" y="63"/>
                  </a:lnTo>
                  <a:lnTo>
                    <a:pt x="65" y="64"/>
                  </a:lnTo>
                  <a:lnTo>
                    <a:pt x="65" y="56"/>
                  </a:lnTo>
                  <a:lnTo>
                    <a:pt x="65" y="57"/>
                  </a:lnTo>
                  <a:lnTo>
                    <a:pt x="64" y="55"/>
                  </a:lnTo>
                  <a:lnTo>
                    <a:pt x="60" y="42"/>
                  </a:lnTo>
                  <a:lnTo>
                    <a:pt x="60" y="41"/>
                  </a:lnTo>
                  <a:lnTo>
                    <a:pt x="55" y="36"/>
                  </a:lnTo>
                  <a:lnTo>
                    <a:pt x="47" y="32"/>
                  </a:lnTo>
                  <a:lnTo>
                    <a:pt x="32" y="32"/>
                  </a:lnTo>
                  <a:lnTo>
                    <a:pt x="32" y="36"/>
                  </a:lnTo>
                  <a:lnTo>
                    <a:pt x="36" y="39"/>
                  </a:lnTo>
                  <a:lnTo>
                    <a:pt x="60" y="6"/>
                  </a:lnTo>
                  <a:lnTo>
                    <a:pt x="65" y="0"/>
                  </a:lnTo>
                  <a:lnTo>
                    <a:pt x="56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26" name="Freeform 642"/>
            <p:cNvSpPr>
              <a:spLocks/>
            </p:cNvSpPr>
            <p:nvPr/>
          </p:nvSpPr>
          <p:spPr bwMode="auto">
            <a:xfrm>
              <a:off x="3802" y="1554"/>
              <a:ext cx="50" cy="89"/>
            </a:xfrm>
            <a:custGeom>
              <a:avLst/>
              <a:gdLst/>
              <a:ahLst/>
              <a:cxnLst>
                <a:cxn ang="0">
                  <a:pos x="50" y="4"/>
                </a:cxn>
                <a:cxn ang="0">
                  <a:pos x="42" y="0"/>
                </a:cxn>
                <a:cxn ang="0">
                  <a:pos x="0" y="86"/>
                </a:cxn>
                <a:cxn ang="0">
                  <a:pos x="8" y="89"/>
                </a:cxn>
                <a:cxn ang="0">
                  <a:pos x="50" y="4"/>
                </a:cxn>
              </a:cxnLst>
              <a:rect l="0" t="0" r="r" b="b"/>
              <a:pathLst>
                <a:path w="50" h="89">
                  <a:moveTo>
                    <a:pt x="50" y="4"/>
                  </a:moveTo>
                  <a:lnTo>
                    <a:pt x="42" y="0"/>
                  </a:lnTo>
                  <a:lnTo>
                    <a:pt x="0" y="86"/>
                  </a:lnTo>
                  <a:lnTo>
                    <a:pt x="8" y="89"/>
                  </a:lnTo>
                  <a:lnTo>
                    <a:pt x="50" y="4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27" name="Rectangle 643"/>
            <p:cNvSpPr>
              <a:spLocks noChangeArrowheads="1"/>
            </p:cNvSpPr>
            <p:nvPr/>
          </p:nvSpPr>
          <p:spPr bwMode="auto">
            <a:xfrm>
              <a:off x="3790" y="1552"/>
              <a:ext cx="58" cy="8"/>
            </a:xfrm>
            <a:prstGeom prst="rect">
              <a:avLst/>
            </a:prstGeom>
            <a:grp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28" name="Freeform 644"/>
            <p:cNvSpPr>
              <a:spLocks/>
            </p:cNvSpPr>
            <p:nvPr/>
          </p:nvSpPr>
          <p:spPr bwMode="auto">
            <a:xfrm>
              <a:off x="3868" y="1552"/>
              <a:ext cx="65" cy="90"/>
            </a:xfrm>
            <a:custGeom>
              <a:avLst/>
              <a:gdLst/>
              <a:ahLst/>
              <a:cxnLst>
                <a:cxn ang="0">
                  <a:pos x="11" y="3"/>
                </a:cxn>
                <a:cxn ang="0">
                  <a:pos x="5" y="26"/>
                </a:cxn>
                <a:cxn ang="0">
                  <a:pos x="11" y="35"/>
                </a:cxn>
                <a:cxn ang="0">
                  <a:pos x="20" y="39"/>
                </a:cxn>
                <a:cxn ang="0">
                  <a:pos x="35" y="42"/>
                </a:cxn>
                <a:cxn ang="0">
                  <a:pos x="46" y="46"/>
                </a:cxn>
                <a:cxn ang="0">
                  <a:pos x="53" y="52"/>
                </a:cxn>
                <a:cxn ang="0">
                  <a:pos x="56" y="57"/>
                </a:cxn>
                <a:cxn ang="0">
                  <a:pos x="56" y="69"/>
                </a:cxn>
                <a:cxn ang="0">
                  <a:pos x="54" y="75"/>
                </a:cxn>
                <a:cxn ang="0">
                  <a:pos x="51" y="78"/>
                </a:cxn>
                <a:cxn ang="0">
                  <a:pos x="40" y="81"/>
                </a:cxn>
                <a:cxn ang="0">
                  <a:pos x="25" y="81"/>
                </a:cxn>
                <a:cxn ang="0">
                  <a:pos x="15" y="79"/>
                </a:cxn>
                <a:cxn ang="0">
                  <a:pos x="11" y="76"/>
                </a:cxn>
                <a:cxn ang="0">
                  <a:pos x="9" y="70"/>
                </a:cxn>
                <a:cxn ang="0">
                  <a:pos x="7" y="60"/>
                </a:cxn>
                <a:cxn ang="0">
                  <a:pos x="11" y="54"/>
                </a:cxn>
                <a:cxn ang="0">
                  <a:pos x="16" y="46"/>
                </a:cxn>
                <a:cxn ang="0">
                  <a:pos x="29" y="42"/>
                </a:cxn>
                <a:cxn ang="0">
                  <a:pos x="54" y="35"/>
                </a:cxn>
                <a:cxn ang="0">
                  <a:pos x="59" y="26"/>
                </a:cxn>
                <a:cxn ang="0">
                  <a:pos x="59" y="13"/>
                </a:cxn>
                <a:cxn ang="0">
                  <a:pos x="53" y="3"/>
                </a:cxn>
                <a:cxn ang="0">
                  <a:pos x="39" y="0"/>
                </a:cxn>
                <a:cxn ang="0">
                  <a:pos x="39" y="8"/>
                </a:cxn>
                <a:cxn ang="0">
                  <a:pos x="50" y="11"/>
                </a:cxn>
                <a:cxn ang="0">
                  <a:pos x="51" y="17"/>
                </a:cxn>
                <a:cxn ang="0">
                  <a:pos x="51" y="24"/>
                </a:cxn>
                <a:cxn ang="0">
                  <a:pos x="48" y="30"/>
                </a:cxn>
                <a:cxn ang="0">
                  <a:pos x="43" y="31"/>
                </a:cxn>
                <a:cxn ang="0">
                  <a:pos x="28" y="35"/>
                </a:cxn>
                <a:cxn ang="0">
                  <a:pos x="14" y="39"/>
                </a:cxn>
                <a:cxn ang="0">
                  <a:pos x="4" y="49"/>
                </a:cxn>
                <a:cxn ang="0">
                  <a:pos x="4" y="80"/>
                </a:cxn>
                <a:cxn ang="0">
                  <a:pos x="23" y="89"/>
                </a:cxn>
                <a:cxn ang="0">
                  <a:pos x="40" y="90"/>
                </a:cxn>
                <a:cxn ang="0">
                  <a:pos x="54" y="85"/>
                </a:cxn>
                <a:cxn ang="0">
                  <a:pos x="60" y="80"/>
                </a:cxn>
                <a:cxn ang="0">
                  <a:pos x="65" y="57"/>
                </a:cxn>
                <a:cxn ang="0">
                  <a:pos x="60" y="47"/>
                </a:cxn>
                <a:cxn ang="0">
                  <a:pos x="38" y="35"/>
                </a:cxn>
                <a:cxn ang="0">
                  <a:pos x="21" y="31"/>
                </a:cxn>
                <a:cxn ang="0">
                  <a:pos x="15" y="27"/>
                </a:cxn>
                <a:cxn ang="0">
                  <a:pos x="12" y="22"/>
                </a:cxn>
                <a:cxn ang="0">
                  <a:pos x="14" y="15"/>
                </a:cxn>
                <a:cxn ang="0">
                  <a:pos x="16" y="10"/>
                </a:cxn>
                <a:cxn ang="0">
                  <a:pos x="26" y="7"/>
                </a:cxn>
              </a:cxnLst>
              <a:rect l="0" t="0" r="r" b="b"/>
              <a:pathLst>
                <a:path w="65" h="90">
                  <a:moveTo>
                    <a:pt x="26" y="7"/>
                  </a:moveTo>
                  <a:lnTo>
                    <a:pt x="24" y="0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5" y="13"/>
                  </a:lnTo>
                  <a:lnTo>
                    <a:pt x="5" y="26"/>
                  </a:lnTo>
                  <a:lnTo>
                    <a:pt x="9" y="34"/>
                  </a:lnTo>
                  <a:lnTo>
                    <a:pt x="10" y="35"/>
                  </a:lnTo>
                  <a:lnTo>
                    <a:pt x="11" y="35"/>
                  </a:lnTo>
                  <a:lnTo>
                    <a:pt x="19" y="39"/>
                  </a:lnTo>
                  <a:lnTo>
                    <a:pt x="17" y="39"/>
                  </a:lnTo>
                  <a:lnTo>
                    <a:pt x="20" y="39"/>
                  </a:lnTo>
                  <a:lnTo>
                    <a:pt x="36" y="42"/>
                  </a:lnTo>
                  <a:lnTo>
                    <a:pt x="36" y="39"/>
                  </a:lnTo>
                  <a:lnTo>
                    <a:pt x="35" y="42"/>
                  </a:lnTo>
                  <a:lnTo>
                    <a:pt x="48" y="46"/>
                  </a:lnTo>
                  <a:lnTo>
                    <a:pt x="49" y="42"/>
                  </a:lnTo>
                  <a:lnTo>
                    <a:pt x="46" y="46"/>
                  </a:lnTo>
                  <a:lnTo>
                    <a:pt x="54" y="54"/>
                  </a:lnTo>
                  <a:lnTo>
                    <a:pt x="56" y="50"/>
                  </a:lnTo>
                  <a:lnTo>
                    <a:pt x="53" y="52"/>
                  </a:lnTo>
                  <a:lnTo>
                    <a:pt x="56" y="60"/>
                  </a:lnTo>
                  <a:lnTo>
                    <a:pt x="60" y="57"/>
                  </a:lnTo>
                  <a:lnTo>
                    <a:pt x="56" y="57"/>
                  </a:lnTo>
                  <a:lnTo>
                    <a:pt x="56" y="70"/>
                  </a:lnTo>
                  <a:lnTo>
                    <a:pt x="60" y="70"/>
                  </a:lnTo>
                  <a:lnTo>
                    <a:pt x="56" y="69"/>
                  </a:lnTo>
                  <a:lnTo>
                    <a:pt x="53" y="76"/>
                  </a:lnTo>
                  <a:lnTo>
                    <a:pt x="56" y="78"/>
                  </a:lnTo>
                  <a:lnTo>
                    <a:pt x="54" y="75"/>
                  </a:lnTo>
                  <a:lnTo>
                    <a:pt x="50" y="79"/>
                  </a:lnTo>
                  <a:lnTo>
                    <a:pt x="53" y="81"/>
                  </a:lnTo>
                  <a:lnTo>
                    <a:pt x="51" y="78"/>
                  </a:lnTo>
                  <a:lnTo>
                    <a:pt x="39" y="81"/>
                  </a:lnTo>
                  <a:lnTo>
                    <a:pt x="40" y="85"/>
                  </a:lnTo>
                  <a:lnTo>
                    <a:pt x="40" y="81"/>
                  </a:lnTo>
                  <a:lnTo>
                    <a:pt x="24" y="81"/>
                  </a:lnTo>
                  <a:lnTo>
                    <a:pt x="24" y="85"/>
                  </a:lnTo>
                  <a:lnTo>
                    <a:pt x="25" y="81"/>
                  </a:lnTo>
                  <a:lnTo>
                    <a:pt x="12" y="78"/>
                  </a:lnTo>
                  <a:lnTo>
                    <a:pt x="11" y="81"/>
                  </a:lnTo>
                  <a:lnTo>
                    <a:pt x="15" y="79"/>
                  </a:lnTo>
                  <a:lnTo>
                    <a:pt x="11" y="75"/>
                  </a:lnTo>
                  <a:lnTo>
                    <a:pt x="7" y="78"/>
                  </a:lnTo>
                  <a:lnTo>
                    <a:pt x="11" y="76"/>
                  </a:lnTo>
                  <a:lnTo>
                    <a:pt x="7" y="69"/>
                  </a:lnTo>
                  <a:lnTo>
                    <a:pt x="4" y="70"/>
                  </a:lnTo>
                  <a:lnTo>
                    <a:pt x="9" y="70"/>
                  </a:lnTo>
                  <a:lnTo>
                    <a:pt x="9" y="57"/>
                  </a:lnTo>
                  <a:lnTo>
                    <a:pt x="4" y="57"/>
                  </a:lnTo>
                  <a:lnTo>
                    <a:pt x="7" y="60"/>
                  </a:lnTo>
                  <a:lnTo>
                    <a:pt x="11" y="52"/>
                  </a:lnTo>
                  <a:lnTo>
                    <a:pt x="7" y="50"/>
                  </a:lnTo>
                  <a:lnTo>
                    <a:pt x="11" y="54"/>
                  </a:lnTo>
                  <a:lnTo>
                    <a:pt x="19" y="46"/>
                  </a:lnTo>
                  <a:lnTo>
                    <a:pt x="15" y="42"/>
                  </a:lnTo>
                  <a:lnTo>
                    <a:pt x="16" y="46"/>
                  </a:lnTo>
                  <a:lnTo>
                    <a:pt x="29" y="42"/>
                  </a:lnTo>
                  <a:lnTo>
                    <a:pt x="28" y="39"/>
                  </a:lnTo>
                  <a:lnTo>
                    <a:pt x="29" y="42"/>
                  </a:lnTo>
                  <a:lnTo>
                    <a:pt x="45" y="39"/>
                  </a:lnTo>
                  <a:lnTo>
                    <a:pt x="46" y="39"/>
                  </a:lnTo>
                  <a:lnTo>
                    <a:pt x="54" y="35"/>
                  </a:lnTo>
                  <a:lnTo>
                    <a:pt x="55" y="35"/>
                  </a:lnTo>
                  <a:lnTo>
                    <a:pt x="55" y="34"/>
                  </a:lnTo>
                  <a:lnTo>
                    <a:pt x="59" y="26"/>
                  </a:lnTo>
                  <a:lnTo>
                    <a:pt x="60" y="25"/>
                  </a:lnTo>
                  <a:lnTo>
                    <a:pt x="60" y="15"/>
                  </a:lnTo>
                  <a:lnTo>
                    <a:pt x="59" y="13"/>
                  </a:lnTo>
                  <a:lnTo>
                    <a:pt x="55" y="6"/>
                  </a:lnTo>
                  <a:lnTo>
                    <a:pt x="55" y="3"/>
                  </a:lnTo>
                  <a:lnTo>
                    <a:pt x="53" y="3"/>
                  </a:lnTo>
                  <a:lnTo>
                    <a:pt x="40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23" y="0"/>
                  </a:lnTo>
                  <a:lnTo>
                    <a:pt x="23" y="8"/>
                  </a:lnTo>
                  <a:lnTo>
                    <a:pt x="39" y="8"/>
                  </a:lnTo>
                  <a:lnTo>
                    <a:pt x="39" y="3"/>
                  </a:lnTo>
                  <a:lnTo>
                    <a:pt x="38" y="7"/>
                  </a:lnTo>
                  <a:lnTo>
                    <a:pt x="50" y="11"/>
                  </a:lnTo>
                  <a:lnTo>
                    <a:pt x="51" y="7"/>
                  </a:lnTo>
                  <a:lnTo>
                    <a:pt x="48" y="10"/>
                  </a:lnTo>
                  <a:lnTo>
                    <a:pt x="51" y="17"/>
                  </a:lnTo>
                  <a:lnTo>
                    <a:pt x="55" y="15"/>
                  </a:lnTo>
                  <a:lnTo>
                    <a:pt x="51" y="15"/>
                  </a:lnTo>
                  <a:lnTo>
                    <a:pt x="51" y="24"/>
                  </a:lnTo>
                  <a:lnTo>
                    <a:pt x="55" y="24"/>
                  </a:lnTo>
                  <a:lnTo>
                    <a:pt x="51" y="22"/>
                  </a:lnTo>
                  <a:lnTo>
                    <a:pt x="48" y="30"/>
                  </a:lnTo>
                  <a:lnTo>
                    <a:pt x="51" y="31"/>
                  </a:lnTo>
                  <a:lnTo>
                    <a:pt x="50" y="27"/>
                  </a:lnTo>
                  <a:lnTo>
                    <a:pt x="43" y="31"/>
                  </a:lnTo>
                  <a:lnTo>
                    <a:pt x="44" y="35"/>
                  </a:lnTo>
                  <a:lnTo>
                    <a:pt x="44" y="31"/>
                  </a:lnTo>
                  <a:lnTo>
                    <a:pt x="28" y="35"/>
                  </a:lnTo>
                  <a:lnTo>
                    <a:pt x="24" y="36"/>
                  </a:lnTo>
                  <a:lnTo>
                    <a:pt x="26" y="35"/>
                  </a:lnTo>
                  <a:lnTo>
                    <a:pt x="14" y="39"/>
                  </a:lnTo>
                  <a:lnTo>
                    <a:pt x="12" y="39"/>
                  </a:lnTo>
                  <a:lnTo>
                    <a:pt x="12" y="40"/>
                  </a:lnTo>
                  <a:lnTo>
                    <a:pt x="4" y="49"/>
                  </a:lnTo>
                  <a:lnTo>
                    <a:pt x="0" y="56"/>
                  </a:lnTo>
                  <a:lnTo>
                    <a:pt x="0" y="73"/>
                  </a:lnTo>
                  <a:lnTo>
                    <a:pt x="4" y="80"/>
                  </a:lnTo>
                  <a:lnTo>
                    <a:pt x="9" y="85"/>
                  </a:lnTo>
                  <a:lnTo>
                    <a:pt x="10" y="85"/>
                  </a:lnTo>
                  <a:lnTo>
                    <a:pt x="23" y="89"/>
                  </a:lnTo>
                  <a:lnTo>
                    <a:pt x="25" y="90"/>
                  </a:lnTo>
                  <a:lnTo>
                    <a:pt x="24" y="90"/>
                  </a:lnTo>
                  <a:lnTo>
                    <a:pt x="40" y="90"/>
                  </a:lnTo>
                  <a:lnTo>
                    <a:pt x="39" y="90"/>
                  </a:lnTo>
                  <a:lnTo>
                    <a:pt x="41" y="89"/>
                  </a:lnTo>
                  <a:lnTo>
                    <a:pt x="54" y="85"/>
                  </a:lnTo>
                  <a:lnTo>
                    <a:pt x="56" y="85"/>
                  </a:lnTo>
                  <a:lnTo>
                    <a:pt x="60" y="81"/>
                  </a:lnTo>
                  <a:lnTo>
                    <a:pt x="60" y="80"/>
                  </a:lnTo>
                  <a:lnTo>
                    <a:pt x="64" y="73"/>
                  </a:lnTo>
                  <a:lnTo>
                    <a:pt x="65" y="71"/>
                  </a:lnTo>
                  <a:lnTo>
                    <a:pt x="65" y="57"/>
                  </a:lnTo>
                  <a:lnTo>
                    <a:pt x="64" y="56"/>
                  </a:lnTo>
                  <a:lnTo>
                    <a:pt x="60" y="49"/>
                  </a:lnTo>
                  <a:lnTo>
                    <a:pt x="60" y="47"/>
                  </a:lnTo>
                  <a:lnTo>
                    <a:pt x="51" y="39"/>
                  </a:lnTo>
                  <a:lnTo>
                    <a:pt x="50" y="39"/>
                  </a:lnTo>
                  <a:lnTo>
                    <a:pt x="38" y="35"/>
                  </a:lnTo>
                  <a:lnTo>
                    <a:pt x="40" y="36"/>
                  </a:lnTo>
                  <a:lnTo>
                    <a:pt x="38" y="35"/>
                  </a:lnTo>
                  <a:lnTo>
                    <a:pt x="21" y="31"/>
                  </a:lnTo>
                  <a:lnTo>
                    <a:pt x="20" y="35"/>
                  </a:lnTo>
                  <a:lnTo>
                    <a:pt x="23" y="31"/>
                  </a:lnTo>
                  <a:lnTo>
                    <a:pt x="15" y="27"/>
                  </a:lnTo>
                  <a:lnTo>
                    <a:pt x="12" y="31"/>
                  </a:lnTo>
                  <a:lnTo>
                    <a:pt x="16" y="30"/>
                  </a:lnTo>
                  <a:lnTo>
                    <a:pt x="12" y="22"/>
                  </a:lnTo>
                  <a:lnTo>
                    <a:pt x="9" y="24"/>
                  </a:lnTo>
                  <a:lnTo>
                    <a:pt x="14" y="24"/>
                  </a:lnTo>
                  <a:lnTo>
                    <a:pt x="14" y="15"/>
                  </a:lnTo>
                  <a:lnTo>
                    <a:pt x="9" y="15"/>
                  </a:lnTo>
                  <a:lnTo>
                    <a:pt x="12" y="17"/>
                  </a:lnTo>
                  <a:lnTo>
                    <a:pt x="16" y="10"/>
                  </a:lnTo>
                  <a:lnTo>
                    <a:pt x="12" y="7"/>
                  </a:lnTo>
                  <a:lnTo>
                    <a:pt x="14" y="11"/>
                  </a:lnTo>
                  <a:lnTo>
                    <a:pt x="26" y="7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29" name="Rectangle 645"/>
            <p:cNvSpPr>
              <a:spLocks noChangeArrowheads="1"/>
            </p:cNvSpPr>
            <p:nvPr/>
          </p:nvSpPr>
          <p:spPr bwMode="auto">
            <a:xfrm>
              <a:off x="4020" y="1584"/>
              <a:ext cx="9" cy="57"/>
            </a:xfrm>
            <a:prstGeom prst="rect">
              <a:avLst/>
            </a:prstGeom>
            <a:grp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30" name="Freeform 646"/>
            <p:cNvSpPr>
              <a:spLocks/>
            </p:cNvSpPr>
            <p:nvPr/>
          </p:nvSpPr>
          <p:spPr bwMode="auto">
            <a:xfrm>
              <a:off x="4021" y="1581"/>
              <a:ext cx="52" cy="60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7" y="23"/>
                </a:cxn>
                <a:cxn ang="0">
                  <a:pos x="19" y="11"/>
                </a:cxn>
                <a:cxn ang="0">
                  <a:pos x="15" y="7"/>
                </a:cxn>
                <a:cxn ang="0">
                  <a:pos x="18" y="11"/>
                </a:cxn>
                <a:cxn ang="0">
                  <a:pos x="26" y="7"/>
                </a:cxn>
                <a:cxn ang="0">
                  <a:pos x="23" y="3"/>
                </a:cxn>
                <a:cxn ang="0">
                  <a:pos x="23" y="8"/>
                </a:cxn>
                <a:cxn ang="0">
                  <a:pos x="36" y="8"/>
                </a:cxn>
                <a:cxn ang="0">
                  <a:pos x="36" y="3"/>
                </a:cxn>
                <a:cxn ang="0">
                  <a:pos x="34" y="7"/>
                </a:cxn>
                <a:cxn ang="0">
                  <a:pos x="42" y="11"/>
                </a:cxn>
                <a:cxn ang="0">
                  <a:pos x="43" y="7"/>
                </a:cxn>
                <a:cxn ang="0">
                  <a:pos x="39" y="8"/>
                </a:cxn>
                <a:cxn ang="0">
                  <a:pos x="43" y="21"/>
                </a:cxn>
                <a:cxn ang="0">
                  <a:pos x="47" y="20"/>
                </a:cxn>
                <a:cxn ang="0">
                  <a:pos x="43" y="20"/>
                </a:cxn>
                <a:cxn ang="0">
                  <a:pos x="43" y="60"/>
                </a:cxn>
                <a:cxn ang="0">
                  <a:pos x="52" y="60"/>
                </a:cxn>
                <a:cxn ang="0">
                  <a:pos x="52" y="20"/>
                </a:cxn>
                <a:cxn ang="0">
                  <a:pos x="52" y="21"/>
                </a:cxn>
                <a:cxn ang="0">
                  <a:pos x="51" y="18"/>
                </a:cxn>
                <a:cxn ang="0">
                  <a:pos x="47" y="6"/>
                </a:cxn>
                <a:cxn ang="0">
                  <a:pos x="47" y="5"/>
                </a:cxn>
                <a:cxn ang="0">
                  <a:pos x="46" y="3"/>
                </a:cxn>
                <a:cxn ang="0">
                  <a:pos x="38" y="0"/>
                </a:cxn>
                <a:cxn ang="0">
                  <a:pos x="22" y="0"/>
                </a:cxn>
                <a:cxn ang="0">
                  <a:pos x="14" y="3"/>
                </a:cxn>
                <a:cxn ang="0">
                  <a:pos x="13" y="5"/>
                </a:cxn>
                <a:cxn ang="0">
                  <a:pos x="0" y="17"/>
                </a:cxn>
              </a:cxnLst>
              <a:rect l="0" t="0" r="r" b="b"/>
              <a:pathLst>
                <a:path w="52" h="60">
                  <a:moveTo>
                    <a:pt x="0" y="17"/>
                  </a:moveTo>
                  <a:lnTo>
                    <a:pt x="7" y="23"/>
                  </a:lnTo>
                  <a:lnTo>
                    <a:pt x="19" y="11"/>
                  </a:lnTo>
                  <a:lnTo>
                    <a:pt x="15" y="7"/>
                  </a:lnTo>
                  <a:lnTo>
                    <a:pt x="18" y="11"/>
                  </a:lnTo>
                  <a:lnTo>
                    <a:pt x="26" y="7"/>
                  </a:lnTo>
                  <a:lnTo>
                    <a:pt x="23" y="3"/>
                  </a:lnTo>
                  <a:lnTo>
                    <a:pt x="23" y="8"/>
                  </a:lnTo>
                  <a:lnTo>
                    <a:pt x="36" y="8"/>
                  </a:lnTo>
                  <a:lnTo>
                    <a:pt x="36" y="3"/>
                  </a:lnTo>
                  <a:lnTo>
                    <a:pt x="34" y="7"/>
                  </a:lnTo>
                  <a:lnTo>
                    <a:pt x="42" y="11"/>
                  </a:lnTo>
                  <a:lnTo>
                    <a:pt x="43" y="7"/>
                  </a:lnTo>
                  <a:lnTo>
                    <a:pt x="39" y="8"/>
                  </a:lnTo>
                  <a:lnTo>
                    <a:pt x="43" y="21"/>
                  </a:lnTo>
                  <a:lnTo>
                    <a:pt x="47" y="20"/>
                  </a:lnTo>
                  <a:lnTo>
                    <a:pt x="43" y="20"/>
                  </a:lnTo>
                  <a:lnTo>
                    <a:pt x="43" y="60"/>
                  </a:lnTo>
                  <a:lnTo>
                    <a:pt x="52" y="60"/>
                  </a:lnTo>
                  <a:lnTo>
                    <a:pt x="52" y="20"/>
                  </a:lnTo>
                  <a:lnTo>
                    <a:pt x="52" y="21"/>
                  </a:lnTo>
                  <a:lnTo>
                    <a:pt x="51" y="18"/>
                  </a:lnTo>
                  <a:lnTo>
                    <a:pt x="47" y="6"/>
                  </a:lnTo>
                  <a:lnTo>
                    <a:pt x="47" y="5"/>
                  </a:lnTo>
                  <a:lnTo>
                    <a:pt x="46" y="3"/>
                  </a:lnTo>
                  <a:lnTo>
                    <a:pt x="38" y="0"/>
                  </a:lnTo>
                  <a:lnTo>
                    <a:pt x="22" y="0"/>
                  </a:lnTo>
                  <a:lnTo>
                    <a:pt x="14" y="3"/>
                  </a:lnTo>
                  <a:lnTo>
                    <a:pt x="13" y="5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31" name="Rectangle 647"/>
            <p:cNvSpPr>
              <a:spLocks noChangeArrowheads="1"/>
            </p:cNvSpPr>
            <p:nvPr/>
          </p:nvSpPr>
          <p:spPr bwMode="auto">
            <a:xfrm>
              <a:off x="4097" y="1584"/>
              <a:ext cx="9" cy="57"/>
            </a:xfrm>
            <a:prstGeom prst="rect">
              <a:avLst/>
            </a:prstGeom>
            <a:grp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32" name="Freeform 648"/>
            <p:cNvSpPr>
              <a:spLocks/>
            </p:cNvSpPr>
            <p:nvPr/>
          </p:nvSpPr>
          <p:spPr bwMode="auto">
            <a:xfrm>
              <a:off x="4098" y="1581"/>
              <a:ext cx="52" cy="60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6" y="23"/>
                </a:cxn>
                <a:cxn ang="0">
                  <a:pos x="19" y="11"/>
                </a:cxn>
                <a:cxn ang="0">
                  <a:pos x="15" y="7"/>
                </a:cxn>
                <a:cxn ang="0">
                  <a:pos x="18" y="11"/>
                </a:cxn>
                <a:cxn ang="0">
                  <a:pos x="25" y="7"/>
                </a:cxn>
                <a:cxn ang="0">
                  <a:pos x="23" y="3"/>
                </a:cxn>
                <a:cxn ang="0">
                  <a:pos x="23" y="8"/>
                </a:cxn>
                <a:cxn ang="0">
                  <a:pos x="35" y="8"/>
                </a:cxn>
                <a:cxn ang="0">
                  <a:pos x="35" y="3"/>
                </a:cxn>
                <a:cxn ang="0">
                  <a:pos x="34" y="7"/>
                </a:cxn>
                <a:cxn ang="0">
                  <a:pos x="42" y="11"/>
                </a:cxn>
                <a:cxn ang="0">
                  <a:pos x="43" y="7"/>
                </a:cxn>
                <a:cxn ang="0">
                  <a:pos x="39" y="8"/>
                </a:cxn>
                <a:cxn ang="0">
                  <a:pos x="43" y="21"/>
                </a:cxn>
                <a:cxn ang="0">
                  <a:pos x="47" y="20"/>
                </a:cxn>
                <a:cxn ang="0">
                  <a:pos x="43" y="20"/>
                </a:cxn>
                <a:cxn ang="0">
                  <a:pos x="43" y="60"/>
                </a:cxn>
                <a:cxn ang="0">
                  <a:pos x="52" y="60"/>
                </a:cxn>
                <a:cxn ang="0">
                  <a:pos x="52" y="20"/>
                </a:cxn>
                <a:cxn ang="0">
                  <a:pos x="52" y="21"/>
                </a:cxn>
                <a:cxn ang="0">
                  <a:pos x="50" y="18"/>
                </a:cxn>
                <a:cxn ang="0">
                  <a:pos x="47" y="6"/>
                </a:cxn>
                <a:cxn ang="0">
                  <a:pos x="47" y="5"/>
                </a:cxn>
                <a:cxn ang="0">
                  <a:pos x="45" y="3"/>
                </a:cxn>
                <a:cxn ang="0">
                  <a:pos x="38" y="0"/>
                </a:cxn>
                <a:cxn ang="0">
                  <a:pos x="21" y="0"/>
                </a:cxn>
                <a:cxn ang="0">
                  <a:pos x="14" y="3"/>
                </a:cxn>
                <a:cxn ang="0">
                  <a:pos x="13" y="5"/>
                </a:cxn>
                <a:cxn ang="0">
                  <a:pos x="0" y="17"/>
                </a:cxn>
              </a:cxnLst>
              <a:rect l="0" t="0" r="r" b="b"/>
              <a:pathLst>
                <a:path w="52" h="60">
                  <a:moveTo>
                    <a:pt x="0" y="17"/>
                  </a:moveTo>
                  <a:lnTo>
                    <a:pt x="6" y="23"/>
                  </a:lnTo>
                  <a:lnTo>
                    <a:pt x="19" y="11"/>
                  </a:lnTo>
                  <a:lnTo>
                    <a:pt x="15" y="7"/>
                  </a:lnTo>
                  <a:lnTo>
                    <a:pt x="18" y="11"/>
                  </a:lnTo>
                  <a:lnTo>
                    <a:pt x="25" y="7"/>
                  </a:lnTo>
                  <a:lnTo>
                    <a:pt x="23" y="3"/>
                  </a:lnTo>
                  <a:lnTo>
                    <a:pt x="23" y="8"/>
                  </a:lnTo>
                  <a:lnTo>
                    <a:pt x="35" y="8"/>
                  </a:lnTo>
                  <a:lnTo>
                    <a:pt x="35" y="3"/>
                  </a:lnTo>
                  <a:lnTo>
                    <a:pt x="34" y="7"/>
                  </a:lnTo>
                  <a:lnTo>
                    <a:pt x="42" y="11"/>
                  </a:lnTo>
                  <a:lnTo>
                    <a:pt x="43" y="7"/>
                  </a:lnTo>
                  <a:lnTo>
                    <a:pt x="39" y="8"/>
                  </a:lnTo>
                  <a:lnTo>
                    <a:pt x="43" y="21"/>
                  </a:lnTo>
                  <a:lnTo>
                    <a:pt x="47" y="20"/>
                  </a:lnTo>
                  <a:lnTo>
                    <a:pt x="43" y="20"/>
                  </a:lnTo>
                  <a:lnTo>
                    <a:pt x="43" y="60"/>
                  </a:lnTo>
                  <a:lnTo>
                    <a:pt x="52" y="60"/>
                  </a:lnTo>
                  <a:lnTo>
                    <a:pt x="52" y="20"/>
                  </a:lnTo>
                  <a:lnTo>
                    <a:pt x="52" y="21"/>
                  </a:lnTo>
                  <a:lnTo>
                    <a:pt x="50" y="18"/>
                  </a:lnTo>
                  <a:lnTo>
                    <a:pt x="47" y="6"/>
                  </a:lnTo>
                  <a:lnTo>
                    <a:pt x="47" y="5"/>
                  </a:lnTo>
                  <a:lnTo>
                    <a:pt x="45" y="3"/>
                  </a:lnTo>
                  <a:lnTo>
                    <a:pt x="38" y="0"/>
                  </a:lnTo>
                  <a:lnTo>
                    <a:pt x="21" y="0"/>
                  </a:lnTo>
                  <a:lnTo>
                    <a:pt x="14" y="3"/>
                  </a:lnTo>
                  <a:lnTo>
                    <a:pt x="13" y="5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  <p:sp>
          <p:nvSpPr>
            <p:cNvPr id="93833" name="Freeform 649"/>
            <p:cNvSpPr>
              <a:spLocks/>
            </p:cNvSpPr>
            <p:nvPr/>
          </p:nvSpPr>
          <p:spPr bwMode="auto">
            <a:xfrm>
              <a:off x="4143" y="1581"/>
              <a:ext cx="52" cy="60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7" y="23"/>
                </a:cxn>
                <a:cxn ang="0">
                  <a:pos x="19" y="11"/>
                </a:cxn>
                <a:cxn ang="0">
                  <a:pos x="15" y="7"/>
                </a:cxn>
                <a:cxn ang="0">
                  <a:pos x="18" y="11"/>
                </a:cxn>
                <a:cxn ang="0">
                  <a:pos x="26" y="7"/>
                </a:cxn>
                <a:cxn ang="0">
                  <a:pos x="23" y="3"/>
                </a:cxn>
                <a:cxn ang="0">
                  <a:pos x="23" y="8"/>
                </a:cxn>
                <a:cxn ang="0">
                  <a:pos x="36" y="8"/>
                </a:cxn>
                <a:cxn ang="0">
                  <a:pos x="36" y="3"/>
                </a:cxn>
                <a:cxn ang="0">
                  <a:pos x="34" y="7"/>
                </a:cxn>
                <a:cxn ang="0">
                  <a:pos x="42" y="11"/>
                </a:cxn>
                <a:cxn ang="0">
                  <a:pos x="43" y="7"/>
                </a:cxn>
                <a:cxn ang="0">
                  <a:pos x="39" y="8"/>
                </a:cxn>
                <a:cxn ang="0">
                  <a:pos x="43" y="21"/>
                </a:cxn>
                <a:cxn ang="0">
                  <a:pos x="47" y="20"/>
                </a:cxn>
                <a:cxn ang="0">
                  <a:pos x="43" y="20"/>
                </a:cxn>
                <a:cxn ang="0">
                  <a:pos x="43" y="60"/>
                </a:cxn>
                <a:cxn ang="0">
                  <a:pos x="52" y="60"/>
                </a:cxn>
                <a:cxn ang="0">
                  <a:pos x="52" y="20"/>
                </a:cxn>
                <a:cxn ang="0">
                  <a:pos x="52" y="21"/>
                </a:cxn>
                <a:cxn ang="0">
                  <a:pos x="51" y="18"/>
                </a:cxn>
                <a:cxn ang="0">
                  <a:pos x="47" y="6"/>
                </a:cxn>
                <a:cxn ang="0">
                  <a:pos x="47" y="5"/>
                </a:cxn>
                <a:cxn ang="0">
                  <a:pos x="46" y="3"/>
                </a:cxn>
                <a:cxn ang="0">
                  <a:pos x="38" y="0"/>
                </a:cxn>
                <a:cxn ang="0">
                  <a:pos x="22" y="0"/>
                </a:cxn>
                <a:cxn ang="0">
                  <a:pos x="14" y="3"/>
                </a:cxn>
                <a:cxn ang="0">
                  <a:pos x="13" y="5"/>
                </a:cxn>
                <a:cxn ang="0">
                  <a:pos x="0" y="17"/>
                </a:cxn>
              </a:cxnLst>
              <a:rect l="0" t="0" r="r" b="b"/>
              <a:pathLst>
                <a:path w="52" h="60">
                  <a:moveTo>
                    <a:pt x="0" y="17"/>
                  </a:moveTo>
                  <a:lnTo>
                    <a:pt x="7" y="23"/>
                  </a:lnTo>
                  <a:lnTo>
                    <a:pt x="19" y="11"/>
                  </a:lnTo>
                  <a:lnTo>
                    <a:pt x="15" y="7"/>
                  </a:lnTo>
                  <a:lnTo>
                    <a:pt x="18" y="11"/>
                  </a:lnTo>
                  <a:lnTo>
                    <a:pt x="26" y="7"/>
                  </a:lnTo>
                  <a:lnTo>
                    <a:pt x="23" y="3"/>
                  </a:lnTo>
                  <a:lnTo>
                    <a:pt x="23" y="8"/>
                  </a:lnTo>
                  <a:lnTo>
                    <a:pt x="36" y="8"/>
                  </a:lnTo>
                  <a:lnTo>
                    <a:pt x="36" y="3"/>
                  </a:lnTo>
                  <a:lnTo>
                    <a:pt x="34" y="7"/>
                  </a:lnTo>
                  <a:lnTo>
                    <a:pt x="42" y="11"/>
                  </a:lnTo>
                  <a:lnTo>
                    <a:pt x="43" y="7"/>
                  </a:lnTo>
                  <a:lnTo>
                    <a:pt x="39" y="8"/>
                  </a:lnTo>
                  <a:lnTo>
                    <a:pt x="43" y="21"/>
                  </a:lnTo>
                  <a:lnTo>
                    <a:pt x="47" y="20"/>
                  </a:lnTo>
                  <a:lnTo>
                    <a:pt x="43" y="20"/>
                  </a:lnTo>
                  <a:lnTo>
                    <a:pt x="43" y="60"/>
                  </a:lnTo>
                  <a:lnTo>
                    <a:pt x="52" y="60"/>
                  </a:lnTo>
                  <a:lnTo>
                    <a:pt x="52" y="20"/>
                  </a:lnTo>
                  <a:lnTo>
                    <a:pt x="52" y="21"/>
                  </a:lnTo>
                  <a:lnTo>
                    <a:pt x="51" y="18"/>
                  </a:lnTo>
                  <a:lnTo>
                    <a:pt x="47" y="6"/>
                  </a:lnTo>
                  <a:lnTo>
                    <a:pt x="47" y="5"/>
                  </a:lnTo>
                  <a:lnTo>
                    <a:pt x="46" y="3"/>
                  </a:lnTo>
                  <a:lnTo>
                    <a:pt x="38" y="0"/>
                  </a:lnTo>
                  <a:lnTo>
                    <a:pt x="22" y="0"/>
                  </a:lnTo>
                  <a:lnTo>
                    <a:pt x="14" y="3"/>
                  </a:lnTo>
                  <a:lnTo>
                    <a:pt x="13" y="5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ea typeface="ＭＳ Ｐゴシック" pitchFamily="-111" charset="-128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9463</TotalTime>
  <Words>1957</Words>
  <Application>Microsoft Macintosh PowerPoint</Application>
  <PresentationFormat>Présentation à l'écran (4:3)</PresentationFormat>
  <Paragraphs>334</Paragraphs>
  <Slides>41</Slides>
  <Notes>9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41</vt:i4>
      </vt:variant>
    </vt:vector>
  </HeadingPairs>
  <TitlesOfParts>
    <vt:vector size="44" baseType="lpstr">
      <vt:lpstr>Modèle par défaut</vt:lpstr>
      <vt:lpstr>Document</vt:lpstr>
      <vt:lpstr>Bitmap Image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Is (21) Lutetia a C-type or M-type asteroid?  </vt:lpstr>
      <vt:lpstr>Présentation PowerPoint</vt:lpstr>
      <vt:lpstr>V albedo = 0.19±0.01</vt:lpstr>
      <vt:lpstr>Opposition Images</vt:lpstr>
      <vt:lpstr>Présentation PowerPoint</vt:lpstr>
      <vt:lpstr>Présentation PowerPoint</vt:lpstr>
      <vt:lpstr>Présentation PowerPoint</vt:lpstr>
      <vt:lpstr>Surface age: 100 Ma-3.6Ga</vt:lpstr>
      <vt:lpstr>Présentation PowerPoint</vt:lpstr>
      <vt:lpstr>Fascinating area with multiple cross-cutting and incising of craters</vt:lpstr>
      <vt:lpstr>Regolith Thickness</vt:lpstr>
      <vt:lpstr>Présentation PowerPoint</vt:lpstr>
      <vt:lpstr>Temperature map from VIRTIS</vt:lpstr>
      <vt:lpstr>Temperature Vs Morphological Features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V albedo = 0.19±0.01</vt:lpstr>
      <vt:lpstr>Présentation PowerPoint</vt:lpstr>
      <vt:lpstr>Lutetia density  3.40± 0.21 g/cm3 (Weiss et al. 2011)</vt:lpstr>
      <vt:lpstr>Présentation PowerPoint</vt:lpstr>
      <vt:lpstr>Almahata Sitta asteroid 2008 TC3</vt:lpstr>
      <vt:lpstr>Présentation PowerPoint</vt:lpstr>
      <vt:lpstr>Présentation PowerPoint</vt:lpstr>
      <vt:lpstr>Présentation PowerPoint</vt:lpstr>
    </vt:vector>
  </TitlesOfParts>
  <Company>Observatoire de Paris-Meudon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Antonella Barucci</dc:creator>
  <cp:lastModifiedBy>Antonella Barucci</cp:lastModifiedBy>
  <cp:revision>327</cp:revision>
  <dcterms:created xsi:type="dcterms:W3CDTF">2010-06-11T12:44:39Z</dcterms:created>
  <dcterms:modified xsi:type="dcterms:W3CDTF">2011-09-30T08:03:00Z</dcterms:modified>
</cp:coreProperties>
</file>