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62" r:id="rId2"/>
  </p:sldMasterIdLst>
  <p:notesMasterIdLst>
    <p:notesMasterId r:id="rId34"/>
  </p:notesMasterIdLst>
  <p:handoutMasterIdLst>
    <p:handoutMasterId r:id="rId35"/>
  </p:handoutMasterIdLst>
  <p:sldIdLst>
    <p:sldId id="310" r:id="rId3"/>
    <p:sldId id="311" r:id="rId4"/>
    <p:sldId id="312" r:id="rId5"/>
    <p:sldId id="313" r:id="rId6"/>
    <p:sldId id="314" r:id="rId7"/>
    <p:sldId id="320" r:id="rId8"/>
    <p:sldId id="317" r:id="rId9"/>
    <p:sldId id="318" r:id="rId10"/>
    <p:sldId id="315" r:id="rId11"/>
    <p:sldId id="316" r:id="rId12"/>
    <p:sldId id="319" r:id="rId13"/>
    <p:sldId id="321" r:id="rId14"/>
    <p:sldId id="322" r:id="rId15"/>
    <p:sldId id="323" r:id="rId16"/>
    <p:sldId id="324" r:id="rId17"/>
    <p:sldId id="325" r:id="rId18"/>
    <p:sldId id="326" r:id="rId19"/>
    <p:sldId id="327" r:id="rId20"/>
    <p:sldId id="328" r:id="rId21"/>
    <p:sldId id="329" r:id="rId22"/>
    <p:sldId id="331" r:id="rId23"/>
    <p:sldId id="330" r:id="rId24"/>
    <p:sldId id="332" r:id="rId25"/>
    <p:sldId id="333" r:id="rId26"/>
    <p:sldId id="334" r:id="rId27"/>
    <p:sldId id="337" r:id="rId28"/>
    <p:sldId id="339" r:id="rId29"/>
    <p:sldId id="341" r:id="rId30"/>
    <p:sldId id="342" r:id="rId31"/>
    <p:sldId id="343" r:id="rId32"/>
    <p:sldId id="344" r:id="rId33"/>
  </p:sldIdLst>
  <p:sldSz cx="9144000" cy="6858000" type="letter"/>
  <p:notesSz cx="6934200" cy="92202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ydo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8D3B"/>
    <a:srgbClr val="CCFF99"/>
    <a:srgbClr val="8CDC99"/>
    <a:srgbClr val="5CAA6A"/>
    <a:srgbClr val="F9F400"/>
    <a:srgbClr val="0000FF"/>
    <a:srgbClr val="0066FF"/>
    <a:srgbClr val="FFFFFF"/>
    <a:srgbClr val="35297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80" autoAdjust="0"/>
    <p:restoredTop sz="98063" autoAdjust="0"/>
  </p:normalViewPr>
  <p:slideViewPr>
    <p:cSldViewPr>
      <p:cViewPr>
        <p:scale>
          <a:sx n="59" d="100"/>
          <a:sy n="59" d="100"/>
        </p:scale>
        <p:origin x="-144"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1374" y="-96"/>
      </p:cViewPr>
      <p:guideLst>
        <p:guide orient="horz" pos="2904"/>
        <p:guide pos="218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0580" tIns="45290" rIns="90580" bIns="45290" numCol="1" anchor="t" anchorCtr="0" compatLnSpc="1">
            <a:prstTxWarp prst="textNoShape">
              <a:avLst/>
            </a:prstTxWarp>
          </a:bodyPr>
          <a:lstStyle>
            <a:lvl1pPr defTabSz="906463">
              <a:defRPr sz="1200"/>
            </a:lvl1pPr>
          </a:lstStyle>
          <a:p>
            <a:endParaRPr lang="en-US"/>
          </a:p>
        </p:txBody>
      </p:sp>
      <p:sp>
        <p:nvSpPr>
          <p:cNvPr id="37891" name="Rectangle 3"/>
          <p:cNvSpPr>
            <a:spLocks noGrp="1" noChangeArrowheads="1"/>
          </p:cNvSpPr>
          <p:nvPr>
            <p:ph type="dt" sz="quarter" idx="1"/>
          </p:nvPr>
        </p:nvSpPr>
        <p:spPr bwMode="auto">
          <a:xfrm>
            <a:off x="3927475" y="0"/>
            <a:ext cx="3005138" cy="461963"/>
          </a:xfrm>
          <a:prstGeom prst="rect">
            <a:avLst/>
          </a:prstGeom>
          <a:noFill/>
          <a:ln w="9525">
            <a:noFill/>
            <a:miter lim="800000"/>
            <a:headEnd/>
            <a:tailEnd/>
          </a:ln>
          <a:effectLst/>
        </p:spPr>
        <p:txBody>
          <a:bodyPr vert="horz" wrap="square" lIns="90580" tIns="45290" rIns="90580" bIns="45290" numCol="1" anchor="t" anchorCtr="0" compatLnSpc="1">
            <a:prstTxWarp prst="textNoShape">
              <a:avLst/>
            </a:prstTxWarp>
          </a:bodyPr>
          <a:lstStyle>
            <a:lvl1pPr algn="r" defTabSz="906463">
              <a:defRPr sz="1200"/>
            </a:lvl1pPr>
          </a:lstStyle>
          <a:p>
            <a:endParaRPr lang="en-US"/>
          </a:p>
        </p:txBody>
      </p:sp>
      <p:sp>
        <p:nvSpPr>
          <p:cNvPr id="37892" name="Rectangle 4"/>
          <p:cNvSpPr>
            <a:spLocks noGrp="1" noChangeArrowheads="1"/>
          </p:cNvSpPr>
          <p:nvPr>
            <p:ph type="ftr" sz="quarter" idx="2"/>
          </p:nvPr>
        </p:nvSpPr>
        <p:spPr bwMode="auto">
          <a:xfrm>
            <a:off x="0" y="8755063"/>
            <a:ext cx="3005138" cy="463550"/>
          </a:xfrm>
          <a:prstGeom prst="rect">
            <a:avLst/>
          </a:prstGeom>
          <a:noFill/>
          <a:ln w="9525">
            <a:noFill/>
            <a:miter lim="800000"/>
            <a:headEnd/>
            <a:tailEnd/>
          </a:ln>
          <a:effectLst/>
        </p:spPr>
        <p:txBody>
          <a:bodyPr vert="horz" wrap="square" lIns="90580" tIns="45290" rIns="90580" bIns="45290" numCol="1" anchor="b" anchorCtr="0" compatLnSpc="1">
            <a:prstTxWarp prst="textNoShape">
              <a:avLst/>
            </a:prstTxWarp>
          </a:bodyPr>
          <a:lstStyle>
            <a:lvl1pPr defTabSz="906463">
              <a:defRPr sz="1200"/>
            </a:lvl1pPr>
          </a:lstStyle>
          <a:p>
            <a:endParaRPr lang="en-US"/>
          </a:p>
        </p:txBody>
      </p:sp>
      <p:sp>
        <p:nvSpPr>
          <p:cNvPr id="37893" name="Rectangle 5"/>
          <p:cNvSpPr>
            <a:spLocks noGrp="1" noChangeArrowheads="1"/>
          </p:cNvSpPr>
          <p:nvPr>
            <p:ph type="sldNum" sz="quarter" idx="3"/>
          </p:nvPr>
        </p:nvSpPr>
        <p:spPr bwMode="auto">
          <a:xfrm>
            <a:off x="3927475" y="8755063"/>
            <a:ext cx="3005138" cy="463550"/>
          </a:xfrm>
          <a:prstGeom prst="rect">
            <a:avLst/>
          </a:prstGeom>
          <a:noFill/>
          <a:ln w="9525">
            <a:noFill/>
            <a:miter lim="800000"/>
            <a:headEnd/>
            <a:tailEnd/>
          </a:ln>
          <a:effectLst/>
        </p:spPr>
        <p:txBody>
          <a:bodyPr vert="horz" wrap="square" lIns="90580" tIns="45290" rIns="90580" bIns="45290" numCol="1" anchor="b" anchorCtr="0" compatLnSpc="1">
            <a:prstTxWarp prst="textNoShape">
              <a:avLst/>
            </a:prstTxWarp>
          </a:bodyPr>
          <a:lstStyle>
            <a:lvl1pPr algn="r" defTabSz="906463">
              <a:defRPr sz="1200"/>
            </a:lvl1pPr>
          </a:lstStyle>
          <a:p>
            <a:fld id="{D8118FFC-E823-4166-BE84-E5C13FC7DC72}"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0580" tIns="45290" rIns="90580" bIns="45290" numCol="1" anchor="t" anchorCtr="0" compatLnSpc="1">
            <a:prstTxWarp prst="textNoShape">
              <a:avLst/>
            </a:prstTxWarp>
          </a:bodyPr>
          <a:lstStyle>
            <a:lvl1pPr defTabSz="906463">
              <a:defRPr sz="1200"/>
            </a:lvl1pPr>
          </a:lstStyle>
          <a:p>
            <a:endParaRPr lang="en-US"/>
          </a:p>
        </p:txBody>
      </p:sp>
      <p:sp>
        <p:nvSpPr>
          <p:cNvPr id="41987" name="Rectangle 3"/>
          <p:cNvSpPr>
            <a:spLocks noGrp="1" noChangeArrowheads="1"/>
          </p:cNvSpPr>
          <p:nvPr>
            <p:ph type="dt" idx="1"/>
          </p:nvPr>
        </p:nvSpPr>
        <p:spPr bwMode="auto">
          <a:xfrm>
            <a:off x="3927475" y="0"/>
            <a:ext cx="3005138" cy="461963"/>
          </a:xfrm>
          <a:prstGeom prst="rect">
            <a:avLst/>
          </a:prstGeom>
          <a:noFill/>
          <a:ln w="9525">
            <a:noFill/>
            <a:miter lim="800000"/>
            <a:headEnd/>
            <a:tailEnd/>
          </a:ln>
          <a:effectLst/>
        </p:spPr>
        <p:txBody>
          <a:bodyPr vert="horz" wrap="square" lIns="90580" tIns="45290" rIns="90580" bIns="45290" numCol="1" anchor="t" anchorCtr="0" compatLnSpc="1">
            <a:prstTxWarp prst="textNoShape">
              <a:avLst/>
            </a:prstTxWarp>
          </a:bodyPr>
          <a:lstStyle>
            <a:lvl1pPr algn="r" defTabSz="906463">
              <a:defRPr sz="1200"/>
            </a:lvl1pPr>
          </a:lstStyle>
          <a:p>
            <a:endParaRPr lang="en-US"/>
          </a:p>
        </p:txBody>
      </p:sp>
      <p:sp>
        <p:nvSpPr>
          <p:cNvPr id="41988" name="Rectangle 4"/>
          <p:cNvSpPr>
            <a:spLocks noGrp="1" noRot="1" noChangeAspect="1" noChangeArrowheads="1" noTextEdit="1"/>
          </p:cNvSpPr>
          <p:nvPr>
            <p:ph type="sldImg" idx="2"/>
          </p:nvPr>
        </p:nvSpPr>
        <p:spPr bwMode="auto">
          <a:xfrm>
            <a:off x="495300" y="571500"/>
            <a:ext cx="5943600" cy="4191000"/>
          </a:xfrm>
          <a:prstGeom prst="rect">
            <a:avLst/>
          </a:prstGeom>
          <a:noFill/>
          <a:ln w="9525">
            <a:solidFill>
              <a:srgbClr val="000000"/>
            </a:solidFill>
            <a:miter lim="800000"/>
            <a:headEnd/>
            <a:tailEnd/>
          </a:ln>
          <a:effectLst/>
        </p:spPr>
      </p:sp>
      <p:sp>
        <p:nvSpPr>
          <p:cNvPr id="41989" name="Rectangle 5"/>
          <p:cNvSpPr>
            <a:spLocks noGrp="1" noChangeArrowheads="1"/>
          </p:cNvSpPr>
          <p:nvPr>
            <p:ph type="body" sz="quarter" idx="3"/>
          </p:nvPr>
        </p:nvSpPr>
        <p:spPr bwMode="auto">
          <a:xfrm>
            <a:off x="342900" y="4838700"/>
            <a:ext cx="6324600" cy="3690938"/>
          </a:xfrm>
          <a:prstGeom prst="rect">
            <a:avLst/>
          </a:prstGeom>
          <a:noFill/>
          <a:ln w="9525">
            <a:noFill/>
            <a:miter lim="800000"/>
            <a:headEnd/>
            <a:tailEnd/>
          </a:ln>
          <a:effectLst/>
        </p:spPr>
        <p:txBody>
          <a:bodyPr vert="horz" wrap="square" lIns="90580" tIns="45290" rIns="90580" bIns="452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90" name="Rectangle 6"/>
          <p:cNvSpPr>
            <a:spLocks noGrp="1" noChangeArrowheads="1"/>
          </p:cNvSpPr>
          <p:nvPr>
            <p:ph type="ftr" sz="quarter" idx="4"/>
          </p:nvPr>
        </p:nvSpPr>
        <p:spPr bwMode="auto">
          <a:xfrm>
            <a:off x="0" y="8755063"/>
            <a:ext cx="3005138" cy="463550"/>
          </a:xfrm>
          <a:prstGeom prst="rect">
            <a:avLst/>
          </a:prstGeom>
          <a:noFill/>
          <a:ln w="9525">
            <a:noFill/>
            <a:miter lim="800000"/>
            <a:headEnd/>
            <a:tailEnd/>
          </a:ln>
          <a:effectLst/>
        </p:spPr>
        <p:txBody>
          <a:bodyPr vert="horz" wrap="square" lIns="90580" tIns="45290" rIns="90580" bIns="45290" numCol="1" anchor="b" anchorCtr="0" compatLnSpc="1">
            <a:prstTxWarp prst="textNoShape">
              <a:avLst/>
            </a:prstTxWarp>
          </a:bodyPr>
          <a:lstStyle>
            <a:lvl1pPr defTabSz="906463">
              <a:defRPr sz="1200"/>
            </a:lvl1pPr>
          </a:lstStyle>
          <a:p>
            <a:endParaRPr lang="en-US"/>
          </a:p>
        </p:txBody>
      </p:sp>
      <p:sp>
        <p:nvSpPr>
          <p:cNvPr id="41991" name="Rectangle 7"/>
          <p:cNvSpPr>
            <a:spLocks noGrp="1" noChangeArrowheads="1"/>
          </p:cNvSpPr>
          <p:nvPr>
            <p:ph type="sldNum" sz="quarter" idx="5"/>
          </p:nvPr>
        </p:nvSpPr>
        <p:spPr bwMode="auto">
          <a:xfrm>
            <a:off x="3927475" y="8755063"/>
            <a:ext cx="3005138" cy="463550"/>
          </a:xfrm>
          <a:prstGeom prst="rect">
            <a:avLst/>
          </a:prstGeom>
          <a:noFill/>
          <a:ln w="9525">
            <a:noFill/>
            <a:miter lim="800000"/>
            <a:headEnd/>
            <a:tailEnd/>
          </a:ln>
          <a:effectLst/>
        </p:spPr>
        <p:txBody>
          <a:bodyPr vert="horz" wrap="square" lIns="90580" tIns="45290" rIns="90580" bIns="45290" numCol="1" anchor="b" anchorCtr="0" compatLnSpc="1">
            <a:prstTxWarp prst="textNoShape">
              <a:avLst/>
            </a:prstTxWarp>
          </a:bodyPr>
          <a:lstStyle>
            <a:lvl1pPr algn="r" defTabSz="906463">
              <a:defRPr sz="1200"/>
            </a:lvl1pPr>
          </a:lstStyle>
          <a:p>
            <a:fld id="{145440B7-949C-4090-9328-5B64D7A24151}"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F3DD6C1-369D-4103-A755-69CB6CE6C992}" type="slidenum">
              <a:rPr lang="en-US" smtClean="0"/>
              <a:pPr>
                <a:defRPr/>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7395" name="Rectangle 3"/>
          <p:cNvSpPr>
            <a:spLocks noGrp="1" noChangeArrowheads="1"/>
          </p:cNvSpPr>
          <p:nvPr>
            <p:ph type="subTitle" idx="1"/>
          </p:nvPr>
        </p:nvSpPr>
        <p:spPr>
          <a:xfrm>
            <a:off x="1371600" y="3886200"/>
            <a:ext cx="6400800" cy="1752600"/>
          </a:xfrm>
        </p:spPr>
        <p:txBody>
          <a:bodyPr/>
          <a:lstStyle>
            <a:lvl1pPr marL="0" indent="0" algn="ctr">
              <a:buFontTx/>
              <a:buNone/>
              <a:defRPr sz="3200"/>
            </a:lvl1pPr>
          </a:lstStyle>
          <a:p>
            <a:r>
              <a:rPr lang="en-US"/>
              <a:t>Click to edit Master subtitle style</a:t>
            </a:r>
          </a:p>
        </p:txBody>
      </p:sp>
      <p:sp>
        <p:nvSpPr>
          <p:cNvPr id="187397" name="Text Box 5"/>
          <p:cNvSpPr txBox="1">
            <a:spLocks noChangeArrowheads="1"/>
          </p:cNvSpPr>
          <p:nvPr/>
        </p:nvSpPr>
        <p:spPr bwMode="auto">
          <a:xfrm>
            <a:off x="3429000" y="6172200"/>
            <a:ext cx="5715000" cy="4468813"/>
          </a:xfrm>
          <a:prstGeom prst="rect">
            <a:avLst/>
          </a:prstGeom>
          <a:noFill/>
          <a:ln w="9525">
            <a:noFill/>
            <a:miter lim="800000"/>
            <a:headEnd/>
            <a:tailEnd/>
          </a:ln>
          <a:effectLst/>
        </p:spPr>
        <p:txBody>
          <a:bodyPr>
            <a:spAutoFit/>
          </a:bodyPr>
          <a:lstStyle/>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p:txBody>
      </p:sp>
      <p:sp>
        <p:nvSpPr>
          <p:cNvPr id="187398" name="Text Box 6"/>
          <p:cNvSpPr txBox="1">
            <a:spLocks noChangeArrowheads="1"/>
          </p:cNvSpPr>
          <p:nvPr userDrawn="1"/>
        </p:nvSpPr>
        <p:spPr bwMode="auto">
          <a:xfrm>
            <a:off x="3429000" y="6172200"/>
            <a:ext cx="5715000" cy="4468813"/>
          </a:xfrm>
          <a:prstGeom prst="rect">
            <a:avLst/>
          </a:prstGeom>
          <a:noFill/>
          <a:ln w="9525">
            <a:noFill/>
            <a:miter lim="800000"/>
            <a:headEnd/>
            <a:tailEnd/>
          </a:ln>
          <a:effectLst/>
        </p:spPr>
        <p:txBody>
          <a:bodyPr>
            <a:spAutoFit/>
          </a:bodyPr>
          <a:lstStyle/>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p:txBody>
      </p:sp>
    </p:spTree>
  </p:cSld>
  <p:clrMapOvr>
    <a:masterClrMapping/>
  </p:clrMapOvr>
  <p:transition>
    <p:pull dir="r"/>
    <p:sndAc>
      <p:stSnd>
        <p:snd r:embed="rId1" name="click.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sndAc>
      <p:stSnd>
        <p:snd r:embed="rId1" name="click.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65125"/>
            <a:ext cx="2286000" cy="5654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65125"/>
            <a:ext cx="6705600" cy="5654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sndAc>
      <p:stSnd>
        <p:snd r:embed="rId1" name="click.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9144000" cy="1158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00200"/>
            <a:ext cx="4114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0"/>
            <a:ext cx="4114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sndAc>
      <p:stSnd>
        <p:snd r:embed="rId1" name="click.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19E52D-629A-42E3-A71E-97D93648AAD2}" type="datetimeFigureOut">
              <a:rPr lang="en-US" smtClean="0"/>
              <a:t>12/11/2011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19E52D-629A-42E3-A71E-97D93648AAD2}" type="datetimeFigureOut">
              <a:rPr lang="en-US" smtClean="0"/>
              <a:t>12/11/2011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19E52D-629A-42E3-A71E-97D93648AAD2}" type="datetimeFigureOut">
              <a:rPr lang="en-US" smtClean="0"/>
              <a:t>12/11/2011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19E52D-629A-42E3-A71E-97D93648AAD2}" type="datetimeFigureOut">
              <a:rPr lang="en-US" smtClean="0"/>
              <a:t>12/11/2011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19E52D-629A-42E3-A71E-97D93648AAD2}" type="datetimeFigureOut">
              <a:rPr lang="en-US" smtClean="0"/>
              <a:t>12/11/2011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19E52D-629A-42E3-A71E-97D93648AAD2}" type="datetimeFigureOut">
              <a:rPr lang="en-US" smtClean="0"/>
              <a:t>12/11/2011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9E52D-629A-42E3-A71E-97D93648AAD2}" type="datetimeFigureOut">
              <a:rPr lang="en-US" smtClean="0"/>
              <a:t>12/11/2011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sndAc>
      <p:stSnd>
        <p:snd r:embed="rId1" name="click.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19E52D-629A-42E3-A71E-97D93648AAD2}" type="datetimeFigureOut">
              <a:rPr lang="en-US" smtClean="0"/>
              <a:t>12/11/2011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19E52D-629A-42E3-A71E-97D93648AAD2}" type="datetimeFigureOut">
              <a:rPr lang="en-US" smtClean="0"/>
              <a:t>12/11/2011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19E52D-629A-42E3-A71E-97D93648AAD2}" type="datetimeFigureOut">
              <a:rPr lang="en-US" smtClean="0"/>
              <a:t>12/11/2011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19E52D-629A-42E3-A71E-97D93648AAD2}" type="datetimeFigureOut">
              <a:rPr lang="en-US" smtClean="0"/>
              <a:t>12/11/2011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9131-80E7-4B65-A55B-B6FCA6A73C42}" type="slidenum">
              <a:rPr lang="en-US" smtClean="0"/>
              <a:t>‹#›</a:t>
            </a:fld>
            <a:endParaRPr lang="en-US"/>
          </a:p>
        </p:txBody>
      </p:sp>
    </p:spTree>
  </p:cSld>
  <p:clrMapOvr>
    <a:masterClrMapping/>
  </p:clrMapOvr>
  <p:transition>
    <p:pull dir="r"/>
    <p:sndAc>
      <p:stSnd>
        <p:snd r:embed="rId1" name="click.wav"/>
      </p:stSnd>
    </p:sndAc>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7395" name="Rectangle 3"/>
          <p:cNvSpPr>
            <a:spLocks noGrp="1" noChangeArrowheads="1"/>
          </p:cNvSpPr>
          <p:nvPr>
            <p:ph type="subTitle" idx="1"/>
          </p:nvPr>
        </p:nvSpPr>
        <p:spPr>
          <a:xfrm>
            <a:off x="1371600" y="3886200"/>
            <a:ext cx="6400800" cy="1752600"/>
          </a:xfrm>
        </p:spPr>
        <p:txBody>
          <a:bodyPr/>
          <a:lstStyle>
            <a:lvl1pPr marL="0" indent="0" algn="ctr">
              <a:buFontTx/>
              <a:buNone/>
              <a:defRPr sz="3200"/>
            </a:lvl1pPr>
          </a:lstStyle>
          <a:p>
            <a:r>
              <a:rPr lang="en-US"/>
              <a:t>Click to edit Master subtitle style</a:t>
            </a:r>
          </a:p>
        </p:txBody>
      </p:sp>
      <p:sp>
        <p:nvSpPr>
          <p:cNvPr id="187398" name="Text Box 6"/>
          <p:cNvSpPr txBox="1">
            <a:spLocks noChangeArrowheads="1"/>
          </p:cNvSpPr>
          <p:nvPr userDrawn="1"/>
        </p:nvSpPr>
        <p:spPr bwMode="auto">
          <a:xfrm>
            <a:off x="3429000" y="6172200"/>
            <a:ext cx="5715000" cy="4468813"/>
          </a:xfrm>
          <a:prstGeom prst="rect">
            <a:avLst/>
          </a:prstGeom>
          <a:noFill/>
          <a:ln w="9525">
            <a:noFill/>
            <a:miter lim="800000"/>
            <a:headEnd/>
            <a:tailEnd/>
          </a:ln>
          <a:effectLst/>
        </p:spPr>
        <p:txBody>
          <a:bodyPr>
            <a:spAutoFit/>
          </a:bodyPr>
          <a:lstStyle/>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p:txBody>
      </p:sp>
    </p:spTree>
  </p:cSld>
  <p:clrMapOvr>
    <a:masterClrMapping/>
  </p:clrMapOvr>
  <p:transition>
    <p:pull dir="r"/>
    <p:sndAc>
      <p:stSnd>
        <p:snd r:embed="rId1" name="click.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pull dir="r"/>
    <p:sndAc>
      <p:stSnd>
        <p:snd r:embed="rId1" name="click.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sndAc>
      <p:stSnd>
        <p:snd r:embed="rId1" name="click.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sndAc>
      <p:stSnd>
        <p:snd r:embed="rId1" name="click.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pull dir="r"/>
    <p:sndAc>
      <p:stSnd>
        <p:snd r:embed="rId1" name="click.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pull dir="r"/>
    <p:sndAc>
      <p:stSnd>
        <p:snd r:embed="rId1" name="click.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
    <p:sndAc>
      <p:stSnd>
        <p:snd r:embed="rId1" name="click.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
    <p:sndAc>
      <p:stSnd>
        <p:snd r:embed="rId1" name="click.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0" y="365125"/>
            <a:ext cx="9144000" cy="1158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0835" name="Rectangle 3"/>
          <p:cNvSpPr>
            <a:spLocks noGrp="1" noChangeArrowheads="1"/>
          </p:cNvSpPr>
          <p:nvPr>
            <p:ph type="body" idx="1"/>
          </p:nvPr>
        </p:nvSpPr>
        <p:spPr bwMode="auto">
          <a:xfrm>
            <a:off x="533400" y="1600200"/>
            <a:ext cx="83820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0837" name="Text Box 5"/>
          <p:cNvSpPr txBox="1">
            <a:spLocks noChangeArrowheads="1"/>
          </p:cNvSpPr>
          <p:nvPr/>
        </p:nvSpPr>
        <p:spPr bwMode="auto">
          <a:xfrm>
            <a:off x="3429000" y="6172200"/>
            <a:ext cx="5715000" cy="4468813"/>
          </a:xfrm>
          <a:prstGeom prst="rect">
            <a:avLst/>
          </a:prstGeom>
          <a:noFill/>
          <a:ln w="9525">
            <a:noFill/>
            <a:miter lim="800000"/>
            <a:headEnd/>
            <a:tailEnd/>
          </a:ln>
          <a:effectLst/>
        </p:spPr>
        <p:txBody>
          <a:bodyPr>
            <a:spAutoFit/>
          </a:bodyPr>
          <a:lstStyle/>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p:txBody>
      </p:sp>
      <p:sp>
        <p:nvSpPr>
          <p:cNvPr id="120839" name="Text Box 7"/>
          <p:cNvSpPr txBox="1">
            <a:spLocks noChangeArrowheads="1"/>
          </p:cNvSpPr>
          <p:nvPr/>
        </p:nvSpPr>
        <p:spPr bwMode="auto">
          <a:xfrm>
            <a:off x="3429000" y="6172200"/>
            <a:ext cx="5715000" cy="4468813"/>
          </a:xfrm>
          <a:prstGeom prst="rect">
            <a:avLst/>
          </a:prstGeom>
          <a:noFill/>
          <a:ln w="9525">
            <a:noFill/>
            <a:miter lim="800000"/>
            <a:headEnd/>
            <a:tailEnd/>
          </a:ln>
          <a:effectLst/>
        </p:spPr>
        <p:txBody>
          <a:bodyPr>
            <a:spAutoFit/>
          </a:bodyPr>
          <a:lstStyle/>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a:p>
            <a:pPr algn="r">
              <a:spcBef>
                <a:spcPct val="50000"/>
              </a:spcBef>
            </a:pPr>
            <a:endParaRPr lang="en-US" sz="1300" b="1">
              <a:solidFill>
                <a:schemeClr val="bg1"/>
              </a:solidFill>
              <a:latin typeface="Frutiger 55 Roman"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pull dir="r"/>
    <p:sndAc>
      <p:stSnd>
        <p:snd r:embed="rId14" name="click.wav"/>
      </p:stSnd>
    </p:sndAc>
  </p:transition>
  <p:txStyles>
    <p:titleStyle>
      <a:lvl1pPr algn="ctr" rtl="0" eaLnBrk="0" fontAlgn="base" hangingPunct="0">
        <a:spcBef>
          <a:spcPct val="0"/>
        </a:spcBef>
        <a:spcAft>
          <a:spcPct val="0"/>
        </a:spcAft>
        <a:defRPr sz="3300" b="1" i="1">
          <a:solidFill>
            <a:schemeClr val="bg1"/>
          </a:solidFill>
          <a:latin typeface="+mj-lt"/>
          <a:ea typeface="+mj-ea"/>
          <a:cs typeface="+mj-cs"/>
        </a:defRPr>
      </a:lvl1pPr>
      <a:lvl2pPr algn="ctr" rtl="0" eaLnBrk="0" fontAlgn="base" hangingPunct="0">
        <a:spcBef>
          <a:spcPct val="0"/>
        </a:spcBef>
        <a:spcAft>
          <a:spcPct val="0"/>
        </a:spcAft>
        <a:defRPr sz="3300" b="1" i="1">
          <a:solidFill>
            <a:schemeClr val="bg1"/>
          </a:solidFill>
          <a:latin typeface="Arial" charset="0"/>
        </a:defRPr>
      </a:lvl2pPr>
      <a:lvl3pPr algn="ctr" rtl="0" eaLnBrk="0" fontAlgn="base" hangingPunct="0">
        <a:spcBef>
          <a:spcPct val="0"/>
        </a:spcBef>
        <a:spcAft>
          <a:spcPct val="0"/>
        </a:spcAft>
        <a:defRPr sz="3300" b="1" i="1">
          <a:solidFill>
            <a:schemeClr val="bg1"/>
          </a:solidFill>
          <a:latin typeface="Arial" charset="0"/>
        </a:defRPr>
      </a:lvl3pPr>
      <a:lvl4pPr algn="ctr" rtl="0" eaLnBrk="0" fontAlgn="base" hangingPunct="0">
        <a:spcBef>
          <a:spcPct val="0"/>
        </a:spcBef>
        <a:spcAft>
          <a:spcPct val="0"/>
        </a:spcAft>
        <a:defRPr sz="3300" b="1" i="1">
          <a:solidFill>
            <a:schemeClr val="bg1"/>
          </a:solidFill>
          <a:latin typeface="Arial" charset="0"/>
        </a:defRPr>
      </a:lvl4pPr>
      <a:lvl5pPr algn="ctr" rtl="0" eaLnBrk="0" fontAlgn="base" hangingPunct="0">
        <a:spcBef>
          <a:spcPct val="0"/>
        </a:spcBef>
        <a:spcAft>
          <a:spcPct val="0"/>
        </a:spcAft>
        <a:defRPr sz="3300" b="1" i="1">
          <a:solidFill>
            <a:schemeClr val="bg1"/>
          </a:solidFill>
          <a:latin typeface="Arial" charset="0"/>
        </a:defRPr>
      </a:lvl5pPr>
      <a:lvl6pPr marL="457200" algn="ctr" rtl="0" eaLnBrk="0" fontAlgn="base" hangingPunct="0">
        <a:spcBef>
          <a:spcPct val="0"/>
        </a:spcBef>
        <a:spcAft>
          <a:spcPct val="0"/>
        </a:spcAft>
        <a:defRPr sz="3300" b="1" i="1">
          <a:solidFill>
            <a:schemeClr val="bg1"/>
          </a:solidFill>
          <a:latin typeface="Arial" charset="0"/>
        </a:defRPr>
      </a:lvl6pPr>
      <a:lvl7pPr marL="914400" algn="ctr" rtl="0" eaLnBrk="0" fontAlgn="base" hangingPunct="0">
        <a:spcBef>
          <a:spcPct val="0"/>
        </a:spcBef>
        <a:spcAft>
          <a:spcPct val="0"/>
        </a:spcAft>
        <a:defRPr sz="3300" b="1" i="1">
          <a:solidFill>
            <a:schemeClr val="bg1"/>
          </a:solidFill>
          <a:latin typeface="Arial" charset="0"/>
        </a:defRPr>
      </a:lvl7pPr>
      <a:lvl8pPr marL="1371600" algn="ctr" rtl="0" eaLnBrk="0" fontAlgn="base" hangingPunct="0">
        <a:spcBef>
          <a:spcPct val="0"/>
        </a:spcBef>
        <a:spcAft>
          <a:spcPct val="0"/>
        </a:spcAft>
        <a:defRPr sz="3300" b="1" i="1">
          <a:solidFill>
            <a:schemeClr val="bg1"/>
          </a:solidFill>
          <a:latin typeface="Arial" charset="0"/>
        </a:defRPr>
      </a:lvl8pPr>
      <a:lvl9pPr marL="1828800" algn="ctr" rtl="0" eaLnBrk="0" fontAlgn="base" hangingPunct="0">
        <a:spcBef>
          <a:spcPct val="0"/>
        </a:spcBef>
        <a:spcAft>
          <a:spcPct val="0"/>
        </a:spcAft>
        <a:defRPr sz="3300" b="1" i="1">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b="1">
          <a:solidFill>
            <a:srgbClr val="2B8D3B"/>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rgbClr val="2B8D3B"/>
          </a:solidFill>
          <a:latin typeface="+mn-lt"/>
        </a:defRPr>
      </a:lvl2pPr>
      <a:lvl3pPr marL="1143000" indent="-228600" algn="l" rtl="0" eaLnBrk="0" fontAlgn="base" hangingPunct="0">
        <a:spcBef>
          <a:spcPct val="20000"/>
        </a:spcBef>
        <a:spcAft>
          <a:spcPct val="0"/>
        </a:spcAft>
        <a:buChar char="•"/>
        <a:defRPr sz="2200">
          <a:solidFill>
            <a:srgbClr val="2B8D3B"/>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2B8D3B"/>
          </a:solidFill>
          <a:latin typeface="+mn-lt"/>
        </a:defRPr>
      </a:lvl4pPr>
      <a:lvl5pPr marL="2057400" indent="-227013" algn="l" rtl="0" eaLnBrk="0" fontAlgn="base" hangingPunct="0">
        <a:spcBef>
          <a:spcPct val="20000"/>
        </a:spcBef>
        <a:spcAft>
          <a:spcPct val="0"/>
        </a:spcAft>
        <a:buChar char="»"/>
        <a:defRPr sz="2000">
          <a:solidFill>
            <a:schemeClr val="tx1"/>
          </a:solidFill>
          <a:latin typeface="Times New Roman" pitchFamily="18" charset="0"/>
        </a:defRPr>
      </a:lvl5pPr>
      <a:lvl6pPr marL="2514600" indent="-227013" algn="l" rtl="0" eaLnBrk="0" fontAlgn="base" hangingPunct="0">
        <a:spcBef>
          <a:spcPct val="20000"/>
        </a:spcBef>
        <a:spcAft>
          <a:spcPct val="0"/>
        </a:spcAft>
        <a:buChar char="»"/>
        <a:defRPr sz="2000">
          <a:solidFill>
            <a:schemeClr val="tx1"/>
          </a:solidFill>
          <a:latin typeface="Times New Roman" pitchFamily="18" charset="0"/>
        </a:defRPr>
      </a:lvl6pPr>
      <a:lvl7pPr marL="2971800" indent="-227013" algn="l" rtl="0" eaLnBrk="0" fontAlgn="base" hangingPunct="0">
        <a:spcBef>
          <a:spcPct val="20000"/>
        </a:spcBef>
        <a:spcAft>
          <a:spcPct val="0"/>
        </a:spcAft>
        <a:buChar char="»"/>
        <a:defRPr sz="2000">
          <a:solidFill>
            <a:schemeClr val="tx1"/>
          </a:solidFill>
          <a:latin typeface="Times New Roman" pitchFamily="18" charset="0"/>
        </a:defRPr>
      </a:lvl7pPr>
      <a:lvl8pPr marL="3429000" indent="-227013" algn="l" rtl="0" eaLnBrk="0" fontAlgn="base" hangingPunct="0">
        <a:spcBef>
          <a:spcPct val="20000"/>
        </a:spcBef>
        <a:spcAft>
          <a:spcPct val="0"/>
        </a:spcAft>
        <a:buChar char="»"/>
        <a:defRPr sz="2000">
          <a:solidFill>
            <a:schemeClr val="tx1"/>
          </a:solidFill>
          <a:latin typeface="Times New Roman" pitchFamily="18" charset="0"/>
        </a:defRPr>
      </a:lvl8pPr>
      <a:lvl9pPr marL="3886200" indent="-227013"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9E52D-629A-42E3-A71E-97D93648AAD2}" type="datetimeFigureOut">
              <a:rPr lang="en-US" smtClean="0"/>
              <a:t>12/11/2011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539131-80E7-4B65-A55B-B6FCA6A73C4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p:pull dir="r"/>
    <p:sndAc>
      <p:stSnd>
        <p:snd r:embed="rId14" name="click.wav"/>
      </p:stSnd>
    </p:sndAc>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a:spLocks noGrp="1"/>
          </p:cNvSpPr>
          <p:nvPr>
            <p:ph type="subTitle" idx="1"/>
          </p:nvPr>
        </p:nvSpPr>
        <p:spPr>
          <a:xfrm>
            <a:off x="1371600" y="381000"/>
            <a:ext cx="6400800" cy="2286000"/>
          </a:xfrm>
        </p:spPr>
        <p:txBody>
          <a:bodyPr/>
          <a:lstStyle/>
          <a:p>
            <a:r>
              <a:rPr lang="en-US" dirty="0" smtClean="0"/>
              <a:t>Welcome</a:t>
            </a:r>
          </a:p>
          <a:p>
            <a:r>
              <a:rPr lang="en-US" dirty="0" smtClean="0"/>
              <a:t>techPATH 2011 Annual Meeting</a:t>
            </a:r>
          </a:p>
          <a:p>
            <a:endParaRPr lang="en-US" dirty="0" smtClean="0"/>
          </a:p>
          <a:p>
            <a:r>
              <a:rPr lang="en-US" dirty="0" smtClean="0"/>
              <a:t>STEM</a:t>
            </a:r>
            <a:endParaRPr lang="en-US" dirty="0"/>
          </a:p>
        </p:txBody>
      </p:sp>
      <p:pic>
        <p:nvPicPr>
          <p:cNvPr id="4" name="Picture 2" descr="Jennai Hagen, 11, raises her finger to feel the vibrations in a string during a hands-on demonstration on wave lengths during a discussion on math and physics by Dr. Jeffrey Bindell to sixth grade students from Sebring Middle School. The techPATH program aims to inspire young students to pursue careers in science and technology."/>
          <p:cNvPicPr>
            <a:picLocks noChangeAspect="1" noChangeArrowheads="1"/>
          </p:cNvPicPr>
          <p:nvPr/>
        </p:nvPicPr>
        <p:blipFill>
          <a:blip r:embed="rId3" cstate="print"/>
          <a:srcRect/>
          <a:stretch>
            <a:fillRect/>
          </a:stretch>
        </p:blipFill>
        <p:spPr bwMode="auto">
          <a:xfrm>
            <a:off x="2189020" y="2819400"/>
            <a:ext cx="4772025" cy="2676525"/>
          </a:xfrm>
          <a:prstGeom prst="rect">
            <a:avLst/>
          </a:prstGeom>
          <a:noFill/>
        </p:spPr>
      </p:pic>
      <p:pic>
        <p:nvPicPr>
          <p:cNvPr id="5" name="Picture 4" descr="C:\Users\jbindell\AppData\Local\Temp\enhtmlclip\highlandstoday.jpg"/>
          <p:cNvPicPr>
            <a:picLocks noChangeAspect="1" noChangeArrowheads="1"/>
          </p:cNvPicPr>
          <p:nvPr/>
        </p:nvPicPr>
        <p:blipFill>
          <a:blip r:embed="rId4" cstate="print"/>
          <a:srcRect/>
          <a:stretch>
            <a:fillRect/>
          </a:stretch>
        </p:blipFill>
        <p:spPr bwMode="auto">
          <a:xfrm>
            <a:off x="3124200" y="5772150"/>
            <a:ext cx="3048000" cy="628650"/>
          </a:xfrm>
          <a:prstGeom prst="rect">
            <a:avLst/>
          </a:prstGeom>
          <a:noFill/>
        </p:spPr>
      </p:pic>
    </p:spTree>
  </p:cSld>
  <p:clrMapOvr>
    <a:masterClrMapping/>
  </p:clrMapOvr>
  <p:transition>
    <p:pull dir="r"/>
    <p:sndAc>
      <p:stSnd>
        <p:snd r:embed="rId2" name="click.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t="78873"/>
          <a:stretch>
            <a:fillRect/>
          </a:stretch>
        </p:blipFill>
        <p:spPr bwMode="auto">
          <a:xfrm>
            <a:off x="1143000" y="5791200"/>
            <a:ext cx="2743200" cy="914400"/>
          </a:xfrm>
          <a:prstGeom prst="rect">
            <a:avLst/>
          </a:prstGeom>
          <a:noFill/>
          <a:ln w="57150">
            <a:solidFill>
              <a:srgbClr val="8CDC99"/>
            </a:solidFill>
            <a:miter lim="800000"/>
            <a:headEnd/>
            <a:tailEnd/>
          </a:ln>
        </p:spPr>
      </p:pic>
      <p:sp>
        <p:nvSpPr>
          <p:cNvPr id="2" name="Title 1"/>
          <p:cNvSpPr>
            <a:spLocks noGrp="1"/>
          </p:cNvSpPr>
          <p:nvPr>
            <p:ph type="title"/>
          </p:nvPr>
        </p:nvSpPr>
        <p:spPr/>
        <p:txBody>
          <a:bodyPr/>
          <a:lstStyle/>
          <a:p>
            <a:r>
              <a:rPr lang="en-US" dirty="0" smtClean="0"/>
              <a:t>Down Below is 50% of the </a:t>
            </a:r>
            <a:r>
              <a:rPr lang="en-US" dirty="0" err="1" smtClean="0"/>
              <a:t>DaVince</a:t>
            </a:r>
            <a:r>
              <a:rPr lang="en-US" dirty="0" smtClean="0"/>
              <a:t> </a:t>
            </a:r>
            <a:r>
              <a:rPr lang="en-US" dirty="0" smtClean="0"/>
              <a:t>Robot</a:t>
            </a:r>
            <a:endParaRPr lang="en-US" dirty="0"/>
          </a:p>
        </p:txBody>
      </p:sp>
      <p:pic>
        <p:nvPicPr>
          <p:cNvPr id="50179" name="Picture 3"/>
          <p:cNvPicPr>
            <a:picLocks noChangeAspect="1" noChangeArrowheads="1"/>
          </p:cNvPicPr>
          <p:nvPr/>
        </p:nvPicPr>
        <p:blipFill>
          <a:blip r:embed="rId4" cstate="print"/>
          <a:srcRect/>
          <a:stretch>
            <a:fillRect/>
          </a:stretch>
        </p:blipFill>
        <p:spPr bwMode="auto">
          <a:xfrm>
            <a:off x="2438400" y="1828800"/>
            <a:ext cx="2028306" cy="3048000"/>
          </a:xfrm>
          <a:prstGeom prst="rect">
            <a:avLst/>
          </a:prstGeom>
          <a:noFill/>
          <a:ln w="9525">
            <a:noFill/>
            <a:miter lim="800000"/>
            <a:headEnd/>
            <a:tailEnd/>
          </a:ln>
        </p:spPr>
      </p:pic>
      <p:pic>
        <p:nvPicPr>
          <p:cNvPr id="50178" name="Picture 2" descr="L:\DCIM\101D3100\DSC_0001.JPG"/>
          <p:cNvPicPr>
            <a:picLocks noChangeAspect="1" noChangeArrowheads="1"/>
          </p:cNvPicPr>
          <p:nvPr/>
        </p:nvPicPr>
        <p:blipFill>
          <a:blip r:embed="rId5" cstate="print"/>
          <a:srcRect/>
          <a:stretch>
            <a:fillRect/>
          </a:stretch>
        </p:blipFill>
        <p:spPr bwMode="auto">
          <a:xfrm>
            <a:off x="4572000" y="1828800"/>
            <a:ext cx="4572000" cy="3048001"/>
          </a:xfrm>
          <a:prstGeom prst="rect">
            <a:avLst/>
          </a:prstGeom>
          <a:noFill/>
        </p:spPr>
      </p:pic>
      <p:pic>
        <p:nvPicPr>
          <p:cNvPr id="50181" name="Picture 5"/>
          <p:cNvPicPr>
            <a:picLocks noChangeAspect="1" noChangeArrowheads="1"/>
          </p:cNvPicPr>
          <p:nvPr/>
        </p:nvPicPr>
        <p:blipFill>
          <a:blip r:embed="rId6" cstate="print"/>
          <a:srcRect/>
          <a:stretch>
            <a:fillRect/>
          </a:stretch>
        </p:blipFill>
        <p:spPr bwMode="auto">
          <a:xfrm>
            <a:off x="0" y="2138787"/>
            <a:ext cx="2333625" cy="2585613"/>
          </a:xfrm>
          <a:prstGeom prst="rect">
            <a:avLst/>
          </a:prstGeom>
          <a:noFill/>
          <a:ln w="9525">
            <a:noFill/>
            <a:miter lim="800000"/>
            <a:headEnd/>
            <a:tailEnd/>
          </a:ln>
        </p:spPr>
      </p:pic>
      <p:sp>
        <p:nvSpPr>
          <p:cNvPr id="8" name="Rectangle 7"/>
          <p:cNvSpPr/>
          <p:nvPr/>
        </p:nvSpPr>
        <p:spPr>
          <a:xfrm>
            <a:off x="227017" y="4953000"/>
            <a:ext cx="8700523"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You Will See This Later!</a:t>
            </a:r>
            <a:endPar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additive="base">
                                        <p:cTn id="7" dur="3000" fill="hold"/>
                                        <p:tgtEl>
                                          <p:spTgt spid="50179"/>
                                        </p:tgtEl>
                                        <p:attrNameLst>
                                          <p:attrName>ppt_x</p:attrName>
                                        </p:attrNameLst>
                                      </p:cBhvr>
                                      <p:tavLst>
                                        <p:tav tm="0">
                                          <p:val>
                                            <p:strVal val="0-#ppt_w/2"/>
                                          </p:val>
                                        </p:tav>
                                        <p:tav tm="100000">
                                          <p:val>
                                            <p:strVal val="#ppt_x"/>
                                          </p:val>
                                        </p:tav>
                                      </p:tavLst>
                                    </p:anim>
                                    <p:anim calcmode="lin" valueType="num">
                                      <p:cBhvr additive="base">
                                        <p:cTn id="8" dur="3000" fill="hold"/>
                                        <p:tgtEl>
                                          <p:spTgt spid="5017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nodeType="afterEffect">
                                  <p:stCondLst>
                                    <p:cond delay="0"/>
                                  </p:stCondLst>
                                  <p:childTnLst>
                                    <p:set>
                                      <p:cBhvr>
                                        <p:cTn id="11" dur="1" fill="hold">
                                          <p:stCondLst>
                                            <p:cond delay="0"/>
                                          </p:stCondLst>
                                        </p:cTn>
                                        <p:tgtEl>
                                          <p:spTgt spid="50181"/>
                                        </p:tgtEl>
                                        <p:attrNameLst>
                                          <p:attrName>style.visibility</p:attrName>
                                        </p:attrNameLst>
                                      </p:cBhvr>
                                      <p:to>
                                        <p:strVal val="visible"/>
                                      </p:to>
                                    </p:set>
                                    <p:anim calcmode="lin" valueType="num">
                                      <p:cBhvr additive="base">
                                        <p:cTn id="12" dur="3000" fill="hold"/>
                                        <p:tgtEl>
                                          <p:spTgt spid="50181"/>
                                        </p:tgtEl>
                                        <p:attrNameLst>
                                          <p:attrName>ppt_x</p:attrName>
                                        </p:attrNameLst>
                                      </p:cBhvr>
                                      <p:tavLst>
                                        <p:tav tm="0">
                                          <p:val>
                                            <p:strVal val="0-#ppt_w/2"/>
                                          </p:val>
                                        </p:tav>
                                        <p:tav tm="100000">
                                          <p:val>
                                            <p:strVal val="#ppt_x"/>
                                          </p:val>
                                        </p:tav>
                                      </p:tavLst>
                                    </p:anim>
                                    <p:anim calcmode="lin" valueType="num">
                                      <p:cBhvr additive="base">
                                        <p:cTn id="13" dur="3000" fill="hold"/>
                                        <p:tgtEl>
                                          <p:spTgt spid="50181"/>
                                        </p:tgtEl>
                                        <p:attrNameLst>
                                          <p:attrName>ppt_y</p:attrName>
                                        </p:attrNameLst>
                                      </p:cBhvr>
                                      <p:tavLst>
                                        <p:tav tm="0">
                                          <p:val>
                                            <p:strVal val="#ppt_y"/>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0" fill="hold"/>
                                        <p:tgtEl>
                                          <p:spTgt spid="8"/>
                                        </p:tgtEl>
                                        <p:attrNameLst>
                                          <p:attrName>ppt_x</p:attrName>
                                        </p:attrNameLst>
                                      </p:cBhvr>
                                      <p:tavLst>
                                        <p:tav tm="0">
                                          <p:val>
                                            <p:strVal val="#ppt_x"/>
                                          </p:val>
                                        </p:tav>
                                        <p:tav tm="100000">
                                          <p:val>
                                            <p:strVal val="#ppt_x"/>
                                          </p:val>
                                        </p:tav>
                                      </p:tavLst>
                                    </p:anim>
                                    <p:anim calcmode="lin" valueType="num">
                                      <p:cBhvr additive="base">
                                        <p:cTn id="18"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K:\techPATH 2011\Pictures\DSC_1098.JPG"/>
          <p:cNvPicPr>
            <a:picLocks noChangeAspect="1" noChangeArrowheads="1"/>
          </p:cNvPicPr>
          <p:nvPr/>
        </p:nvPicPr>
        <p:blipFill>
          <a:blip r:embed="rId3" cstate="print"/>
          <a:srcRect/>
          <a:stretch>
            <a:fillRect/>
          </a:stretch>
        </p:blipFill>
        <p:spPr bwMode="auto">
          <a:xfrm>
            <a:off x="0" y="0"/>
            <a:ext cx="9144000" cy="6096000"/>
          </a:xfrm>
          <a:prstGeom prst="rect">
            <a:avLst/>
          </a:prstGeom>
          <a:noFill/>
        </p:spPr>
      </p:pic>
      <p:sp>
        <p:nvSpPr>
          <p:cNvPr id="3" name="Left Arrow 2"/>
          <p:cNvSpPr/>
          <p:nvPr/>
        </p:nvSpPr>
        <p:spPr bwMode="auto">
          <a:xfrm rot="20703629">
            <a:off x="3855222" y="515228"/>
            <a:ext cx="3276600" cy="1371600"/>
          </a:xfrm>
          <a:prstGeom prst="leftArrow">
            <a:avLst/>
          </a:prstGeom>
          <a:solidFill>
            <a:schemeClr val="accent1">
              <a:alpha val="2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Dr. Roger Smith</a:t>
            </a:r>
            <a:endParaRPr kumimoji="0" 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263900"/>
            <a:ext cx="7772400" cy="1362075"/>
          </a:xfrm>
        </p:spPr>
        <p:txBody>
          <a:bodyPr/>
          <a:lstStyle/>
          <a:p>
            <a:pPr algn="r"/>
            <a:r>
              <a:rPr lang="en-US" dirty="0" smtClean="0">
                <a:solidFill>
                  <a:srgbClr val="00B050"/>
                </a:solidFill>
              </a:rPr>
              <a:t>Math and physics program</a:t>
            </a:r>
            <a:endParaRPr lang="en-US" dirty="0">
              <a:solidFill>
                <a:srgbClr val="00B050"/>
              </a:solidFill>
            </a:endParaRPr>
          </a:p>
        </p:txBody>
      </p:sp>
      <p:sp>
        <p:nvSpPr>
          <p:cNvPr id="3" name="Text Placeholder 2"/>
          <p:cNvSpPr>
            <a:spLocks noGrp="1"/>
          </p:cNvSpPr>
          <p:nvPr>
            <p:ph type="body" idx="1"/>
          </p:nvPr>
        </p:nvSpPr>
        <p:spPr>
          <a:xfrm>
            <a:off x="722313" y="1447800"/>
            <a:ext cx="7772400" cy="1500187"/>
          </a:xfrm>
        </p:spPr>
        <p:txBody>
          <a:bodyPr/>
          <a:lstStyle/>
          <a:p>
            <a:r>
              <a:rPr lang="en-US" sz="2800" u="sng" dirty="0" smtClean="0"/>
              <a:t>Program for Students </a:t>
            </a:r>
            <a:r>
              <a:rPr lang="en-US" sz="2800" dirty="0" smtClean="0"/>
              <a:t>– Middle School targeted</a:t>
            </a:r>
            <a:endParaRPr lang="en-US" sz="2800"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2079A30F-832A-4519-9091-E4659DF8D39F}" type="slidenum">
              <a:rPr lang="en-US" smtClean="0"/>
              <a:pPr>
                <a:defRPr/>
              </a:pPr>
              <a:t>12</a:t>
            </a:fld>
            <a:endParaRPr lang="en-US"/>
          </a:p>
        </p:txBody>
      </p:sp>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to="" calcmode="lin" valueType="num">
                                      <p:cBhvr>
                                        <p:cTn id="10" dur="1" fill="hold"/>
                                        <p:tgtEl>
                                          <p:spTgt spid="3">
                                            <p:txEl>
                                              <p:pRg st="0" end="0"/>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Program</a:t>
            </a:r>
            <a:endParaRPr lang="en-US" dirty="0"/>
          </a:p>
        </p:txBody>
      </p:sp>
      <p:sp>
        <p:nvSpPr>
          <p:cNvPr id="3" name="Content Placeholder 2"/>
          <p:cNvSpPr>
            <a:spLocks noGrp="1"/>
          </p:cNvSpPr>
          <p:nvPr>
            <p:ph idx="1"/>
          </p:nvPr>
        </p:nvSpPr>
        <p:spPr>
          <a:xfrm>
            <a:off x="533400" y="1752600"/>
            <a:ext cx="8229600" cy="4648200"/>
          </a:xfrm>
        </p:spPr>
        <p:txBody>
          <a:bodyPr/>
          <a:lstStyle/>
          <a:p>
            <a:r>
              <a:rPr lang="en-US" dirty="0" smtClean="0"/>
              <a:t>Discuss futures</a:t>
            </a:r>
          </a:p>
          <a:p>
            <a:r>
              <a:rPr lang="en-US" dirty="0" smtClean="0"/>
              <a:t>Describe the fundamental laws of physics via popular demonstrations.</a:t>
            </a:r>
          </a:p>
          <a:p>
            <a:pPr lvl="1"/>
            <a:r>
              <a:rPr lang="en-US" dirty="0" smtClean="0"/>
              <a:t>Students participate in most of them</a:t>
            </a:r>
          </a:p>
          <a:p>
            <a:r>
              <a:rPr lang="en-US" dirty="0" smtClean="0"/>
              <a:t>Connect physics to </a:t>
            </a:r>
          </a:p>
          <a:p>
            <a:pPr lvl="1"/>
            <a:r>
              <a:rPr lang="en-US" dirty="0" smtClean="0"/>
              <a:t>simulation</a:t>
            </a:r>
          </a:p>
          <a:p>
            <a:pPr lvl="1"/>
            <a:r>
              <a:rPr lang="en-US" dirty="0" smtClean="0"/>
              <a:t>gaming</a:t>
            </a:r>
          </a:p>
          <a:p>
            <a:pPr lvl="1"/>
            <a:r>
              <a:rPr lang="en-US" dirty="0" smtClean="0"/>
              <a:t>digital media</a:t>
            </a:r>
          </a:p>
          <a:p>
            <a:r>
              <a:rPr lang="en-US" dirty="0" smtClean="0"/>
              <a:t>Show the importance of mathematics</a:t>
            </a:r>
          </a:p>
          <a:p>
            <a:r>
              <a:rPr lang="en-US" dirty="0" smtClean="0"/>
              <a:t>Weave together with a tour </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CCB4DC17-0319-44A2-88FA-6B8C1B261B77}" type="slidenum">
              <a:rPr lang="en-US" smtClean="0"/>
              <a:pPr>
                <a:defRPr/>
              </a:pPr>
              <a:t>13</a:t>
            </a:fld>
            <a:endParaRPr lang="en-US"/>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14</a:t>
            </a:fld>
            <a:endParaRPr lang="en-US"/>
          </a:p>
        </p:txBody>
      </p:sp>
      <p:pic>
        <p:nvPicPr>
          <p:cNvPr id="5122" name="Picture 2" descr="C:\Users\jbindell\AppData\Local\Microsoft\Windows\Temporary Internet Files\Content.Outlook\9JU03PAL\P1010035-1.jpg"/>
          <p:cNvPicPr>
            <a:picLocks noChangeAspect="1" noChangeArrowheads="1"/>
          </p:cNvPicPr>
          <p:nvPr/>
        </p:nvPicPr>
        <p:blipFill>
          <a:blip r:embed="rId3" cstate="print"/>
          <a:srcRect/>
          <a:stretch>
            <a:fillRect/>
          </a:stretch>
        </p:blipFill>
        <p:spPr bwMode="auto">
          <a:xfrm>
            <a:off x="0" y="0"/>
            <a:ext cx="4876800" cy="3657600"/>
          </a:xfrm>
          <a:prstGeom prst="rect">
            <a:avLst/>
          </a:prstGeom>
          <a:noFill/>
        </p:spPr>
      </p:pic>
      <p:pic>
        <p:nvPicPr>
          <p:cNvPr id="5123" name="Picture 3" descr="C:\Users\jbindell\AppData\Local\Microsoft\Windows\Temporary Internet Files\Content.Outlook\9JU03PAL\P1010178.jpg"/>
          <p:cNvPicPr>
            <a:picLocks noChangeAspect="1" noChangeArrowheads="1"/>
          </p:cNvPicPr>
          <p:nvPr/>
        </p:nvPicPr>
        <p:blipFill>
          <a:blip r:embed="rId4" cstate="print"/>
          <a:srcRect/>
          <a:stretch>
            <a:fillRect/>
          </a:stretch>
        </p:blipFill>
        <p:spPr bwMode="auto">
          <a:xfrm>
            <a:off x="4267200" y="3200400"/>
            <a:ext cx="4876800" cy="3657600"/>
          </a:xfrm>
          <a:prstGeom prst="rect">
            <a:avLst/>
          </a:prstGeom>
          <a:noFill/>
        </p:spPr>
      </p:pic>
      <p:sp>
        <p:nvSpPr>
          <p:cNvPr id="5" name="TextBox 4"/>
          <p:cNvSpPr txBox="1"/>
          <p:nvPr/>
        </p:nvSpPr>
        <p:spPr>
          <a:xfrm>
            <a:off x="2971800" y="3195935"/>
            <a:ext cx="3771900" cy="461665"/>
          </a:xfrm>
          <a:prstGeom prst="rect">
            <a:avLst/>
          </a:prstGeom>
          <a:solidFill>
            <a:schemeClr val="bg2">
              <a:lumMod val="60000"/>
              <a:lumOff val="40000"/>
            </a:schemeClr>
          </a:solidFill>
          <a:ln>
            <a:solidFill>
              <a:schemeClr val="bg1"/>
            </a:solidFill>
          </a:ln>
        </p:spPr>
        <p:txBody>
          <a:bodyPr wrap="square" rtlCol="0">
            <a:spAutoFit/>
          </a:bodyPr>
          <a:lstStyle/>
          <a:p>
            <a:r>
              <a:rPr lang="en-US" sz="2400" dirty="0" smtClean="0"/>
              <a:t>PHYSICS &amp; MATH DAY</a:t>
            </a:r>
            <a:endParaRPr lang="en-US" sz="2400" dirty="0"/>
          </a:p>
        </p:txBody>
      </p:sp>
      <p:sp>
        <p:nvSpPr>
          <p:cNvPr id="6" name="Left Arrow 5"/>
          <p:cNvSpPr/>
          <p:nvPr/>
        </p:nvSpPr>
        <p:spPr>
          <a:xfrm>
            <a:off x="3352800" y="1066800"/>
            <a:ext cx="1828800" cy="1066800"/>
          </a:xfrm>
          <a:prstGeom prst="left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FFFF00"/>
                </a:solidFill>
              </a:rPr>
              <a:t>Bad Hair Day</a:t>
            </a:r>
            <a:endParaRPr lang="en-US" sz="1800" b="1" dirty="0">
              <a:solidFill>
                <a:srgbClr val="FFFF00"/>
              </a:solidFill>
            </a:endParaRPr>
          </a:p>
        </p:txBody>
      </p:sp>
      <p:sp>
        <p:nvSpPr>
          <p:cNvPr id="7" name="TextBox 6"/>
          <p:cNvSpPr txBox="1"/>
          <p:nvPr/>
        </p:nvSpPr>
        <p:spPr>
          <a:xfrm>
            <a:off x="5791200" y="685800"/>
            <a:ext cx="3208892" cy="2000548"/>
          </a:xfrm>
          <a:prstGeom prst="rect">
            <a:avLst/>
          </a:prstGeom>
          <a:solidFill>
            <a:schemeClr val="tx2">
              <a:lumMod val="90000"/>
            </a:schemeClr>
          </a:solidFill>
          <a:ln w="57150">
            <a:solidFill>
              <a:schemeClr val="accent4">
                <a:lumMod val="60000"/>
                <a:lumOff val="40000"/>
              </a:schemeClr>
            </a:solidFill>
          </a:ln>
        </p:spPr>
        <p:txBody>
          <a:bodyPr wrap="none" rtlCol="0">
            <a:spAutoFit/>
          </a:bodyPr>
          <a:lstStyle/>
          <a:p>
            <a:r>
              <a:rPr lang="en-US" sz="2000" dirty="0" smtClean="0">
                <a:solidFill>
                  <a:schemeClr val="bg1"/>
                </a:solidFill>
              </a:rPr>
              <a:t>MUSIC &amp; WAVES</a:t>
            </a:r>
          </a:p>
          <a:p>
            <a:r>
              <a:rPr lang="en-US" sz="2000" dirty="0" smtClean="0">
                <a:solidFill>
                  <a:schemeClr val="bg1"/>
                </a:solidFill>
              </a:rPr>
              <a:t>MECHANICS</a:t>
            </a:r>
          </a:p>
          <a:p>
            <a:r>
              <a:rPr lang="en-US" sz="2000" dirty="0" smtClean="0">
                <a:solidFill>
                  <a:schemeClr val="bg1"/>
                </a:solidFill>
              </a:rPr>
              <a:t>ELECTRICITY</a:t>
            </a:r>
          </a:p>
          <a:p>
            <a:r>
              <a:rPr lang="en-US" sz="2000" dirty="0" smtClean="0">
                <a:solidFill>
                  <a:schemeClr val="bg1"/>
                </a:solidFill>
              </a:rPr>
              <a:t>MAGNETISM</a:t>
            </a:r>
          </a:p>
          <a:p>
            <a:r>
              <a:rPr lang="en-US" sz="2000" dirty="0" smtClean="0">
                <a:solidFill>
                  <a:schemeClr val="bg1"/>
                </a:solidFill>
              </a:rPr>
              <a:t>MAXWELL’S EQUATIONS</a:t>
            </a:r>
          </a:p>
          <a:p>
            <a:r>
              <a:rPr lang="en-US" sz="2000" dirty="0" smtClean="0">
                <a:solidFill>
                  <a:schemeClr val="bg1"/>
                </a:solidFill>
              </a:rPr>
              <a:t>LUNCH</a:t>
            </a:r>
            <a:endParaRPr lang="en-US" sz="2000" dirty="0">
              <a:solidFill>
                <a:schemeClr val="bg1"/>
              </a:solidFill>
            </a:endParaRPr>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15</a:t>
            </a:fld>
            <a:endParaRPr lang="en-US"/>
          </a:p>
        </p:txBody>
      </p:sp>
      <p:pic>
        <p:nvPicPr>
          <p:cNvPr id="3" name="Picture 2" descr="C:\Users\jbindell\AppData\Local\Microsoft\Windows\Temporary Internet Files\Content.Word\U of F Program 004.jpg"/>
          <p:cNvPicPr/>
          <p:nvPr/>
        </p:nvPicPr>
        <p:blipFill>
          <a:blip r:embed="rId3" cstate="print"/>
          <a:srcRect t="21462" b="7193"/>
          <a:stretch>
            <a:fillRect/>
          </a:stretch>
        </p:blipFill>
        <p:spPr bwMode="auto">
          <a:xfrm>
            <a:off x="1568674" y="533400"/>
            <a:ext cx="6006652" cy="5715000"/>
          </a:xfrm>
          <a:prstGeom prst="rect">
            <a:avLst/>
          </a:prstGeom>
          <a:noFill/>
          <a:ln w="9525">
            <a:noFill/>
            <a:miter lim="800000"/>
            <a:headEnd/>
            <a:tailEnd/>
          </a:ln>
        </p:spPr>
      </p:pic>
    </p:spTree>
  </p:cSld>
  <p:clrMapOvr>
    <a:masterClrMapping/>
  </p:clrMapOvr>
  <p:transition>
    <p:pull dir="r"/>
    <p:sndAc>
      <p:stSnd>
        <p:snd r:embed="rId2" name="click.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16</a:t>
            </a:fld>
            <a:endParaRPr lang="en-US"/>
          </a:p>
        </p:txBody>
      </p:sp>
      <p:pic>
        <p:nvPicPr>
          <p:cNvPr id="1026" name="Picture 2"/>
          <p:cNvPicPr>
            <a:picLocks noChangeAspect="1" noChangeArrowheads="1"/>
          </p:cNvPicPr>
          <p:nvPr/>
        </p:nvPicPr>
        <p:blipFill>
          <a:blip r:embed="rId3" cstate="print"/>
          <a:srcRect l="5833" r="5278"/>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7343507" y="5934670"/>
            <a:ext cx="1800493" cy="923330"/>
          </a:xfrm>
          <a:prstGeom prst="rect">
            <a:avLst/>
          </a:prstGeom>
          <a:noFill/>
        </p:spPr>
        <p:txBody>
          <a:bodyPr wrap="none" rtlCol="0">
            <a:spAutoFit/>
          </a:bodyPr>
          <a:lstStyle/>
          <a:p>
            <a:r>
              <a:rPr lang="en-US" sz="5400" dirty="0" smtClean="0"/>
              <a:t>SAIC</a:t>
            </a:r>
            <a:endParaRPr lang="en-US" sz="5400" dirty="0"/>
          </a:p>
        </p:txBody>
      </p:sp>
      <p:sp>
        <p:nvSpPr>
          <p:cNvPr id="6" name="Rectangle 5"/>
          <p:cNvSpPr/>
          <p:nvPr/>
        </p:nvSpPr>
        <p:spPr>
          <a:xfrm>
            <a:off x="0" y="0"/>
            <a:ext cx="9302548" cy="923330"/>
          </a:xfrm>
          <a:prstGeom prst="rect">
            <a:avLst/>
          </a:prstGeom>
          <a:noFill/>
        </p:spPr>
        <p:txBody>
          <a:bodyPr wrap="non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Who are these students?</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ppt_x</p:attrName>
                                        </p:attrNameLst>
                                      </p:cBhvr>
                                      <p:tavLst>
                                        <p:tav tm="0">
                                          <p:val>
                                            <p:strVal val="#ppt_x"/>
                                          </p:val>
                                        </p:tav>
                                        <p:tav tm="100000">
                                          <p:val>
                                            <p:strVal val="#ppt_x"/>
                                          </p:val>
                                        </p:tav>
                                      </p:tavLst>
                                    </p:anim>
                                    <p:anim calcmode="lin" valueType="num">
                                      <p:cBhvr>
                                        <p:cTn id="9"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17</a:t>
            </a:fld>
            <a:endParaRPr lang="en-US"/>
          </a:p>
        </p:txBody>
      </p:sp>
      <p:sp>
        <p:nvSpPr>
          <p:cNvPr id="8" name="TextBox 7"/>
          <p:cNvSpPr txBox="1"/>
          <p:nvPr/>
        </p:nvSpPr>
        <p:spPr>
          <a:xfrm>
            <a:off x="-47893" y="-76200"/>
            <a:ext cx="1800493" cy="923330"/>
          </a:xfrm>
          <a:prstGeom prst="rect">
            <a:avLst/>
          </a:prstGeom>
          <a:noFill/>
        </p:spPr>
        <p:txBody>
          <a:bodyPr wrap="none" rtlCol="0">
            <a:spAutoFit/>
          </a:bodyPr>
          <a:lstStyle/>
          <a:p>
            <a:r>
              <a:rPr lang="en-US" sz="5400" dirty="0" smtClean="0"/>
              <a:t>SAIC</a:t>
            </a:r>
            <a:endParaRPr lang="en-US" sz="5400" dirty="0"/>
          </a:p>
        </p:txBody>
      </p:sp>
      <p:pic>
        <p:nvPicPr>
          <p:cNvPr id="2051" name="Picture 3" descr="C:\Users\jbindell\AppData\Local\Microsoft\Windows\Temporary Internet Files\Content.Outlook\9JU03PAL\DSCF1679.jpg"/>
          <p:cNvPicPr>
            <a:picLocks noChangeAspect="1" noChangeArrowheads="1"/>
          </p:cNvPicPr>
          <p:nvPr/>
        </p:nvPicPr>
        <p:blipFill>
          <a:blip r:embed="rId3" cstate="print"/>
          <a:srcRect/>
          <a:stretch>
            <a:fillRect/>
          </a:stretch>
        </p:blipFill>
        <p:spPr bwMode="auto">
          <a:xfrm>
            <a:off x="0" y="762000"/>
            <a:ext cx="9149718" cy="6096000"/>
          </a:xfrm>
          <a:prstGeom prst="rect">
            <a:avLst/>
          </a:prstGeom>
          <a:noFill/>
        </p:spPr>
      </p:pic>
      <p:sp>
        <p:nvSpPr>
          <p:cNvPr id="5" name="Rectangle 4"/>
          <p:cNvSpPr/>
          <p:nvPr/>
        </p:nvSpPr>
        <p:spPr>
          <a:xfrm>
            <a:off x="6194153" y="0"/>
            <a:ext cx="297709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effectLst>
                  <a:outerShdw blurRad="76200" dist="50800" dir="5400000" algn="tl" rotWithShape="0">
                    <a:srgbClr val="000000">
                      <a:alpha val="65000"/>
                    </a:srgbClr>
                  </a:outerShdw>
                </a:effectLst>
              </a:rPr>
              <a:t>Journeys</a:t>
            </a:r>
            <a:endParaRPr lang="en-US" sz="5400" b="1" cap="none" spc="50" dirty="0">
              <a:ln w="11430"/>
              <a:effectLst>
                <a:outerShdw blurRad="76200" dist="50800" dir="5400000" algn="tl" rotWithShape="0">
                  <a:srgbClr val="000000">
                    <a:alpha val="65000"/>
                  </a:srgbClr>
                </a:outerShdw>
              </a:effectLst>
            </a:endParaRPr>
          </a:p>
        </p:txBody>
      </p:sp>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2000" fill="hold"/>
                                        <p:tgtEl>
                                          <p:spTgt spid="2051"/>
                                        </p:tgtEl>
                                        <p:attrNameLst>
                                          <p:attrName>ppt_x</p:attrName>
                                        </p:attrNameLst>
                                      </p:cBhvr>
                                      <p:tavLst>
                                        <p:tav tm="0">
                                          <p:val>
                                            <p:strVal val="#ppt_x"/>
                                          </p:val>
                                        </p:tav>
                                        <p:tav tm="100000">
                                          <p:val>
                                            <p:strVal val="#ppt_x"/>
                                          </p:val>
                                        </p:tav>
                                      </p:tavLst>
                                    </p:anim>
                                    <p:anim calcmode="lin" valueType="num">
                                      <p:cBhvr additive="base">
                                        <p:cTn id="8" dur="20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18</a:t>
            </a:fld>
            <a:endParaRPr lang="en-US"/>
          </a:p>
        </p:txBody>
      </p:sp>
      <p:pic>
        <p:nvPicPr>
          <p:cNvPr id="3074" name="Picture 2" descr="C:\Users\jbindell\AppData\Local\Microsoft\Windows\Temporary Internet Files\Content.Outlook\9JU03PAL\DSC01799.jpg"/>
          <p:cNvPicPr>
            <a:picLocks noChangeAspect="1" noChangeArrowheads="1"/>
          </p:cNvPicPr>
          <p:nvPr/>
        </p:nvPicPr>
        <p:blipFill>
          <a:blip r:embed="rId3" cstate="print"/>
          <a:srcRect/>
          <a:stretch>
            <a:fillRect/>
          </a:stretch>
        </p:blipFill>
        <p:spPr bwMode="auto">
          <a:xfrm>
            <a:off x="0" y="38100"/>
            <a:ext cx="4574859" cy="3048000"/>
          </a:xfrm>
          <a:prstGeom prst="rect">
            <a:avLst/>
          </a:prstGeom>
          <a:noFill/>
        </p:spPr>
      </p:pic>
      <p:pic>
        <p:nvPicPr>
          <p:cNvPr id="3075" name="Picture 3" descr="C:\Users\jbindell\AppData\Local\Microsoft\Windows\Temporary Internet Files\Content.Outlook\9JU03PAL\DSC01789.jpg"/>
          <p:cNvPicPr>
            <a:picLocks noChangeAspect="1" noChangeArrowheads="1"/>
          </p:cNvPicPr>
          <p:nvPr/>
        </p:nvPicPr>
        <p:blipFill>
          <a:blip r:embed="rId4" cstate="print"/>
          <a:srcRect/>
          <a:stretch>
            <a:fillRect/>
          </a:stretch>
        </p:blipFill>
        <p:spPr bwMode="auto">
          <a:xfrm>
            <a:off x="4495800" y="38100"/>
            <a:ext cx="4648200" cy="3096863"/>
          </a:xfrm>
          <a:prstGeom prst="rect">
            <a:avLst/>
          </a:prstGeom>
          <a:noFill/>
        </p:spPr>
      </p:pic>
      <p:pic>
        <p:nvPicPr>
          <p:cNvPr id="3076" name="Picture 4" descr="C:\Users\jbindell\AppData\Local\Microsoft\Windows\Temporary Internet Files\Content.Outlook\9JU03PAL\DSC01777.jpg"/>
          <p:cNvPicPr>
            <a:picLocks noChangeAspect="1" noChangeArrowheads="1"/>
          </p:cNvPicPr>
          <p:nvPr/>
        </p:nvPicPr>
        <p:blipFill>
          <a:blip r:embed="rId5" cstate="print"/>
          <a:srcRect/>
          <a:stretch>
            <a:fillRect/>
          </a:stretch>
        </p:blipFill>
        <p:spPr bwMode="auto">
          <a:xfrm>
            <a:off x="0" y="3079225"/>
            <a:ext cx="4470807" cy="2978675"/>
          </a:xfrm>
          <a:prstGeom prst="rect">
            <a:avLst/>
          </a:prstGeom>
          <a:noFill/>
        </p:spPr>
      </p:pic>
      <p:pic>
        <p:nvPicPr>
          <p:cNvPr id="3077" name="Picture 5" descr="C:\Users\jbindell\AppData\Local\Microsoft\Windows\Temporary Internet Files\Content.Outlook\9JU03PAL\DSC01802.jpg"/>
          <p:cNvPicPr>
            <a:picLocks noChangeAspect="1" noChangeArrowheads="1"/>
          </p:cNvPicPr>
          <p:nvPr/>
        </p:nvPicPr>
        <p:blipFill>
          <a:blip r:embed="rId6" cstate="print"/>
          <a:srcRect/>
          <a:stretch>
            <a:fillRect/>
          </a:stretch>
        </p:blipFill>
        <p:spPr bwMode="auto">
          <a:xfrm>
            <a:off x="4457700" y="3048001"/>
            <a:ext cx="4686300" cy="3047999"/>
          </a:xfrm>
          <a:prstGeom prst="rect">
            <a:avLst/>
          </a:prstGeom>
          <a:noFill/>
        </p:spPr>
      </p:pic>
      <p:sp>
        <p:nvSpPr>
          <p:cNvPr id="7" name="Rectangle 6"/>
          <p:cNvSpPr/>
          <p:nvPr/>
        </p:nvSpPr>
        <p:spPr>
          <a:xfrm>
            <a:off x="0" y="6019800"/>
            <a:ext cx="9144000" cy="838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SAIC - Journeys</a:t>
            </a:r>
            <a:endParaRPr lang="en-US" sz="4800" dirty="0"/>
          </a:p>
        </p:txBody>
      </p:sp>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to="" calcmode="lin" valueType="num">
                                      <p:cBhvr>
                                        <p:cTn id="7" dur="1" fill="hold"/>
                                        <p:tgtEl>
                                          <p:spTgt spid="3074"/>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 to="" calcmode="lin" valueType="num">
                                      <p:cBhvr>
                                        <p:cTn id="10" dur="1" fill="hold"/>
                                        <p:tgtEl>
                                          <p:spTgt spid="3075"/>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 to="" calcmode="lin" valueType="num">
                                      <p:cBhvr>
                                        <p:cTn id="13" dur="1" fill="hold"/>
                                        <p:tgtEl>
                                          <p:spTgt spid="3077"/>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 to="" calcmode="lin" valueType="num">
                                      <p:cBhvr>
                                        <p:cTn id="16" dur="1" fill="hold"/>
                                        <p:tgtEl>
                                          <p:spTgt spid="30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19</a:t>
            </a:fld>
            <a:endParaRPr lang="en-US"/>
          </a:p>
        </p:txBody>
      </p:sp>
      <p:pic>
        <p:nvPicPr>
          <p:cNvPr id="43010" name="Picture 2"/>
          <p:cNvPicPr>
            <a:picLocks noChangeAspect="1" noChangeArrowheads="1"/>
          </p:cNvPicPr>
          <p:nvPr/>
        </p:nvPicPr>
        <p:blipFill>
          <a:blip r:embed="rId3" cstate="print"/>
          <a:srcRect/>
          <a:stretch>
            <a:fillRect/>
          </a:stretch>
        </p:blipFill>
        <p:spPr bwMode="auto">
          <a:xfrm>
            <a:off x="4000500" y="0"/>
            <a:ext cx="5143500" cy="6858000"/>
          </a:xfrm>
          <a:prstGeom prst="rect">
            <a:avLst/>
          </a:prstGeom>
          <a:noFill/>
          <a:ln w="9525">
            <a:noFill/>
            <a:miter lim="800000"/>
            <a:headEnd/>
            <a:tailEnd/>
          </a:ln>
          <a:effectLst/>
        </p:spPr>
      </p:pic>
      <p:sp>
        <p:nvSpPr>
          <p:cNvPr id="4" name="Rectangle 3"/>
          <p:cNvSpPr/>
          <p:nvPr/>
        </p:nvSpPr>
        <p:spPr>
          <a:xfrm>
            <a:off x="104706" y="1501676"/>
            <a:ext cx="3809568"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Program in</a:t>
            </a:r>
          </a:p>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Gainesville</a:t>
            </a:r>
          </a:p>
          <a:p>
            <a:pPr algn="ctr"/>
            <a:endPar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UF Brain Institute</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Starters</a:t>
            </a:r>
            <a:endParaRPr lang="en-US" dirty="0"/>
          </a:p>
        </p:txBody>
      </p:sp>
      <p:sp>
        <p:nvSpPr>
          <p:cNvPr id="3" name="Content Placeholder 2"/>
          <p:cNvSpPr>
            <a:spLocks noGrp="1"/>
          </p:cNvSpPr>
          <p:nvPr>
            <p:ph idx="1"/>
          </p:nvPr>
        </p:nvSpPr>
        <p:spPr>
          <a:xfrm>
            <a:off x="533400" y="2133600"/>
            <a:ext cx="8382000" cy="3733800"/>
          </a:xfrm>
        </p:spPr>
        <p:txBody>
          <a:bodyPr/>
          <a:lstStyle/>
          <a:p>
            <a:pPr lvl="0"/>
            <a:r>
              <a:rPr lang="en-US" dirty="0" smtClean="0"/>
              <a:t>Welcome </a:t>
            </a:r>
            <a:r>
              <a:rPr lang="en-US" dirty="0" smtClean="0"/>
              <a:t>–</a:t>
            </a:r>
          </a:p>
          <a:p>
            <a:pPr lvl="1"/>
            <a:r>
              <a:rPr lang="en-US" dirty="0" smtClean="0"/>
              <a:t>Jeff </a:t>
            </a:r>
            <a:r>
              <a:rPr lang="en-US" dirty="0" smtClean="0"/>
              <a:t>Bindell, FHTCC techPATH Director</a:t>
            </a:r>
          </a:p>
          <a:p>
            <a:pPr lvl="1"/>
            <a:r>
              <a:rPr lang="en-US" dirty="0" smtClean="0"/>
              <a:t>Around the Table Introductions </a:t>
            </a:r>
            <a:r>
              <a:rPr lang="en-US" dirty="0" smtClean="0"/>
              <a:t>of </a:t>
            </a:r>
            <a:r>
              <a:rPr lang="en-US" dirty="0" smtClean="0"/>
              <a:t>attendees</a:t>
            </a:r>
            <a:endParaRPr lang="en-US" dirty="0" smtClean="0"/>
          </a:p>
          <a:p>
            <a:endParaRPr lang="en-US" dirty="0" smtClean="0"/>
          </a:p>
          <a:p>
            <a:r>
              <a:rPr lang="en-US" dirty="0" smtClean="0"/>
              <a:t>Welcome –</a:t>
            </a:r>
          </a:p>
          <a:p>
            <a:pPr lvl="1"/>
            <a:r>
              <a:rPr lang="en-US" dirty="0" smtClean="0"/>
              <a:t>Our Host </a:t>
            </a:r>
          </a:p>
          <a:p>
            <a:pPr lvl="1"/>
            <a:r>
              <a:rPr lang="en-US" dirty="0" smtClean="0"/>
              <a:t>Dr</a:t>
            </a:r>
            <a:r>
              <a:rPr lang="en-US" dirty="0" smtClean="0"/>
              <a:t>. Roger Smith, Chief Technology Officer, Florida Hospital Nicholson Center </a:t>
            </a:r>
            <a:endParaRPr lang="en-US" dirty="0"/>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Microscope Program (Teachers)</a:t>
            </a:r>
            <a:endParaRPr lang="en-US" dirty="0"/>
          </a:p>
        </p:txBody>
      </p:sp>
      <p:sp>
        <p:nvSpPr>
          <p:cNvPr id="3" name="Content Placeholder 2"/>
          <p:cNvSpPr>
            <a:spLocks noGrp="1"/>
          </p:cNvSpPr>
          <p:nvPr>
            <p:ph idx="1"/>
          </p:nvPr>
        </p:nvSpPr>
        <p:spPr/>
        <p:txBody>
          <a:bodyPr/>
          <a:lstStyle/>
          <a:p>
            <a:r>
              <a:rPr lang="en-US" dirty="0" smtClean="0"/>
              <a:t>Review/Learn about Microscopes</a:t>
            </a:r>
          </a:p>
          <a:p>
            <a:pPr lvl="1"/>
            <a:r>
              <a:rPr lang="en-US" dirty="0" smtClean="0"/>
              <a:t>Magnifying Glass</a:t>
            </a:r>
          </a:p>
          <a:p>
            <a:pPr lvl="1"/>
            <a:r>
              <a:rPr lang="en-US" dirty="0" smtClean="0"/>
              <a:t>Optical Microscope</a:t>
            </a:r>
          </a:p>
          <a:p>
            <a:pPr lvl="1"/>
            <a:r>
              <a:rPr lang="en-US" dirty="0" smtClean="0"/>
              <a:t>Scanning Electron Microscope</a:t>
            </a:r>
          </a:p>
          <a:p>
            <a:pPr lvl="1"/>
            <a:r>
              <a:rPr lang="en-US" dirty="0" smtClean="0"/>
              <a:t>Transmission Electron Microscope</a:t>
            </a:r>
          </a:p>
          <a:p>
            <a:pPr lvl="1"/>
            <a:r>
              <a:rPr lang="en-US" dirty="0" smtClean="0"/>
              <a:t>Other high-tech characterization techniques</a:t>
            </a:r>
          </a:p>
          <a:p>
            <a:r>
              <a:rPr lang="en-US" dirty="0" smtClean="0"/>
              <a:t>There is a scanning electron microscope that is available at the Orlando Science Center that can be used in a program over the internet or as a class trip.</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CCB4DC17-0319-44A2-88FA-6B8C1B261B77}" type="slidenum">
              <a:rPr lang="en-US" smtClean="0"/>
              <a:pPr>
                <a:defRPr/>
              </a:pPr>
              <a:t>20</a:t>
            </a:fld>
            <a:endParaRPr lang="en-US"/>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21</a:t>
            </a:fld>
            <a:endParaRPr lang="en-US"/>
          </a:p>
        </p:txBody>
      </p:sp>
      <p:pic>
        <p:nvPicPr>
          <p:cNvPr id="3" name="Picture 10"/>
          <p:cNvPicPr>
            <a:picLocks noChangeAspect="1" noChangeArrowheads="1"/>
          </p:cNvPicPr>
          <p:nvPr/>
        </p:nvPicPr>
        <p:blipFill>
          <a:blip r:embed="rId3" cstate="print"/>
          <a:srcRect/>
          <a:stretch>
            <a:fillRect/>
          </a:stretch>
        </p:blipFill>
        <p:spPr bwMode="auto">
          <a:xfrm>
            <a:off x="1600200" y="838200"/>
            <a:ext cx="6019800" cy="4572000"/>
          </a:xfrm>
          <a:prstGeom prst="rect">
            <a:avLst/>
          </a:prstGeom>
          <a:noFill/>
          <a:ln w="9525">
            <a:noFill/>
            <a:miter lim="800000"/>
            <a:headEnd/>
            <a:tailEnd/>
          </a:ln>
        </p:spPr>
      </p:pic>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22</a:t>
            </a:fld>
            <a:endParaRPr lang="en-US"/>
          </a:p>
        </p:txBody>
      </p:sp>
      <p:pic>
        <p:nvPicPr>
          <p:cNvPr id="44034" name="Picture 2" descr="http://www.tms.org/pubs/journals/JOM/0509/fig4.large.gif"/>
          <p:cNvPicPr>
            <a:picLocks noChangeAspect="1" noChangeArrowheads="1"/>
          </p:cNvPicPr>
          <p:nvPr/>
        </p:nvPicPr>
        <p:blipFill>
          <a:blip r:embed="rId3" cstate="print"/>
          <a:srcRect/>
          <a:stretch>
            <a:fillRect/>
          </a:stretch>
        </p:blipFill>
        <p:spPr bwMode="auto">
          <a:xfrm>
            <a:off x="609600" y="0"/>
            <a:ext cx="7924800" cy="6797719"/>
          </a:xfrm>
          <a:prstGeom prst="rect">
            <a:avLst/>
          </a:prstGeom>
          <a:noFill/>
        </p:spPr>
      </p:pic>
    </p:spTree>
  </p:cSld>
  <p:clrMapOvr>
    <a:masterClrMapping/>
  </p:clrMapOvr>
  <p:transition>
    <p:pull dir="r"/>
    <p:sndAc>
      <p:stSnd>
        <p:snd r:embed="rId2" name="click.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23</a:t>
            </a:fld>
            <a:endParaRPr lang="en-US"/>
          </a:p>
        </p:txBody>
      </p:sp>
      <p:pic>
        <p:nvPicPr>
          <p:cNvPr id="4098" name="Picture 2" descr="C:\Users\jbindell\AppData\Local\Microsoft\Windows\Temporary Internet Files\Content.Outlook\9JU03PAL\P1010071.jpg"/>
          <p:cNvPicPr>
            <a:picLocks noChangeAspect="1" noChangeArrowheads="1"/>
          </p:cNvPicPr>
          <p:nvPr/>
        </p:nvPicPr>
        <p:blipFill>
          <a:blip r:embed="rId3" cstate="print"/>
          <a:srcRect/>
          <a:stretch>
            <a:fillRect/>
          </a:stretch>
        </p:blipFill>
        <p:spPr bwMode="auto">
          <a:xfrm>
            <a:off x="4267200" y="3200400"/>
            <a:ext cx="4876800" cy="3657600"/>
          </a:xfrm>
          <a:prstGeom prst="rect">
            <a:avLst/>
          </a:prstGeom>
          <a:noFill/>
        </p:spPr>
      </p:pic>
      <p:pic>
        <p:nvPicPr>
          <p:cNvPr id="4099" name="Picture 3" descr="C:\Users\jbindell\AppData\Local\Microsoft\Windows\Temporary Internet Files\Content.Outlook\9JU03PAL\P1010074.jpg"/>
          <p:cNvPicPr>
            <a:picLocks noChangeAspect="1" noChangeArrowheads="1"/>
          </p:cNvPicPr>
          <p:nvPr/>
        </p:nvPicPr>
        <p:blipFill>
          <a:blip r:embed="rId4" cstate="print"/>
          <a:srcRect b="16667"/>
          <a:stretch>
            <a:fillRect/>
          </a:stretch>
        </p:blipFill>
        <p:spPr bwMode="auto">
          <a:xfrm>
            <a:off x="4267200" y="685800"/>
            <a:ext cx="4876800" cy="3048000"/>
          </a:xfrm>
          <a:prstGeom prst="rect">
            <a:avLst/>
          </a:prstGeom>
          <a:noFill/>
        </p:spPr>
      </p:pic>
      <p:sp>
        <p:nvSpPr>
          <p:cNvPr id="5" name="TextBox 4"/>
          <p:cNvSpPr txBox="1"/>
          <p:nvPr/>
        </p:nvSpPr>
        <p:spPr>
          <a:xfrm>
            <a:off x="2057400" y="164068"/>
            <a:ext cx="5087931" cy="369332"/>
          </a:xfrm>
          <a:prstGeom prst="rect">
            <a:avLst/>
          </a:prstGeom>
          <a:noFill/>
        </p:spPr>
        <p:txBody>
          <a:bodyPr wrap="none" rtlCol="0">
            <a:spAutoFit/>
          </a:bodyPr>
          <a:lstStyle/>
          <a:p>
            <a:r>
              <a:rPr lang="en-US" dirty="0" smtClean="0">
                <a:latin typeface="Arial Black" pitchFamily="34" charset="0"/>
              </a:rPr>
              <a:t>MICROSCOPE UPDATE FOR TEACHERS</a:t>
            </a:r>
            <a:endParaRPr lang="en-US" dirty="0">
              <a:latin typeface="Arial Black" pitchFamily="34" charset="0"/>
            </a:endParaRPr>
          </a:p>
        </p:txBody>
      </p:sp>
      <p:pic>
        <p:nvPicPr>
          <p:cNvPr id="6" name="Picture 68" descr="TEM picture 1"/>
          <p:cNvPicPr>
            <a:picLocks noChangeAspect="1" noChangeArrowheads="1"/>
          </p:cNvPicPr>
          <p:nvPr/>
        </p:nvPicPr>
        <p:blipFill>
          <a:blip r:embed="rId5" cstate="print"/>
          <a:srcRect/>
          <a:stretch>
            <a:fillRect/>
          </a:stretch>
        </p:blipFill>
        <p:spPr bwMode="auto">
          <a:xfrm>
            <a:off x="533400" y="1600200"/>
            <a:ext cx="3352800" cy="4175815"/>
          </a:xfrm>
          <a:prstGeom prst="rect">
            <a:avLst/>
          </a:prstGeom>
          <a:noFill/>
          <a:ln w="9525">
            <a:noFill/>
            <a:miter lim="800000"/>
            <a:headEnd/>
            <a:tailEnd/>
          </a:ln>
        </p:spPr>
      </p:pic>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22070DFD-9146-4B7F-A467-DBB3D7E66847}" type="slidenum">
              <a:rPr lang="en-US" smtClean="0"/>
              <a:pPr>
                <a:defRPr/>
              </a:pPr>
              <a:t>24</a:t>
            </a:fld>
            <a:endParaRPr lang="en-US"/>
          </a:p>
        </p:txBody>
      </p:sp>
      <p:pic>
        <p:nvPicPr>
          <p:cNvPr id="6146" name="Picture 2" descr="C:\Users\jbindell\AppData\Local\Microsoft\Windows\Temporary Internet Files\Content.Outlook\9JU03PAL\P101008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Rectangle 3"/>
          <p:cNvSpPr/>
          <p:nvPr/>
        </p:nvSpPr>
        <p:spPr>
          <a:xfrm>
            <a:off x="1382668" y="152400"/>
            <a:ext cx="6378670"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Limited Hands-On!</a:t>
            </a:r>
            <a:endParaRPr lang="en-US" sz="5400" b="1" cap="none" spc="0" dirty="0">
              <a:ln w="50800"/>
              <a:solidFill>
                <a:schemeClr val="bg1">
                  <a:shade val="50000"/>
                </a:schemeClr>
              </a:solidFill>
              <a:effectLst/>
            </a:endParaRPr>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p:cNvSpPr>
            <a:spLocks noGrp="1"/>
          </p:cNvSpPr>
          <p:nvPr>
            <p:ph type="subTitle" idx="1"/>
          </p:nvPr>
        </p:nvSpPr>
        <p:spPr>
          <a:xfrm>
            <a:off x="1371600" y="609600"/>
            <a:ext cx="6400800" cy="1219200"/>
          </a:xfrm>
          <a:solidFill>
            <a:srgbClr val="8CDC99"/>
          </a:solidFill>
          <a:ln w="38100">
            <a:solidFill>
              <a:srgbClr val="5CAA6A"/>
            </a:solidFill>
          </a:ln>
        </p:spPr>
        <p:txBody>
          <a:bodyPr/>
          <a:lstStyle/>
          <a:p>
            <a:r>
              <a:rPr lang="en-US" dirty="0" smtClean="0"/>
              <a:t>Science Through the Wire</a:t>
            </a:r>
          </a:p>
          <a:p>
            <a:r>
              <a:rPr lang="en-US" dirty="0" smtClean="0"/>
              <a:t>(Looking for a better name!)</a:t>
            </a:r>
            <a:endParaRPr lang="en-US" dirty="0"/>
          </a:p>
        </p:txBody>
      </p:sp>
      <p:grpSp>
        <p:nvGrpSpPr>
          <p:cNvPr id="19" name="Group 18"/>
          <p:cNvGrpSpPr/>
          <p:nvPr/>
        </p:nvGrpSpPr>
        <p:grpSpPr>
          <a:xfrm>
            <a:off x="1905000" y="2590800"/>
            <a:ext cx="5260313" cy="2263464"/>
            <a:chOff x="378487" y="1927536"/>
            <a:chExt cx="7638728" cy="3403666"/>
          </a:xfrm>
        </p:grpSpPr>
        <p:grpSp>
          <p:nvGrpSpPr>
            <p:cNvPr id="13" name="Group 12"/>
            <p:cNvGrpSpPr/>
            <p:nvPr/>
          </p:nvGrpSpPr>
          <p:grpSpPr>
            <a:xfrm>
              <a:off x="1905000" y="2438400"/>
              <a:ext cx="4888832" cy="2105621"/>
              <a:chOff x="1828800" y="3469321"/>
              <a:chExt cx="4888832" cy="2105621"/>
            </a:xfrm>
          </p:grpSpPr>
          <p:sp>
            <p:nvSpPr>
              <p:cNvPr id="6" name="Freeform 5"/>
              <p:cNvSpPr/>
              <p:nvPr/>
            </p:nvSpPr>
            <p:spPr bwMode="auto">
              <a:xfrm>
                <a:off x="1892968" y="3469321"/>
                <a:ext cx="4812632" cy="1764942"/>
              </a:xfrm>
              <a:custGeom>
                <a:avLst/>
                <a:gdLst>
                  <a:gd name="connsiteX0" fmla="*/ 0 w 4812632"/>
                  <a:gd name="connsiteY0" fmla="*/ 43900 h 1764942"/>
                  <a:gd name="connsiteX1" fmla="*/ 737937 w 4812632"/>
                  <a:gd name="connsiteY1" fmla="*/ 43900 h 1764942"/>
                  <a:gd name="connsiteX2" fmla="*/ 850232 w 4812632"/>
                  <a:gd name="connsiteY2" fmla="*/ 59942 h 1764942"/>
                  <a:gd name="connsiteX3" fmla="*/ 978569 w 4812632"/>
                  <a:gd name="connsiteY3" fmla="*/ 92026 h 1764942"/>
                  <a:gd name="connsiteX4" fmla="*/ 1026695 w 4812632"/>
                  <a:gd name="connsiteY4" fmla="*/ 108068 h 1764942"/>
                  <a:gd name="connsiteX5" fmla="*/ 1106906 w 4812632"/>
                  <a:gd name="connsiteY5" fmla="*/ 124111 h 1764942"/>
                  <a:gd name="connsiteX6" fmla="*/ 1203158 w 4812632"/>
                  <a:gd name="connsiteY6" fmla="*/ 156195 h 1764942"/>
                  <a:gd name="connsiteX7" fmla="*/ 1251285 w 4812632"/>
                  <a:gd name="connsiteY7" fmla="*/ 172237 h 1764942"/>
                  <a:gd name="connsiteX8" fmla="*/ 1379621 w 4812632"/>
                  <a:gd name="connsiteY8" fmla="*/ 204321 h 1764942"/>
                  <a:gd name="connsiteX9" fmla="*/ 1443790 w 4812632"/>
                  <a:gd name="connsiteY9" fmla="*/ 236405 h 1764942"/>
                  <a:gd name="connsiteX10" fmla="*/ 1540043 w 4812632"/>
                  <a:gd name="connsiteY10" fmla="*/ 252447 h 1764942"/>
                  <a:gd name="connsiteX11" fmla="*/ 1620253 w 4812632"/>
                  <a:gd name="connsiteY11" fmla="*/ 268490 h 1764942"/>
                  <a:gd name="connsiteX12" fmla="*/ 1748590 w 4812632"/>
                  <a:gd name="connsiteY12" fmla="*/ 316616 h 1764942"/>
                  <a:gd name="connsiteX13" fmla="*/ 1812758 w 4812632"/>
                  <a:gd name="connsiteY13" fmla="*/ 332658 h 1764942"/>
                  <a:gd name="connsiteX14" fmla="*/ 1957137 w 4812632"/>
                  <a:gd name="connsiteY14" fmla="*/ 380784 h 1764942"/>
                  <a:gd name="connsiteX15" fmla="*/ 2005264 w 4812632"/>
                  <a:gd name="connsiteY15" fmla="*/ 396826 h 1764942"/>
                  <a:gd name="connsiteX16" fmla="*/ 2133600 w 4812632"/>
                  <a:gd name="connsiteY16" fmla="*/ 460995 h 1764942"/>
                  <a:gd name="connsiteX17" fmla="*/ 2213811 w 4812632"/>
                  <a:gd name="connsiteY17" fmla="*/ 493079 h 1764942"/>
                  <a:gd name="connsiteX18" fmla="*/ 2261937 w 4812632"/>
                  <a:gd name="connsiteY18" fmla="*/ 525163 h 1764942"/>
                  <a:gd name="connsiteX19" fmla="*/ 2358190 w 4812632"/>
                  <a:gd name="connsiteY19" fmla="*/ 557247 h 1764942"/>
                  <a:gd name="connsiteX20" fmla="*/ 2438400 w 4812632"/>
                  <a:gd name="connsiteY20" fmla="*/ 605374 h 1764942"/>
                  <a:gd name="connsiteX21" fmla="*/ 2534653 w 4812632"/>
                  <a:gd name="connsiteY21" fmla="*/ 653500 h 1764942"/>
                  <a:gd name="connsiteX22" fmla="*/ 2582779 w 4812632"/>
                  <a:gd name="connsiteY22" fmla="*/ 701626 h 1764942"/>
                  <a:gd name="connsiteX23" fmla="*/ 2630906 w 4812632"/>
                  <a:gd name="connsiteY23" fmla="*/ 717668 h 1764942"/>
                  <a:gd name="connsiteX24" fmla="*/ 2711116 w 4812632"/>
                  <a:gd name="connsiteY24" fmla="*/ 781837 h 1764942"/>
                  <a:gd name="connsiteX25" fmla="*/ 2791327 w 4812632"/>
                  <a:gd name="connsiteY25" fmla="*/ 862047 h 1764942"/>
                  <a:gd name="connsiteX26" fmla="*/ 2871537 w 4812632"/>
                  <a:gd name="connsiteY26" fmla="*/ 942258 h 1764942"/>
                  <a:gd name="connsiteX27" fmla="*/ 2999874 w 4812632"/>
                  <a:gd name="connsiteY27" fmla="*/ 1006426 h 1764942"/>
                  <a:gd name="connsiteX28" fmla="*/ 3048000 w 4812632"/>
                  <a:gd name="connsiteY28" fmla="*/ 1054553 h 1764942"/>
                  <a:gd name="connsiteX29" fmla="*/ 3112169 w 4812632"/>
                  <a:gd name="connsiteY29" fmla="*/ 1086637 h 1764942"/>
                  <a:gd name="connsiteX30" fmla="*/ 3160295 w 4812632"/>
                  <a:gd name="connsiteY30" fmla="*/ 1118721 h 1764942"/>
                  <a:gd name="connsiteX31" fmla="*/ 3240506 w 4812632"/>
                  <a:gd name="connsiteY31" fmla="*/ 1166847 h 1764942"/>
                  <a:gd name="connsiteX32" fmla="*/ 3320716 w 4812632"/>
                  <a:gd name="connsiteY32" fmla="*/ 1214974 h 1764942"/>
                  <a:gd name="connsiteX33" fmla="*/ 3368843 w 4812632"/>
                  <a:gd name="connsiteY33" fmla="*/ 1263100 h 1764942"/>
                  <a:gd name="connsiteX34" fmla="*/ 3416969 w 4812632"/>
                  <a:gd name="connsiteY34" fmla="*/ 1279142 h 1764942"/>
                  <a:gd name="connsiteX35" fmla="*/ 3449053 w 4812632"/>
                  <a:gd name="connsiteY35" fmla="*/ 1327268 h 1764942"/>
                  <a:gd name="connsiteX36" fmla="*/ 3497179 w 4812632"/>
                  <a:gd name="connsiteY36" fmla="*/ 1359353 h 1764942"/>
                  <a:gd name="connsiteX37" fmla="*/ 3625516 w 4812632"/>
                  <a:gd name="connsiteY37" fmla="*/ 1455605 h 1764942"/>
                  <a:gd name="connsiteX38" fmla="*/ 3689685 w 4812632"/>
                  <a:gd name="connsiteY38" fmla="*/ 1503732 h 1764942"/>
                  <a:gd name="connsiteX39" fmla="*/ 3753853 w 4812632"/>
                  <a:gd name="connsiteY39" fmla="*/ 1519774 h 1764942"/>
                  <a:gd name="connsiteX40" fmla="*/ 3850106 w 4812632"/>
                  <a:gd name="connsiteY40" fmla="*/ 1551858 h 1764942"/>
                  <a:gd name="connsiteX41" fmla="*/ 3898232 w 4812632"/>
                  <a:gd name="connsiteY41" fmla="*/ 1567900 h 1764942"/>
                  <a:gd name="connsiteX42" fmla="*/ 4042611 w 4812632"/>
                  <a:gd name="connsiteY42" fmla="*/ 1632068 h 1764942"/>
                  <a:gd name="connsiteX43" fmla="*/ 4154906 w 4812632"/>
                  <a:gd name="connsiteY43" fmla="*/ 1664153 h 1764942"/>
                  <a:gd name="connsiteX44" fmla="*/ 4299285 w 4812632"/>
                  <a:gd name="connsiteY44" fmla="*/ 1680195 h 1764942"/>
                  <a:gd name="connsiteX45" fmla="*/ 4379495 w 4812632"/>
                  <a:gd name="connsiteY45" fmla="*/ 1696237 h 1764942"/>
                  <a:gd name="connsiteX46" fmla="*/ 4475748 w 4812632"/>
                  <a:gd name="connsiteY46" fmla="*/ 1712279 h 1764942"/>
                  <a:gd name="connsiteX47" fmla="*/ 4604085 w 4812632"/>
                  <a:gd name="connsiteY47" fmla="*/ 1744363 h 1764942"/>
                  <a:gd name="connsiteX48" fmla="*/ 4812632 w 4812632"/>
                  <a:gd name="connsiteY48" fmla="*/ 1760405 h 17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12632" h="1764942">
                    <a:moveTo>
                      <a:pt x="0" y="43900"/>
                    </a:moveTo>
                    <a:cubicBezTo>
                      <a:pt x="307303" y="0"/>
                      <a:pt x="138005" y="17816"/>
                      <a:pt x="737937" y="43900"/>
                    </a:cubicBezTo>
                    <a:cubicBezTo>
                      <a:pt x="775713" y="45542"/>
                      <a:pt x="813155" y="52527"/>
                      <a:pt x="850232" y="59942"/>
                    </a:cubicBezTo>
                    <a:cubicBezTo>
                      <a:pt x="893471" y="68590"/>
                      <a:pt x="936736" y="78082"/>
                      <a:pt x="978569" y="92026"/>
                    </a:cubicBezTo>
                    <a:cubicBezTo>
                      <a:pt x="994611" y="97373"/>
                      <a:pt x="1010290" y="103967"/>
                      <a:pt x="1026695" y="108068"/>
                    </a:cubicBezTo>
                    <a:cubicBezTo>
                      <a:pt x="1053147" y="114681"/>
                      <a:pt x="1080600" y="116937"/>
                      <a:pt x="1106906" y="124111"/>
                    </a:cubicBezTo>
                    <a:cubicBezTo>
                      <a:pt x="1139534" y="133010"/>
                      <a:pt x="1171074" y="145500"/>
                      <a:pt x="1203158" y="156195"/>
                    </a:cubicBezTo>
                    <a:cubicBezTo>
                      <a:pt x="1219200" y="161542"/>
                      <a:pt x="1234880" y="168136"/>
                      <a:pt x="1251285" y="172237"/>
                    </a:cubicBezTo>
                    <a:cubicBezTo>
                      <a:pt x="1294064" y="182932"/>
                      <a:pt x="1340181" y="184601"/>
                      <a:pt x="1379621" y="204321"/>
                    </a:cubicBezTo>
                    <a:cubicBezTo>
                      <a:pt x="1401011" y="215016"/>
                      <a:pt x="1420884" y="229533"/>
                      <a:pt x="1443790" y="236405"/>
                    </a:cubicBezTo>
                    <a:cubicBezTo>
                      <a:pt x="1474945" y="245751"/>
                      <a:pt x="1508041" y="246628"/>
                      <a:pt x="1540043" y="252447"/>
                    </a:cubicBezTo>
                    <a:cubicBezTo>
                      <a:pt x="1566869" y="257325"/>
                      <a:pt x="1593636" y="262575"/>
                      <a:pt x="1620253" y="268490"/>
                    </a:cubicBezTo>
                    <a:cubicBezTo>
                      <a:pt x="1755020" y="298439"/>
                      <a:pt x="1613290" y="265879"/>
                      <a:pt x="1748590" y="316616"/>
                    </a:cubicBezTo>
                    <a:cubicBezTo>
                      <a:pt x="1769234" y="324357"/>
                      <a:pt x="1791640" y="326323"/>
                      <a:pt x="1812758" y="332658"/>
                    </a:cubicBezTo>
                    <a:cubicBezTo>
                      <a:pt x="1812775" y="332663"/>
                      <a:pt x="1933065" y="372760"/>
                      <a:pt x="1957137" y="380784"/>
                    </a:cubicBezTo>
                    <a:cubicBezTo>
                      <a:pt x="1973179" y="386131"/>
                      <a:pt x="1990139" y="389263"/>
                      <a:pt x="2005264" y="396826"/>
                    </a:cubicBezTo>
                    <a:cubicBezTo>
                      <a:pt x="2048043" y="418216"/>
                      <a:pt x="2089193" y="443232"/>
                      <a:pt x="2133600" y="460995"/>
                    </a:cubicBezTo>
                    <a:cubicBezTo>
                      <a:pt x="2160337" y="471690"/>
                      <a:pt x="2188055" y="480201"/>
                      <a:pt x="2213811" y="493079"/>
                    </a:cubicBezTo>
                    <a:cubicBezTo>
                      <a:pt x="2231056" y="501701"/>
                      <a:pt x="2244319" y="517333"/>
                      <a:pt x="2261937" y="525163"/>
                    </a:cubicBezTo>
                    <a:cubicBezTo>
                      <a:pt x="2292842" y="538898"/>
                      <a:pt x="2358190" y="557247"/>
                      <a:pt x="2358190" y="557247"/>
                    </a:cubicBezTo>
                    <a:cubicBezTo>
                      <a:pt x="2420856" y="619914"/>
                      <a:pt x="2355103" y="563726"/>
                      <a:pt x="2438400" y="605374"/>
                    </a:cubicBezTo>
                    <a:cubicBezTo>
                      <a:pt x="2562792" y="667570"/>
                      <a:pt x="2413688" y="613178"/>
                      <a:pt x="2534653" y="653500"/>
                    </a:cubicBezTo>
                    <a:cubicBezTo>
                      <a:pt x="2550695" y="669542"/>
                      <a:pt x="2563902" y="689042"/>
                      <a:pt x="2582779" y="701626"/>
                    </a:cubicBezTo>
                    <a:cubicBezTo>
                      <a:pt x="2596849" y="711006"/>
                      <a:pt x="2617701" y="707104"/>
                      <a:pt x="2630906" y="717668"/>
                    </a:cubicBezTo>
                    <a:cubicBezTo>
                      <a:pt x="2734567" y="800597"/>
                      <a:pt x="2590149" y="741515"/>
                      <a:pt x="2711116" y="781837"/>
                    </a:cubicBezTo>
                    <a:cubicBezTo>
                      <a:pt x="2775286" y="878092"/>
                      <a:pt x="2705767" y="787182"/>
                      <a:pt x="2791327" y="862047"/>
                    </a:cubicBezTo>
                    <a:cubicBezTo>
                      <a:pt x="2819783" y="886946"/>
                      <a:pt x="2837717" y="925348"/>
                      <a:pt x="2871537" y="942258"/>
                    </a:cubicBezTo>
                    <a:lnTo>
                      <a:pt x="2999874" y="1006426"/>
                    </a:lnTo>
                    <a:cubicBezTo>
                      <a:pt x="3015916" y="1022468"/>
                      <a:pt x="3029539" y="1041366"/>
                      <a:pt x="3048000" y="1054553"/>
                    </a:cubicBezTo>
                    <a:cubicBezTo>
                      <a:pt x="3067460" y="1068453"/>
                      <a:pt x="3091406" y="1074772"/>
                      <a:pt x="3112169" y="1086637"/>
                    </a:cubicBezTo>
                    <a:cubicBezTo>
                      <a:pt x="3128909" y="1096203"/>
                      <a:pt x="3143945" y="1108503"/>
                      <a:pt x="3160295" y="1118721"/>
                    </a:cubicBezTo>
                    <a:cubicBezTo>
                      <a:pt x="3186736" y="1135246"/>
                      <a:pt x="3215134" y="1148724"/>
                      <a:pt x="3240506" y="1166847"/>
                    </a:cubicBezTo>
                    <a:cubicBezTo>
                      <a:pt x="3317581" y="1221900"/>
                      <a:pt x="3221309" y="1181838"/>
                      <a:pt x="3320716" y="1214974"/>
                    </a:cubicBezTo>
                    <a:cubicBezTo>
                      <a:pt x="3336758" y="1231016"/>
                      <a:pt x="3349966" y="1250516"/>
                      <a:pt x="3368843" y="1263100"/>
                    </a:cubicBezTo>
                    <a:cubicBezTo>
                      <a:pt x="3382913" y="1272480"/>
                      <a:pt x="3403765" y="1268579"/>
                      <a:pt x="3416969" y="1279142"/>
                    </a:cubicBezTo>
                    <a:cubicBezTo>
                      <a:pt x="3432024" y="1291186"/>
                      <a:pt x="3435420" y="1313635"/>
                      <a:pt x="3449053" y="1327268"/>
                    </a:cubicBezTo>
                    <a:cubicBezTo>
                      <a:pt x="3462686" y="1340901"/>
                      <a:pt x="3482669" y="1346657"/>
                      <a:pt x="3497179" y="1359353"/>
                    </a:cubicBezTo>
                    <a:cubicBezTo>
                      <a:pt x="3610614" y="1458609"/>
                      <a:pt x="3532008" y="1424436"/>
                      <a:pt x="3625516" y="1455605"/>
                    </a:cubicBezTo>
                    <a:cubicBezTo>
                      <a:pt x="3646906" y="1471647"/>
                      <a:pt x="3665771" y="1491775"/>
                      <a:pt x="3689685" y="1503732"/>
                    </a:cubicBezTo>
                    <a:cubicBezTo>
                      <a:pt x="3709405" y="1513592"/>
                      <a:pt x="3732735" y="1513439"/>
                      <a:pt x="3753853" y="1519774"/>
                    </a:cubicBezTo>
                    <a:cubicBezTo>
                      <a:pt x="3786247" y="1529492"/>
                      <a:pt x="3818022" y="1541163"/>
                      <a:pt x="3850106" y="1551858"/>
                    </a:cubicBezTo>
                    <a:cubicBezTo>
                      <a:pt x="3866148" y="1557205"/>
                      <a:pt x="3884162" y="1558520"/>
                      <a:pt x="3898232" y="1567900"/>
                    </a:cubicBezTo>
                    <a:cubicBezTo>
                      <a:pt x="3974499" y="1618745"/>
                      <a:pt x="3928065" y="1593885"/>
                      <a:pt x="4042611" y="1632068"/>
                    </a:cubicBezTo>
                    <a:cubicBezTo>
                      <a:pt x="4078556" y="1644050"/>
                      <a:pt x="4117486" y="1658396"/>
                      <a:pt x="4154906" y="1664153"/>
                    </a:cubicBezTo>
                    <a:cubicBezTo>
                      <a:pt x="4202765" y="1671516"/>
                      <a:pt x="4251349" y="1673347"/>
                      <a:pt x="4299285" y="1680195"/>
                    </a:cubicBezTo>
                    <a:cubicBezTo>
                      <a:pt x="4326277" y="1684051"/>
                      <a:pt x="4352669" y="1691360"/>
                      <a:pt x="4379495" y="1696237"/>
                    </a:cubicBezTo>
                    <a:cubicBezTo>
                      <a:pt x="4411497" y="1702056"/>
                      <a:pt x="4443943" y="1705464"/>
                      <a:pt x="4475748" y="1712279"/>
                    </a:cubicBezTo>
                    <a:cubicBezTo>
                      <a:pt x="4518865" y="1721518"/>
                      <a:pt x="4560433" y="1738127"/>
                      <a:pt x="4604085" y="1744363"/>
                    </a:cubicBezTo>
                    <a:cubicBezTo>
                      <a:pt x="4748141" y="1764942"/>
                      <a:pt x="4678568" y="1760405"/>
                      <a:pt x="4812632" y="1760405"/>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Freeform 6"/>
              <p:cNvSpPr/>
              <p:nvPr/>
            </p:nvSpPr>
            <p:spPr bwMode="auto">
              <a:xfrm>
                <a:off x="1905000" y="3810000"/>
                <a:ext cx="4812632" cy="1764942"/>
              </a:xfrm>
              <a:custGeom>
                <a:avLst/>
                <a:gdLst>
                  <a:gd name="connsiteX0" fmla="*/ 0 w 4812632"/>
                  <a:gd name="connsiteY0" fmla="*/ 43900 h 1764942"/>
                  <a:gd name="connsiteX1" fmla="*/ 737937 w 4812632"/>
                  <a:gd name="connsiteY1" fmla="*/ 43900 h 1764942"/>
                  <a:gd name="connsiteX2" fmla="*/ 850232 w 4812632"/>
                  <a:gd name="connsiteY2" fmla="*/ 59942 h 1764942"/>
                  <a:gd name="connsiteX3" fmla="*/ 978569 w 4812632"/>
                  <a:gd name="connsiteY3" fmla="*/ 92026 h 1764942"/>
                  <a:gd name="connsiteX4" fmla="*/ 1026695 w 4812632"/>
                  <a:gd name="connsiteY4" fmla="*/ 108068 h 1764942"/>
                  <a:gd name="connsiteX5" fmla="*/ 1106906 w 4812632"/>
                  <a:gd name="connsiteY5" fmla="*/ 124111 h 1764942"/>
                  <a:gd name="connsiteX6" fmla="*/ 1203158 w 4812632"/>
                  <a:gd name="connsiteY6" fmla="*/ 156195 h 1764942"/>
                  <a:gd name="connsiteX7" fmla="*/ 1251285 w 4812632"/>
                  <a:gd name="connsiteY7" fmla="*/ 172237 h 1764942"/>
                  <a:gd name="connsiteX8" fmla="*/ 1379621 w 4812632"/>
                  <a:gd name="connsiteY8" fmla="*/ 204321 h 1764942"/>
                  <a:gd name="connsiteX9" fmla="*/ 1443790 w 4812632"/>
                  <a:gd name="connsiteY9" fmla="*/ 236405 h 1764942"/>
                  <a:gd name="connsiteX10" fmla="*/ 1540043 w 4812632"/>
                  <a:gd name="connsiteY10" fmla="*/ 252447 h 1764942"/>
                  <a:gd name="connsiteX11" fmla="*/ 1620253 w 4812632"/>
                  <a:gd name="connsiteY11" fmla="*/ 268490 h 1764942"/>
                  <a:gd name="connsiteX12" fmla="*/ 1748590 w 4812632"/>
                  <a:gd name="connsiteY12" fmla="*/ 316616 h 1764942"/>
                  <a:gd name="connsiteX13" fmla="*/ 1812758 w 4812632"/>
                  <a:gd name="connsiteY13" fmla="*/ 332658 h 1764942"/>
                  <a:gd name="connsiteX14" fmla="*/ 1957137 w 4812632"/>
                  <a:gd name="connsiteY14" fmla="*/ 380784 h 1764942"/>
                  <a:gd name="connsiteX15" fmla="*/ 2005264 w 4812632"/>
                  <a:gd name="connsiteY15" fmla="*/ 396826 h 1764942"/>
                  <a:gd name="connsiteX16" fmla="*/ 2133600 w 4812632"/>
                  <a:gd name="connsiteY16" fmla="*/ 460995 h 1764942"/>
                  <a:gd name="connsiteX17" fmla="*/ 2213811 w 4812632"/>
                  <a:gd name="connsiteY17" fmla="*/ 493079 h 1764942"/>
                  <a:gd name="connsiteX18" fmla="*/ 2261937 w 4812632"/>
                  <a:gd name="connsiteY18" fmla="*/ 525163 h 1764942"/>
                  <a:gd name="connsiteX19" fmla="*/ 2358190 w 4812632"/>
                  <a:gd name="connsiteY19" fmla="*/ 557247 h 1764942"/>
                  <a:gd name="connsiteX20" fmla="*/ 2438400 w 4812632"/>
                  <a:gd name="connsiteY20" fmla="*/ 605374 h 1764942"/>
                  <a:gd name="connsiteX21" fmla="*/ 2534653 w 4812632"/>
                  <a:gd name="connsiteY21" fmla="*/ 653500 h 1764942"/>
                  <a:gd name="connsiteX22" fmla="*/ 2582779 w 4812632"/>
                  <a:gd name="connsiteY22" fmla="*/ 701626 h 1764942"/>
                  <a:gd name="connsiteX23" fmla="*/ 2630906 w 4812632"/>
                  <a:gd name="connsiteY23" fmla="*/ 717668 h 1764942"/>
                  <a:gd name="connsiteX24" fmla="*/ 2711116 w 4812632"/>
                  <a:gd name="connsiteY24" fmla="*/ 781837 h 1764942"/>
                  <a:gd name="connsiteX25" fmla="*/ 2791327 w 4812632"/>
                  <a:gd name="connsiteY25" fmla="*/ 862047 h 1764942"/>
                  <a:gd name="connsiteX26" fmla="*/ 2871537 w 4812632"/>
                  <a:gd name="connsiteY26" fmla="*/ 942258 h 1764942"/>
                  <a:gd name="connsiteX27" fmla="*/ 2999874 w 4812632"/>
                  <a:gd name="connsiteY27" fmla="*/ 1006426 h 1764942"/>
                  <a:gd name="connsiteX28" fmla="*/ 3048000 w 4812632"/>
                  <a:gd name="connsiteY28" fmla="*/ 1054553 h 1764942"/>
                  <a:gd name="connsiteX29" fmla="*/ 3112169 w 4812632"/>
                  <a:gd name="connsiteY29" fmla="*/ 1086637 h 1764942"/>
                  <a:gd name="connsiteX30" fmla="*/ 3160295 w 4812632"/>
                  <a:gd name="connsiteY30" fmla="*/ 1118721 h 1764942"/>
                  <a:gd name="connsiteX31" fmla="*/ 3240506 w 4812632"/>
                  <a:gd name="connsiteY31" fmla="*/ 1166847 h 1764942"/>
                  <a:gd name="connsiteX32" fmla="*/ 3320716 w 4812632"/>
                  <a:gd name="connsiteY32" fmla="*/ 1214974 h 1764942"/>
                  <a:gd name="connsiteX33" fmla="*/ 3368843 w 4812632"/>
                  <a:gd name="connsiteY33" fmla="*/ 1263100 h 1764942"/>
                  <a:gd name="connsiteX34" fmla="*/ 3416969 w 4812632"/>
                  <a:gd name="connsiteY34" fmla="*/ 1279142 h 1764942"/>
                  <a:gd name="connsiteX35" fmla="*/ 3449053 w 4812632"/>
                  <a:gd name="connsiteY35" fmla="*/ 1327268 h 1764942"/>
                  <a:gd name="connsiteX36" fmla="*/ 3497179 w 4812632"/>
                  <a:gd name="connsiteY36" fmla="*/ 1359353 h 1764942"/>
                  <a:gd name="connsiteX37" fmla="*/ 3625516 w 4812632"/>
                  <a:gd name="connsiteY37" fmla="*/ 1455605 h 1764942"/>
                  <a:gd name="connsiteX38" fmla="*/ 3689685 w 4812632"/>
                  <a:gd name="connsiteY38" fmla="*/ 1503732 h 1764942"/>
                  <a:gd name="connsiteX39" fmla="*/ 3753853 w 4812632"/>
                  <a:gd name="connsiteY39" fmla="*/ 1519774 h 1764942"/>
                  <a:gd name="connsiteX40" fmla="*/ 3850106 w 4812632"/>
                  <a:gd name="connsiteY40" fmla="*/ 1551858 h 1764942"/>
                  <a:gd name="connsiteX41" fmla="*/ 3898232 w 4812632"/>
                  <a:gd name="connsiteY41" fmla="*/ 1567900 h 1764942"/>
                  <a:gd name="connsiteX42" fmla="*/ 4042611 w 4812632"/>
                  <a:gd name="connsiteY42" fmla="*/ 1632068 h 1764942"/>
                  <a:gd name="connsiteX43" fmla="*/ 4154906 w 4812632"/>
                  <a:gd name="connsiteY43" fmla="*/ 1664153 h 1764942"/>
                  <a:gd name="connsiteX44" fmla="*/ 4299285 w 4812632"/>
                  <a:gd name="connsiteY44" fmla="*/ 1680195 h 1764942"/>
                  <a:gd name="connsiteX45" fmla="*/ 4379495 w 4812632"/>
                  <a:gd name="connsiteY45" fmla="*/ 1696237 h 1764942"/>
                  <a:gd name="connsiteX46" fmla="*/ 4475748 w 4812632"/>
                  <a:gd name="connsiteY46" fmla="*/ 1712279 h 1764942"/>
                  <a:gd name="connsiteX47" fmla="*/ 4604085 w 4812632"/>
                  <a:gd name="connsiteY47" fmla="*/ 1744363 h 1764942"/>
                  <a:gd name="connsiteX48" fmla="*/ 4812632 w 4812632"/>
                  <a:gd name="connsiteY48" fmla="*/ 1760405 h 17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12632" h="1764942">
                    <a:moveTo>
                      <a:pt x="0" y="43900"/>
                    </a:moveTo>
                    <a:cubicBezTo>
                      <a:pt x="307303" y="0"/>
                      <a:pt x="138005" y="17816"/>
                      <a:pt x="737937" y="43900"/>
                    </a:cubicBezTo>
                    <a:cubicBezTo>
                      <a:pt x="775713" y="45542"/>
                      <a:pt x="813155" y="52527"/>
                      <a:pt x="850232" y="59942"/>
                    </a:cubicBezTo>
                    <a:cubicBezTo>
                      <a:pt x="893471" y="68590"/>
                      <a:pt x="936736" y="78082"/>
                      <a:pt x="978569" y="92026"/>
                    </a:cubicBezTo>
                    <a:cubicBezTo>
                      <a:pt x="994611" y="97373"/>
                      <a:pt x="1010290" y="103967"/>
                      <a:pt x="1026695" y="108068"/>
                    </a:cubicBezTo>
                    <a:cubicBezTo>
                      <a:pt x="1053147" y="114681"/>
                      <a:pt x="1080600" y="116937"/>
                      <a:pt x="1106906" y="124111"/>
                    </a:cubicBezTo>
                    <a:cubicBezTo>
                      <a:pt x="1139534" y="133010"/>
                      <a:pt x="1171074" y="145500"/>
                      <a:pt x="1203158" y="156195"/>
                    </a:cubicBezTo>
                    <a:cubicBezTo>
                      <a:pt x="1219200" y="161542"/>
                      <a:pt x="1234880" y="168136"/>
                      <a:pt x="1251285" y="172237"/>
                    </a:cubicBezTo>
                    <a:cubicBezTo>
                      <a:pt x="1294064" y="182932"/>
                      <a:pt x="1340181" y="184601"/>
                      <a:pt x="1379621" y="204321"/>
                    </a:cubicBezTo>
                    <a:cubicBezTo>
                      <a:pt x="1401011" y="215016"/>
                      <a:pt x="1420884" y="229533"/>
                      <a:pt x="1443790" y="236405"/>
                    </a:cubicBezTo>
                    <a:cubicBezTo>
                      <a:pt x="1474945" y="245751"/>
                      <a:pt x="1508041" y="246628"/>
                      <a:pt x="1540043" y="252447"/>
                    </a:cubicBezTo>
                    <a:cubicBezTo>
                      <a:pt x="1566869" y="257325"/>
                      <a:pt x="1593636" y="262575"/>
                      <a:pt x="1620253" y="268490"/>
                    </a:cubicBezTo>
                    <a:cubicBezTo>
                      <a:pt x="1755020" y="298439"/>
                      <a:pt x="1613290" y="265879"/>
                      <a:pt x="1748590" y="316616"/>
                    </a:cubicBezTo>
                    <a:cubicBezTo>
                      <a:pt x="1769234" y="324357"/>
                      <a:pt x="1791640" y="326323"/>
                      <a:pt x="1812758" y="332658"/>
                    </a:cubicBezTo>
                    <a:cubicBezTo>
                      <a:pt x="1812775" y="332663"/>
                      <a:pt x="1933065" y="372760"/>
                      <a:pt x="1957137" y="380784"/>
                    </a:cubicBezTo>
                    <a:cubicBezTo>
                      <a:pt x="1973179" y="386131"/>
                      <a:pt x="1990139" y="389263"/>
                      <a:pt x="2005264" y="396826"/>
                    </a:cubicBezTo>
                    <a:cubicBezTo>
                      <a:pt x="2048043" y="418216"/>
                      <a:pt x="2089193" y="443232"/>
                      <a:pt x="2133600" y="460995"/>
                    </a:cubicBezTo>
                    <a:cubicBezTo>
                      <a:pt x="2160337" y="471690"/>
                      <a:pt x="2188055" y="480201"/>
                      <a:pt x="2213811" y="493079"/>
                    </a:cubicBezTo>
                    <a:cubicBezTo>
                      <a:pt x="2231056" y="501701"/>
                      <a:pt x="2244319" y="517333"/>
                      <a:pt x="2261937" y="525163"/>
                    </a:cubicBezTo>
                    <a:cubicBezTo>
                      <a:pt x="2292842" y="538898"/>
                      <a:pt x="2358190" y="557247"/>
                      <a:pt x="2358190" y="557247"/>
                    </a:cubicBezTo>
                    <a:cubicBezTo>
                      <a:pt x="2420856" y="619914"/>
                      <a:pt x="2355103" y="563726"/>
                      <a:pt x="2438400" y="605374"/>
                    </a:cubicBezTo>
                    <a:cubicBezTo>
                      <a:pt x="2562792" y="667570"/>
                      <a:pt x="2413688" y="613178"/>
                      <a:pt x="2534653" y="653500"/>
                    </a:cubicBezTo>
                    <a:cubicBezTo>
                      <a:pt x="2550695" y="669542"/>
                      <a:pt x="2563902" y="689042"/>
                      <a:pt x="2582779" y="701626"/>
                    </a:cubicBezTo>
                    <a:cubicBezTo>
                      <a:pt x="2596849" y="711006"/>
                      <a:pt x="2617701" y="707104"/>
                      <a:pt x="2630906" y="717668"/>
                    </a:cubicBezTo>
                    <a:cubicBezTo>
                      <a:pt x="2734567" y="800597"/>
                      <a:pt x="2590149" y="741515"/>
                      <a:pt x="2711116" y="781837"/>
                    </a:cubicBezTo>
                    <a:cubicBezTo>
                      <a:pt x="2775286" y="878092"/>
                      <a:pt x="2705767" y="787182"/>
                      <a:pt x="2791327" y="862047"/>
                    </a:cubicBezTo>
                    <a:cubicBezTo>
                      <a:pt x="2819783" y="886946"/>
                      <a:pt x="2837717" y="925348"/>
                      <a:pt x="2871537" y="942258"/>
                    </a:cubicBezTo>
                    <a:lnTo>
                      <a:pt x="2999874" y="1006426"/>
                    </a:lnTo>
                    <a:cubicBezTo>
                      <a:pt x="3015916" y="1022468"/>
                      <a:pt x="3029539" y="1041366"/>
                      <a:pt x="3048000" y="1054553"/>
                    </a:cubicBezTo>
                    <a:cubicBezTo>
                      <a:pt x="3067460" y="1068453"/>
                      <a:pt x="3091406" y="1074772"/>
                      <a:pt x="3112169" y="1086637"/>
                    </a:cubicBezTo>
                    <a:cubicBezTo>
                      <a:pt x="3128909" y="1096203"/>
                      <a:pt x="3143945" y="1108503"/>
                      <a:pt x="3160295" y="1118721"/>
                    </a:cubicBezTo>
                    <a:cubicBezTo>
                      <a:pt x="3186736" y="1135246"/>
                      <a:pt x="3215134" y="1148724"/>
                      <a:pt x="3240506" y="1166847"/>
                    </a:cubicBezTo>
                    <a:cubicBezTo>
                      <a:pt x="3317581" y="1221900"/>
                      <a:pt x="3221309" y="1181838"/>
                      <a:pt x="3320716" y="1214974"/>
                    </a:cubicBezTo>
                    <a:cubicBezTo>
                      <a:pt x="3336758" y="1231016"/>
                      <a:pt x="3349966" y="1250516"/>
                      <a:pt x="3368843" y="1263100"/>
                    </a:cubicBezTo>
                    <a:cubicBezTo>
                      <a:pt x="3382913" y="1272480"/>
                      <a:pt x="3403765" y="1268579"/>
                      <a:pt x="3416969" y="1279142"/>
                    </a:cubicBezTo>
                    <a:cubicBezTo>
                      <a:pt x="3432024" y="1291186"/>
                      <a:pt x="3435420" y="1313635"/>
                      <a:pt x="3449053" y="1327268"/>
                    </a:cubicBezTo>
                    <a:cubicBezTo>
                      <a:pt x="3462686" y="1340901"/>
                      <a:pt x="3482669" y="1346657"/>
                      <a:pt x="3497179" y="1359353"/>
                    </a:cubicBezTo>
                    <a:cubicBezTo>
                      <a:pt x="3610614" y="1458609"/>
                      <a:pt x="3532008" y="1424436"/>
                      <a:pt x="3625516" y="1455605"/>
                    </a:cubicBezTo>
                    <a:cubicBezTo>
                      <a:pt x="3646906" y="1471647"/>
                      <a:pt x="3665771" y="1491775"/>
                      <a:pt x="3689685" y="1503732"/>
                    </a:cubicBezTo>
                    <a:cubicBezTo>
                      <a:pt x="3709405" y="1513592"/>
                      <a:pt x="3732735" y="1513439"/>
                      <a:pt x="3753853" y="1519774"/>
                    </a:cubicBezTo>
                    <a:cubicBezTo>
                      <a:pt x="3786247" y="1529492"/>
                      <a:pt x="3818022" y="1541163"/>
                      <a:pt x="3850106" y="1551858"/>
                    </a:cubicBezTo>
                    <a:cubicBezTo>
                      <a:pt x="3866148" y="1557205"/>
                      <a:pt x="3884162" y="1558520"/>
                      <a:pt x="3898232" y="1567900"/>
                    </a:cubicBezTo>
                    <a:cubicBezTo>
                      <a:pt x="3974499" y="1618745"/>
                      <a:pt x="3928065" y="1593885"/>
                      <a:pt x="4042611" y="1632068"/>
                    </a:cubicBezTo>
                    <a:cubicBezTo>
                      <a:pt x="4078556" y="1644050"/>
                      <a:pt x="4117486" y="1658396"/>
                      <a:pt x="4154906" y="1664153"/>
                    </a:cubicBezTo>
                    <a:cubicBezTo>
                      <a:pt x="4202765" y="1671516"/>
                      <a:pt x="4251349" y="1673347"/>
                      <a:pt x="4299285" y="1680195"/>
                    </a:cubicBezTo>
                    <a:cubicBezTo>
                      <a:pt x="4326277" y="1684051"/>
                      <a:pt x="4352669" y="1691360"/>
                      <a:pt x="4379495" y="1696237"/>
                    </a:cubicBezTo>
                    <a:cubicBezTo>
                      <a:pt x="4411497" y="1702056"/>
                      <a:pt x="4443943" y="1705464"/>
                      <a:pt x="4475748" y="1712279"/>
                    </a:cubicBezTo>
                    <a:cubicBezTo>
                      <a:pt x="4518865" y="1721518"/>
                      <a:pt x="4560433" y="1738127"/>
                      <a:pt x="4604085" y="1744363"/>
                    </a:cubicBezTo>
                    <a:cubicBezTo>
                      <a:pt x="4748141" y="1764942"/>
                      <a:pt x="4678568" y="1760405"/>
                      <a:pt x="4812632" y="1760405"/>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9" name="Straight Connector 8"/>
              <p:cNvCxnSpPr>
                <a:stCxn id="6" idx="48"/>
                <a:endCxn id="7" idx="48"/>
              </p:cNvCxnSpPr>
              <p:nvPr/>
            </p:nvCxnSpPr>
            <p:spPr bwMode="auto">
              <a:xfrm>
                <a:off x="6705600" y="5229726"/>
                <a:ext cx="12032" cy="3406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1828800" y="3505200"/>
                <a:ext cx="762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54274" name="Picture 2"/>
            <p:cNvPicPr>
              <a:picLocks noChangeAspect="1" noChangeArrowheads="1"/>
            </p:cNvPicPr>
            <p:nvPr/>
          </p:nvPicPr>
          <p:blipFill>
            <a:blip r:embed="rId3" cstate="print"/>
            <a:srcRect l="20690" r="24138" b="44954"/>
            <a:stretch>
              <a:fillRect/>
            </a:stretch>
          </p:blipFill>
          <p:spPr bwMode="auto">
            <a:xfrm rot="16655852">
              <a:off x="556150" y="1749873"/>
              <a:ext cx="1219200" cy="1574526"/>
            </a:xfrm>
            <a:prstGeom prst="rect">
              <a:avLst/>
            </a:prstGeom>
            <a:noFill/>
            <a:ln w="9525">
              <a:noFill/>
              <a:miter lim="800000"/>
              <a:headEnd/>
              <a:tailEnd/>
            </a:ln>
          </p:spPr>
        </p:pic>
        <p:pic>
          <p:nvPicPr>
            <p:cNvPr id="16" name="Picture 2"/>
            <p:cNvPicPr>
              <a:picLocks noChangeAspect="1" noChangeArrowheads="1"/>
            </p:cNvPicPr>
            <p:nvPr/>
          </p:nvPicPr>
          <p:blipFill>
            <a:blip r:embed="rId3" cstate="print"/>
            <a:srcRect l="13793" t="53279" r="27586"/>
            <a:stretch>
              <a:fillRect/>
            </a:stretch>
          </p:blipFill>
          <p:spPr bwMode="auto">
            <a:xfrm rot="17471199">
              <a:off x="6701315" y="4015301"/>
              <a:ext cx="1295400" cy="1336401"/>
            </a:xfrm>
            <a:prstGeom prst="rect">
              <a:avLst/>
            </a:prstGeom>
            <a:noFill/>
            <a:ln w="9525">
              <a:noFill/>
              <a:miter lim="800000"/>
              <a:headEnd/>
              <a:tailEnd/>
            </a:ln>
          </p:spPr>
        </p:pic>
        <p:cxnSp>
          <p:nvCxnSpPr>
            <p:cNvPr id="18" name="Straight Connector 17"/>
            <p:cNvCxnSpPr>
              <a:stCxn id="6" idx="48"/>
            </p:cNvCxnSpPr>
            <p:nvPr/>
          </p:nvCxnSpPr>
          <p:spPr>
            <a:xfrm flipH="1">
              <a:off x="6629400" y="4198805"/>
              <a:ext cx="152400" cy="373195"/>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914400" y="3200400"/>
            <a:ext cx="1172116" cy="923330"/>
          </a:xfrm>
          <a:prstGeom prst="rect">
            <a:avLst/>
          </a:prstGeom>
          <a:noFill/>
        </p:spPr>
        <p:txBody>
          <a:bodyPr wrap="none" rtlCol="0">
            <a:spAutoFit/>
          </a:bodyPr>
          <a:lstStyle/>
          <a:p>
            <a:pPr algn="ctr"/>
            <a:r>
              <a:rPr lang="en-US" sz="1800" dirty="0" smtClean="0"/>
              <a:t>Classroom</a:t>
            </a:r>
          </a:p>
          <a:p>
            <a:pPr algn="ctr"/>
            <a:r>
              <a:rPr lang="en-US" sz="1800" dirty="0" smtClean="0"/>
              <a:t>asks</a:t>
            </a:r>
          </a:p>
          <a:p>
            <a:pPr algn="ctr"/>
            <a:r>
              <a:rPr lang="en-US" sz="1800" dirty="0" smtClean="0"/>
              <a:t>questions</a:t>
            </a:r>
            <a:endParaRPr lang="en-US" sz="1800" dirty="0"/>
          </a:p>
        </p:txBody>
      </p:sp>
      <p:sp>
        <p:nvSpPr>
          <p:cNvPr id="21" name="TextBox 20"/>
          <p:cNvSpPr txBox="1"/>
          <p:nvPr/>
        </p:nvSpPr>
        <p:spPr>
          <a:xfrm>
            <a:off x="5486400" y="4876800"/>
            <a:ext cx="2468881" cy="1200329"/>
          </a:xfrm>
          <a:prstGeom prst="rect">
            <a:avLst/>
          </a:prstGeom>
          <a:noFill/>
        </p:spPr>
        <p:txBody>
          <a:bodyPr wrap="none" rtlCol="0">
            <a:spAutoFit/>
          </a:bodyPr>
          <a:lstStyle/>
          <a:p>
            <a:pPr algn="ctr"/>
            <a:r>
              <a:rPr lang="en-US" sz="1800" dirty="0" smtClean="0"/>
              <a:t>Answers From</a:t>
            </a:r>
          </a:p>
          <a:p>
            <a:pPr algn="ctr"/>
            <a:r>
              <a:rPr lang="en-US" sz="1800" dirty="0" smtClean="0"/>
              <a:t>Faculty – USF, UF, UCF</a:t>
            </a:r>
          </a:p>
          <a:p>
            <a:pPr algn="ctr"/>
            <a:r>
              <a:rPr lang="en-US" sz="1800" dirty="0" smtClean="0"/>
              <a:t>State Colleges</a:t>
            </a:r>
          </a:p>
          <a:p>
            <a:pPr algn="ctr"/>
            <a:r>
              <a:rPr lang="en-US" sz="1800" dirty="0" smtClean="0"/>
              <a:t>Industry &amp; Business</a:t>
            </a:r>
            <a:endParaRPr lang="en-US" sz="1800" dirty="0"/>
          </a:p>
        </p:txBody>
      </p:sp>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2000" fill="hold"/>
                                        <p:tgtEl>
                                          <p:spTgt spid="21"/>
                                        </p:tgtEl>
                                        <p:attrNameLst>
                                          <p:attrName>ppt_x</p:attrName>
                                        </p:attrNameLst>
                                      </p:cBhvr>
                                      <p:tavLst>
                                        <p:tav tm="0">
                                          <p:val>
                                            <p:strVal val="#ppt_x"/>
                                          </p:val>
                                        </p:tav>
                                        <p:tav tm="100000">
                                          <p:val>
                                            <p:strVal val="#ppt_x"/>
                                          </p:val>
                                        </p:tav>
                                      </p:tavLst>
                                    </p:anim>
                                    <p:anim calcmode="lin" valueType="num">
                                      <p:cBhvr additive="base">
                                        <p:cTn id="26"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800600" y="1752600"/>
            <a:ext cx="2514600" cy="1938992"/>
          </a:xfrm>
          <a:prstGeom prst="rect">
            <a:avLst/>
          </a:prstGeom>
          <a:solidFill>
            <a:schemeClr val="accent2">
              <a:lumMod val="20000"/>
              <a:lumOff val="80000"/>
            </a:schemeClr>
          </a:solidFill>
          <a:ln w="57150">
            <a:solidFill>
              <a:schemeClr val="accent3">
                <a:lumMod val="75000"/>
              </a:schemeClr>
            </a:solidFill>
          </a:ln>
        </p:spPr>
        <p:txBody>
          <a:bodyPr wrap="square" rtlCol="0">
            <a:spAutoFit/>
          </a:bodyPr>
          <a:lstStyle/>
          <a:p>
            <a:r>
              <a:rPr lang="en-US" dirty="0" smtClean="0"/>
              <a:t>Live Guest Video</a:t>
            </a:r>
          </a:p>
          <a:p>
            <a:r>
              <a:rPr lang="en-US" dirty="0" smtClean="0"/>
              <a:t>Stored Videos</a:t>
            </a:r>
          </a:p>
          <a:p>
            <a:r>
              <a:rPr lang="en-US" dirty="0" smtClean="0"/>
              <a:t>Pictures</a:t>
            </a:r>
          </a:p>
          <a:p>
            <a:r>
              <a:rPr lang="en-US" dirty="0" smtClean="0"/>
              <a:t>White-board</a:t>
            </a:r>
          </a:p>
          <a:p>
            <a:r>
              <a:rPr lang="en-US" dirty="0" smtClean="0"/>
              <a:t>PowerPoint Slides</a:t>
            </a:r>
            <a:endParaRPr lang="en-US" dirty="0"/>
          </a:p>
        </p:txBody>
      </p:sp>
      <p:sp>
        <p:nvSpPr>
          <p:cNvPr id="5" name="Subtitle 1"/>
          <p:cNvSpPr txBox="1">
            <a:spLocks/>
          </p:cNvSpPr>
          <p:nvPr/>
        </p:nvSpPr>
        <p:spPr>
          <a:xfrm>
            <a:off x="1447800" y="304800"/>
            <a:ext cx="6400800" cy="914400"/>
          </a:xfrm>
          <a:prstGeom prst="rect">
            <a:avLst/>
          </a:prstGeom>
          <a:solidFill>
            <a:srgbClr val="CCFF99"/>
          </a:solidFill>
          <a:ln w="57150">
            <a:solidFill>
              <a:srgbClr val="2B8D3B"/>
            </a:solidFill>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smtClean="0">
                <a:ln>
                  <a:noFill/>
                </a:ln>
                <a:solidFill>
                  <a:srgbClr val="2B8D3B"/>
                </a:solidFill>
                <a:effectLst/>
                <a:uLnTx/>
                <a:uFillTx/>
                <a:latin typeface="+mn-lt"/>
                <a:ea typeface="+mn-ea"/>
                <a:cs typeface="+mn-cs"/>
              </a:rPr>
              <a:t>Mechanism:  Adobe Connect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smtClean="0">
                <a:ln>
                  <a:noFill/>
                </a:ln>
                <a:solidFill>
                  <a:srgbClr val="2B8D3B"/>
                </a:solidFill>
                <a:effectLst/>
                <a:uLnTx/>
                <a:uFillTx/>
                <a:latin typeface="+mn-lt"/>
                <a:ea typeface="+mn-ea"/>
                <a:cs typeface="+mn-cs"/>
              </a:rPr>
              <a:t>(License Purchased)</a:t>
            </a:r>
            <a:endParaRPr kumimoji="0" lang="en-US" sz="2000" b="1" i="0" u="none" strike="noStrike" kern="0" cap="none" spc="0" normalizeH="0" baseline="0" noProof="0" dirty="0">
              <a:ln>
                <a:noFill/>
              </a:ln>
              <a:solidFill>
                <a:srgbClr val="2B8D3B"/>
              </a:solidFill>
              <a:effectLst/>
              <a:uLnTx/>
              <a:uFillTx/>
              <a:latin typeface="+mn-lt"/>
              <a:ea typeface="+mn-ea"/>
              <a:cs typeface="+mn-cs"/>
            </a:endParaRPr>
          </a:p>
        </p:txBody>
      </p:sp>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3000"/>
                                        <p:tgtEl>
                                          <p:spTgt spid="2051"/>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304800" y="685800"/>
            <a:ext cx="3638817" cy="1200329"/>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Classroom View</a:t>
            </a:r>
          </a:p>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were I the expert.</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a:stretch>
            <a:fillRect/>
          </a:stretch>
        </p:blipFill>
        <p:spPr bwMode="auto">
          <a:xfrm>
            <a:off x="1" y="4412"/>
            <a:ext cx="9149892" cy="6853587"/>
          </a:xfrm>
          <a:prstGeom prst="rect">
            <a:avLst/>
          </a:prstGeom>
          <a:noFill/>
          <a:ln w="9525">
            <a:noFill/>
            <a:miter lim="800000"/>
            <a:headEnd/>
            <a:tailEnd/>
          </a:ln>
        </p:spPr>
      </p:pic>
      <p:sp>
        <p:nvSpPr>
          <p:cNvPr id="3" name="Rectangle 2"/>
          <p:cNvSpPr/>
          <p:nvPr/>
        </p:nvSpPr>
        <p:spPr>
          <a:xfrm>
            <a:off x="0" y="0"/>
            <a:ext cx="35060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Walla</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pull dir="r"/>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1800" decel="100000" fill="hold"/>
                                        <p:tgtEl>
                                          <p:spTgt spid="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Through the Wire</a:t>
            </a:r>
            <a:endParaRPr lang="en-US" dirty="0"/>
          </a:p>
        </p:txBody>
      </p:sp>
      <p:sp>
        <p:nvSpPr>
          <p:cNvPr id="3" name="Content Placeholder 2"/>
          <p:cNvSpPr>
            <a:spLocks noGrp="1"/>
          </p:cNvSpPr>
          <p:nvPr>
            <p:ph idx="1"/>
          </p:nvPr>
        </p:nvSpPr>
        <p:spPr/>
        <p:txBody>
          <a:bodyPr/>
          <a:lstStyle/>
          <a:p>
            <a:r>
              <a:rPr lang="en-US" sz="2200" dirty="0" smtClean="0"/>
              <a:t>Figure out the technology</a:t>
            </a:r>
          </a:p>
          <a:p>
            <a:pPr lvl="1"/>
            <a:r>
              <a:rPr lang="en-US" sz="2200" dirty="0" smtClean="0"/>
              <a:t>Working on it. Good reception from UCF Physics Department.</a:t>
            </a:r>
          </a:p>
          <a:p>
            <a:pPr lvl="1"/>
            <a:r>
              <a:rPr lang="en-US" sz="2200" dirty="0" smtClean="0"/>
              <a:t>Other schools will be added after the program gets started.  Hope to do the sign up at both ends with a form based data base.</a:t>
            </a:r>
          </a:p>
          <a:p>
            <a:r>
              <a:rPr lang="en-US" sz="2200" dirty="0" smtClean="0"/>
              <a:t>Amass a group of experts willing to speak to a middle or high school on a topic that the class chooses.</a:t>
            </a:r>
          </a:p>
          <a:p>
            <a:r>
              <a:rPr lang="en-US" sz="2200" dirty="0" smtClean="0"/>
              <a:t>Work with the school districts to find the appropriate classes.</a:t>
            </a:r>
          </a:p>
          <a:p>
            <a:r>
              <a:rPr lang="en-US" sz="2200" dirty="0" smtClean="0"/>
              <a:t>Estimated session time ~30 minutes</a:t>
            </a:r>
          </a:p>
          <a:p>
            <a:r>
              <a:rPr lang="en-US" sz="2200" dirty="0" smtClean="0"/>
              <a:t>Actually, MANY classes can view a session. (Recorded?)</a:t>
            </a:r>
            <a:endParaRPr lang="en-US" sz="2200" dirty="0"/>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L:\DCIM\100D3100\DSC_1095.JPG"/>
          <p:cNvPicPr>
            <a:picLocks noChangeAspect="1" noChangeArrowheads="1"/>
          </p:cNvPicPr>
          <p:nvPr/>
        </p:nvPicPr>
        <p:blipFill>
          <a:blip r:embed="rId3" cstate="print"/>
          <a:srcRect/>
          <a:stretch>
            <a:fillRect/>
          </a:stretch>
        </p:blipFill>
        <p:spPr bwMode="auto">
          <a:xfrm>
            <a:off x="0" y="838200"/>
            <a:ext cx="9144000" cy="6096000"/>
          </a:xfrm>
          <a:prstGeom prst="rect">
            <a:avLst/>
          </a:prstGeom>
          <a:noFill/>
        </p:spPr>
      </p:pic>
      <p:sp>
        <p:nvSpPr>
          <p:cNvPr id="4" name="Rectangle 3"/>
          <p:cNvSpPr/>
          <p:nvPr/>
        </p:nvSpPr>
        <p:spPr>
          <a:xfrm>
            <a:off x="2341242" y="0"/>
            <a:ext cx="4589975"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I/ITSEC   2011</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 – Let’s hear from our other speakers!</a:t>
            </a:r>
            <a:endParaRPr lang="en-US" dirty="0"/>
          </a:p>
        </p:txBody>
      </p:sp>
      <p:sp>
        <p:nvSpPr>
          <p:cNvPr id="3" name="Content Placeholder 2"/>
          <p:cNvSpPr>
            <a:spLocks noGrp="1"/>
          </p:cNvSpPr>
          <p:nvPr>
            <p:ph idx="1"/>
          </p:nvPr>
        </p:nvSpPr>
        <p:spPr/>
        <p:txBody>
          <a:bodyPr/>
          <a:lstStyle/>
          <a:p>
            <a:r>
              <a:rPr lang="en-US" dirty="0" smtClean="0"/>
              <a:t>NCS – Hank Okraski</a:t>
            </a:r>
          </a:p>
          <a:p>
            <a:r>
              <a:rPr lang="en-US" dirty="0" smtClean="0"/>
              <a:t>Cyber Security – Nasser </a:t>
            </a:r>
            <a:r>
              <a:rPr lang="en-US" dirty="0" err="1" smtClean="0"/>
              <a:t>Heyayat</a:t>
            </a:r>
            <a:r>
              <a:rPr lang="en-US" dirty="0" smtClean="0"/>
              <a:t> – Valencia College</a:t>
            </a:r>
          </a:p>
          <a:p>
            <a:r>
              <a:rPr lang="en-US" dirty="0" err="1" smtClean="0"/>
              <a:t>SeaPerch</a:t>
            </a:r>
            <a:r>
              <a:rPr lang="en-US" dirty="0" smtClean="0"/>
              <a:t> – Bob </a:t>
            </a:r>
            <a:r>
              <a:rPr lang="en-US" dirty="0" err="1" smtClean="0"/>
              <a:t>Seltser</a:t>
            </a:r>
            <a:r>
              <a:rPr lang="en-US" dirty="0" smtClean="0"/>
              <a:t> – NAVAIR</a:t>
            </a:r>
          </a:p>
          <a:p>
            <a:r>
              <a:rPr lang="en-US" dirty="0" smtClean="0"/>
              <a:t>METIL – David </a:t>
            </a:r>
            <a:r>
              <a:rPr lang="en-US" dirty="0" err="1" smtClean="0"/>
              <a:t>Medcalf</a:t>
            </a:r>
            <a:r>
              <a:rPr lang="en-US" dirty="0" smtClean="0"/>
              <a:t> (UCF)</a:t>
            </a:r>
          </a:p>
          <a:p>
            <a:r>
              <a:rPr lang="en-US" dirty="0" smtClean="0"/>
              <a:t>Website Design – techPATH – Kerry Martin</a:t>
            </a:r>
          </a:p>
          <a:p>
            <a:endParaRPr lang="en-US" dirty="0" smtClean="0"/>
          </a:p>
          <a:p>
            <a:r>
              <a:rPr lang="en-US" dirty="0" smtClean="0"/>
              <a:t>Then some discussion and lunch! (11:30 – Probably a working lunch)</a:t>
            </a:r>
          </a:p>
          <a:p>
            <a:r>
              <a:rPr lang="en-US" dirty="0" smtClean="0"/>
              <a:t>Tour of facility</a:t>
            </a:r>
            <a:endParaRPr lang="en-US" dirty="0"/>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Bye </a:t>
            </a:r>
            <a:r>
              <a:rPr lang="en-US" dirty="0" err="1" smtClean="0"/>
              <a:t>Bye</a:t>
            </a:r>
            <a:r>
              <a:rPr lang="en-US" dirty="0" smtClean="0"/>
              <a:t>!</a:t>
            </a:r>
            <a:endParaRPr lang="en-US" dirty="0"/>
          </a:p>
        </p:txBody>
      </p:sp>
      <p:pic>
        <p:nvPicPr>
          <p:cNvPr id="55298" name="Picture 2"/>
          <p:cNvPicPr>
            <a:picLocks noChangeAspect="1" noChangeArrowheads="1"/>
          </p:cNvPicPr>
          <p:nvPr/>
        </p:nvPicPr>
        <p:blipFill>
          <a:blip r:embed="rId3" cstate="print"/>
          <a:srcRect/>
          <a:stretch>
            <a:fillRect/>
          </a:stretch>
        </p:blipFill>
        <p:spPr bwMode="auto">
          <a:xfrm>
            <a:off x="3481388" y="2381250"/>
            <a:ext cx="2181225" cy="2095500"/>
          </a:xfrm>
          <a:prstGeom prst="rect">
            <a:avLst/>
          </a:prstGeom>
          <a:noFill/>
          <a:ln w="57150">
            <a:solidFill>
              <a:srgbClr val="2B8D3B"/>
            </a:solidFill>
            <a:miter lim="800000"/>
            <a:headEnd/>
            <a:tailEnd/>
          </a:ln>
        </p:spPr>
      </p:pic>
    </p:spTree>
  </p:cSld>
  <p:clrMapOvr>
    <a:masterClrMapping/>
  </p:clrMapOvr>
  <p:transition>
    <p:pull dir="r"/>
    <p:sndAc>
      <p:stSnd>
        <p:snd r:embed="rId2" name="click.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Programs</a:t>
            </a:r>
            <a:endParaRPr lang="en-US" dirty="0"/>
          </a:p>
        </p:txBody>
      </p:sp>
      <p:sp>
        <p:nvSpPr>
          <p:cNvPr id="3" name="Content Placeholder 2"/>
          <p:cNvSpPr>
            <a:spLocks noGrp="1"/>
          </p:cNvSpPr>
          <p:nvPr>
            <p:ph idx="1"/>
          </p:nvPr>
        </p:nvSpPr>
        <p:spPr>
          <a:xfrm>
            <a:off x="533400" y="1524000"/>
            <a:ext cx="8153400" cy="4876800"/>
          </a:xfrm>
        </p:spPr>
        <p:txBody>
          <a:bodyPr/>
          <a:lstStyle/>
          <a:p>
            <a:r>
              <a:rPr lang="en-US" dirty="0" smtClean="0"/>
              <a:t>Programs for Teachers</a:t>
            </a:r>
          </a:p>
          <a:p>
            <a:r>
              <a:rPr lang="en-US" dirty="0" smtClean="0"/>
              <a:t>Programs for Students (Mostly Middle School)</a:t>
            </a:r>
          </a:p>
          <a:p>
            <a:pPr lvl="1"/>
            <a:r>
              <a:rPr lang="en-US" dirty="0" smtClean="0"/>
              <a:t>Math and Science Program</a:t>
            </a:r>
          </a:p>
          <a:p>
            <a:pPr lvl="1"/>
            <a:r>
              <a:rPr lang="en-US" dirty="0" smtClean="0"/>
              <a:t>Robotics Program</a:t>
            </a:r>
          </a:p>
          <a:p>
            <a:r>
              <a:rPr lang="en-US" dirty="0" smtClean="0"/>
              <a:t>Programs for Teachers</a:t>
            </a:r>
          </a:p>
          <a:p>
            <a:pPr lvl="1"/>
            <a:r>
              <a:rPr lang="en-US" dirty="0" smtClean="0"/>
              <a:t>I/ITSEC Program with I/ITSEC as partner</a:t>
            </a:r>
          </a:p>
          <a:p>
            <a:pPr lvl="1"/>
            <a:r>
              <a:rPr lang="en-US" dirty="0" smtClean="0"/>
              <a:t>Microscope/Analytical tools (Not Recently!)</a:t>
            </a:r>
          </a:p>
          <a:p>
            <a:r>
              <a:rPr lang="en-US" dirty="0" smtClean="0"/>
              <a:t>Relationships with other organizations</a:t>
            </a:r>
          </a:p>
          <a:p>
            <a:pPr lvl="1"/>
            <a:r>
              <a:rPr lang="en-US" dirty="0" smtClean="0"/>
              <a:t>NAVAIR (</a:t>
            </a:r>
            <a:r>
              <a:rPr lang="en-US" dirty="0" err="1" smtClean="0"/>
              <a:t>S</a:t>
            </a:r>
            <a:r>
              <a:rPr lang="en-US" dirty="0" err="1" smtClean="0"/>
              <a:t>eaPerch</a:t>
            </a:r>
            <a:r>
              <a:rPr lang="en-US" dirty="0" smtClean="0"/>
              <a:t> Program)</a:t>
            </a:r>
          </a:p>
          <a:p>
            <a:pPr lvl="1"/>
            <a:r>
              <a:rPr lang="en-US" dirty="0" smtClean="0"/>
              <a:t>Valencia College – Cyber Security Program</a:t>
            </a:r>
          </a:p>
          <a:p>
            <a:pPr lvl="1"/>
            <a:r>
              <a:rPr lang="en-US" dirty="0" smtClean="0"/>
              <a:t>Orlando Science Center</a:t>
            </a:r>
          </a:p>
          <a:p>
            <a:pPr lvl="1"/>
            <a:endParaRPr lang="en-US" dirty="0"/>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4406901"/>
            <a:ext cx="8040687" cy="850900"/>
          </a:xfrm>
        </p:spPr>
        <p:txBody>
          <a:bodyPr/>
          <a:lstStyle/>
          <a:p>
            <a:r>
              <a:rPr lang="en-US" sz="4400" dirty="0" smtClean="0">
                <a:solidFill>
                  <a:srgbClr val="00B050"/>
                </a:solidFill>
              </a:rPr>
              <a:t>Some Pictures &amp; Stuff </a:t>
            </a:r>
            <a:r>
              <a:rPr lang="en-US" sz="4400" dirty="0" smtClean="0">
                <a:solidFill>
                  <a:srgbClr val="00B050"/>
                </a:solidFill>
                <a:sym typeface="Wingdings" pitchFamily="2" charset="2"/>
              </a:rPr>
              <a:t></a:t>
            </a:r>
            <a:endParaRPr lang="en-US" sz="4400" dirty="0">
              <a:solidFill>
                <a:srgbClr val="00B050"/>
              </a:solidFill>
            </a:endParaRPr>
          </a:p>
        </p:txBody>
      </p:sp>
      <p:sp>
        <p:nvSpPr>
          <p:cNvPr id="3" name="Text Placeholder 2"/>
          <p:cNvSpPr>
            <a:spLocks noGrp="1"/>
          </p:cNvSpPr>
          <p:nvPr>
            <p:ph type="body" idx="1"/>
          </p:nvPr>
        </p:nvSpPr>
        <p:spPr/>
        <p:txBody>
          <a:bodyPr/>
          <a:lstStyle/>
          <a:p>
            <a:r>
              <a:rPr lang="en-US" sz="3200" dirty="0" smtClean="0"/>
              <a:t>Quick Program Review</a:t>
            </a:r>
            <a:endParaRPr lang="en-US" sz="3200" dirty="0"/>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I/ITSEC Teacher Program</a:t>
            </a:r>
            <a:endParaRPr lang="en-US" dirty="0"/>
          </a:p>
        </p:txBody>
      </p:sp>
      <p:sp>
        <p:nvSpPr>
          <p:cNvPr id="3" name="Content Placeholder 2"/>
          <p:cNvSpPr>
            <a:spLocks noGrp="1"/>
          </p:cNvSpPr>
          <p:nvPr>
            <p:ph idx="1"/>
          </p:nvPr>
        </p:nvSpPr>
        <p:spPr>
          <a:xfrm>
            <a:off x="533400" y="1600200"/>
            <a:ext cx="8382000" cy="4876800"/>
          </a:xfrm>
        </p:spPr>
        <p:txBody>
          <a:bodyPr/>
          <a:lstStyle/>
          <a:p>
            <a:r>
              <a:rPr lang="en-US" dirty="0" smtClean="0"/>
              <a:t>Combined with I/ITSEC’s America’s Teachers Program</a:t>
            </a:r>
          </a:p>
          <a:p>
            <a:pPr lvl="1"/>
            <a:r>
              <a:rPr lang="en-US" dirty="0" smtClean="0"/>
              <a:t>Welcome by Randy Berridge</a:t>
            </a:r>
          </a:p>
          <a:p>
            <a:pPr lvl="1"/>
            <a:r>
              <a:rPr lang="en-US" dirty="0" smtClean="0"/>
              <a:t>Intro to Robots (Bindell)</a:t>
            </a:r>
          </a:p>
          <a:p>
            <a:pPr lvl="1"/>
            <a:r>
              <a:rPr lang="en-US" dirty="0" smtClean="0"/>
              <a:t>History of Simulation (Okraski)</a:t>
            </a:r>
          </a:p>
          <a:p>
            <a:pPr lvl="1"/>
            <a:r>
              <a:rPr lang="en-US" dirty="0" smtClean="0"/>
              <a:t>Virtual and Augmented Reality (E. Smith)</a:t>
            </a:r>
          </a:p>
          <a:p>
            <a:pPr lvl="1"/>
            <a:r>
              <a:rPr lang="en-US" dirty="0" smtClean="0"/>
              <a:t>Simulation in the Military (Finkelstein)</a:t>
            </a:r>
          </a:p>
          <a:p>
            <a:pPr lvl="1"/>
            <a:r>
              <a:rPr lang="en-US" dirty="0" err="1" smtClean="0"/>
              <a:t>SeaPerch</a:t>
            </a:r>
            <a:r>
              <a:rPr lang="en-US" dirty="0" smtClean="0"/>
              <a:t> </a:t>
            </a:r>
            <a:r>
              <a:rPr lang="en-US" dirty="0" smtClean="0"/>
              <a:t>(</a:t>
            </a:r>
            <a:r>
              <a:rPr lang="en-US" dirty="0" err="1" smtClean="0"/>
              <a:t>Navair</a:t>
            </a:r>
            <a:r>
              <a:rPr lang="en-US" dirty="0" smtClean="0"/>
              <a:t> – Seltzer)</a:t>
            </a:r>
          </a:p>
          <a:p>
            <a:pPr lvl="1"/>
            <a:r>
              <a:rPr lang="en-US" dirty="0" smtClean="0"/>
              <a:t>Surgical Robots (R. Smith)</a:t>
            </a:r>
          </a:p>
          <a:p>
            <a:pPr lvl="1"/>
            <a:r>
              <a:rPr lang="en-US" dirty="0" smtClean="0"/>
              <a:t>Two speakers who didn’t show up!</a:t>
            </a:r>
          </a:p>
          <a:p>
            <a:pPr lvl="1"/>
            <a:r>
              <a:rPr lang="en-US" dirty="0" smtClean="0"/>
              <a:t>Tour of I/ITSEC Floor</a:t>
            </a:r>
            <a:endParaRPr lang="en-US" dirty="0"/>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Student Program</a:t>
            </a:r>
            <a:endParaRPr lang="en-US" dirty="0"/>
          </a:p>
        </p:txBody>
      </p:sp>
      <p:pic>
        <p:nvPicPr>
          <p:cNvPr id="51204" name="Picture 4" descr="K:\techPATH 2011\Pictures\DSC_1060.JPG"/>
          <p:cNvPicPr>
            <a:picLocks noChangeAspect="1" noChangeArrowheads="1"/>
          </p:cNvPicPr>
          <p:nvPr/>
        </p:nvPicPr>
        <p:blipFill>
          <a:blip r:embed="rId3" cstate="print"/>
          <a:srcRect/>
          <a:stretch>
            <a:fillRect/>
          </a:stretch>
        </p:blipFill>
        <p:spPr bwMode="auto">
          <a:xfrm>
            <a:off x="262155" y="1828800"/>
            <a:ext cx="4202113" cy="2801409"/>
          </a:xfrm>
          <a:prstGeom prst="rect">
            <a:avLst/>
          </a:prstGeom>
          <a:noFill/>
        </p:spPr>
      </p:pic>
      <p:pic>
        <p:nvPicPr>
          <p:cNvPr id="51205" name="Picture 5" descr="K:\techPATH 2011\Pictures\DSC_1090.JPG"/>
          <p:cNvPicPr>
            <a:picLocks noChangeAspect="1" noChangeArrowheads="1"/>
          </p:cNvPicPr>
          <p:nvPr/>
        </p:nvPicPr>
        <p:blipFill>
          <a:blip r:embed="rId4" cstate="print"/>
          <a:srcRect/>
          <a:stretch>
            <a:fillRect/>
          </a:stretch>
        </p:blipFill>
        <p:spPr bwMode="auto">
          <a:xfrm>
            <a:off x="4686300" y="1828800"/>
            <a:ext cx="4229100" cy="2819400"/>
          </a:xfrm>
          <a:prstGeom prst="rect">
            <a:avLst/>
          </a:prstGeom>
          <a:noFill/>
        </p:spPr>
      </p:pic>
    </p:spTree>
  </p:cSld>
  <p:clrMapOvr>
    <a:masterClrMapping/>
  </p:clrMapOvr>
  <p:transition>
    <p:pull dir="r"/>
    <p:sndAc>
      <p:stSnd>
        <p:snd r:embed="rId2" name="click.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K:\techPATH 2011\Pictures\DSC_1081.JPG"/>
          <p:cNvPicPr>
            <a:picLocks noChangeAspect="1" noChangeArrowheads="1"/>
          </p:cNvPicPr>
          <p:nvPr/>
        </p:nvPicPr>
        <p:blipFill>
          <a:blip r:embed="rId3" cstate="print"/>
          <a:srcRect/>
          <a:stretch>
            <a:fillRect/>
          </a:stretch>
        </p:blipFill>
        <p:spPr bwMode="auto">
          <a:xfrm rot="16019727">
            <a:off x="-460836" y="1144750"/>
            <a:ext cx="5345112" cy="3538538"/>
          </a:xfrm>
          <a:prstGeom prst="rect">
            <a:avLst/>
          </a:prstGeom>
          <a:noFill/>
        </p:spPr>
      </p:pic>
      <p:sp>
        <p:nvSpPr>
          <p:cNvPr id="4" name="TextBox 3"/>
          <p:cNvSpPr txBox="1"/>
          <p:nvPr/>
        </p:nvSpPr>
        <p:spPr>
          <a:xfrm>
            <a:off x="381001" y="5791200"/>
            <a:ext cx="2015295" cy="830997"/>
          </a:xfrm>
          <a:prstGeom prst="rect">
            <a:avLst/>
          </a:prstGeom>
          <a:noFill/>
        </p:spPr>
        <p:txBody>
          <a:bodyPr wrap="none" rtlCol="0">
            <a:spAutoFit/>
          </a:bodyPr>
          <a:lstStyle/>
          <a:p>
            <a:pPr algn="ctr"/>
            <a:r>
              <a:rPr lang="en-US" dirty="0" smtClean="0"/>
              <a:t>Dr. Al-Rawi </a:t>
            </a:r>
          </a:p>
          <a:p>
            <a:pPr algn="ctr"/>
            <a:r>
              <a:rPr lang="en-US" dirty="0" smtClean="0"/>
              <a:t>(UCF/Physics)</a:t>
            </a:r>
            <a:endParaRPr lang="en-US" dirty="0"/>
          </a:p>
        </p:txBody>
      </p:sp>
      <p:sp>
        <p:nvSpPr>
          <p:cNvPr id="5" name="TextBox 4"/>
          <p:cNvSpPr txBox="1"/>
          <p:nvPr/>
        </p:nvSpPr>
        <p:spPr>
          <a:xfrm>
            <a:off x="2514601" y="5791200"/>
            <a:ext cx="1805110" cy="830997"/>
          </a:xfrm>
          <a:prstGeom prst="rect">
            <a:avLst/>
          </a:prstGeom>
          <a:noFill/>
        </p:spPr>
        <p:txBody>
          <a:bodyPr wrap="none" rtlCol="0">
            <a:spAutoFit/>
          </a:bodyPr>
          <a:lstStyle/>
          <a:p>
            <a:pPr algn="ctr"/>
            <a:r>
              <a:rPr lang="en-US" dirty="0" smtClean="0"/>
              <a:t>REAL Robot</a:t>
            </a:r>
          </a:p>
          <a:p>
            <a:pPr algn="ctr"/>
            <a:r>
              <a:rPr lang="en-US" dirty="0" smtClean="0"/>
              <a:t>Autonomous</a:t>
            </a:r>
            <a:endParaRPr lang="en-US" dirty="0"/>
          </a:p>
        </p:txBody>
      </p:sp>
      <p:pic>
        <p:nvPicPr>
          <p:cNvPr id="52227" name="Picture 3" descr="K:\techPATH 2011\Pictures\DSC_1069.JPG"/>
          <p:cNvPicPr>
            <a:picLocks noChangeAspect="1" noChangeArrowheads="1"/>
          </p:cNvPicPr>
          <p:nvPr/>
        </p:nvPicPr>
        <p:blipFill>
          <a:blip r:embed="rId4" cstate="print"/>
          <a:srcRect/>
          <a:stretch>
            <a:fillRect/>
          </a:stretch>
        </p:blipFill>
        <p:spPr bwMode="auto">
          <a:xfrm rot="16702655">
            <a:off x="4111364" y="1263461"/>
            <a:ext cx="5513051" cy="3675367"/>
          </a:xfrm>
          <a:prstGeom prst="rect">
            <a:avLst/>
          </a:prstGeom>
          <a:noFill/>
        </p:spPr>
      </p:pic>
      <p:sp>
        <p:nvSpPr>
          <p:cNvPr id="7" name="TextBox 6"/>
          <p:cNvSpPr txBox="1"/>
          <p:nvPr/>
        </p:nvSpPr>
        <p:spPr>
          <a:xfrm>
            <a:off x="5486400" y="6015335"/>
            <a:ext cx="1842171" cy="461665"/>
          </a:xfrm>
          <a:prstGeom prst="rect">
            <a:avLst/>
          </a:prstGeom>
          <a:noFill/>
        </p:spPr>
        <p:txBody>
          <a:bodyPr wrap="none" rtlCol="0">
            <a:spAutoFit/>
          </a:bodyPr>
          <a:lstStyle/>
          <a:p>
            <a:r>
              <a:rPr lang="en-US" dirty="0" smtClean="0"/>
              <a:t>Programmers</a:t>
            </a:r>
            <a:endParaRPr lang="en-US" dirty="0"/>
          </a:p>
        </p:txBody>
      </p:sp>
    </p:spTree>
  </p:cSld>
  <p:clrMapOvr>
    <a:masterClrMapping/>
  </p:clrMapOvr>
  <p:transition>
    <p:pull dir="r"/>
    <p:sndAc>
      <p:stSnd>
        <p:snd r:embed="rId2" name="click.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L:\DCIM\100D3100\DSC_1099.JPG"/>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sp>
        <p:nvSpPr>
          <p:cNvPr id="5" name="Rectangle 4"/>
          <p:cNvSpPr/>
          <p:nvPr/>
        </p:nvSpPr>
        <p:spPr>
          <a:xfrm>
            <a:off x="82829" y="0"/>
            <a:ext cx="895181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Workforce Partners at I/ITSEC</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Left Arrow 5"/>
          <p:cNvSpPr/>
          <p:nvPr/>
        </p:nvSpPr>
        <p:spPr bwMode="auto">
          <a:xfrm rot="19731224">
            <a:off x="2535309" y="5605484"/>
            <a:ext cx="2209800" cy="9906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        Robot</a:t>
            </a:r>
            <a:endParaRPr kumimoji="0" 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ransition>
    <p:pull dir="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FHTCC Presentation Template 6-08</Template>
  <TotalTime>5435</TotalTime>
  <Words>568</Words>
  <Application>Microsoft Office PowerPoint</Application>
  <PresentationFormat>Letter Paper (8.5x11 in)</PresentationFormat>
  <Paragraphs>139</Paragraphs>
  <Slides>31</Slides>
  <Notes>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1_Blank Presentation</vt:lpstr>
      <vt:lpstr>Office Theme</vt:lpstr>
      <vt:lpstr>Slide 1</vt:lpstr>
      <vt:lpstr>     Starters</vt:lpstr>
      <vt:lpstr>Slide 3</vt:lpstr>
      <vt:lpstr>Programs</vt:lpstr>
      <vt:lpstr>Some Pictures &amp; Stuff </vt:lpstr>
      <vt:lpstr>I/ITSEC Teacher Program</vt:lpstr>
      <vt:lpstr>Student Program</vt:lpstr>
      <vt:lpstr>Slide 8</vt:lpstr>
      <vt:lpstr>Slide 9</vt:lpstr>
      <vt:lpstr>Down Below is 50% of the DaVince Robot</vt:lpstr>
      <vt:lpstr>Slide 11</vt:lpstr>
      <vt:lpstr>Math and physics program</vt:lpstr>
      <vt:lpstr>The Program</vt:lpstr>
      <vt:lpstr>Slide 14</vt:lpstr>
      <vt:lpstr>Slide 15</vt:lpstr>
      <vt:lpstr>Slide 16</vt:lpstr>
      <vt:lpstr>Slide 17</vt:lpstr>
      <vt:lpstr>Slide 18</vt:lpstr>
      <vt:lpstr>Slide 19</vt:lpstr>
      <vt:lpstr>Microscope Program (Teachers)</vt:lpstr>
      <vt:lpstr>Slide 21</vt:lpstr>
      <vt:lpstr>Slide 22</vt:lpstr>
      <vt:lpstr>Slide 23</vt:lpstr>
      <vt:lpstr>Slide 24</vt:lpstr>
      <vt:lpstr>Slide 25</vt:lpstr>
      <vt:lpstr>Slide 26</vt:lpstr>
      <vt:lpstr>Slide 27</vt:lpstr>
      <vt:lpstr>Slide 28</vt:lpstr>
      <vt:lpstr>Through the Wire</vt:lpstr>
      <vt:lpstr>OK – Let’s hear from our other speakers!</vt:lpstr>
      <vt:lpstr>Bye Bye!</vt:lpstr>
    </vt:vector>
  </TitlesOfParts>
  <Company>Curley &amp; Pynn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81561284616</dc:creator>
  <cp:lastModifiedBy>jbindell</cp:lastModifiedBy>
  <cp:revision>471</cp:revision>
  <cp:lastPrinted>2001-02-13T20:40:38Z</cp:lastPrinted>
  <dcterms:created xsi:type="dcterms:W3CDTF">2001-02-07T18:10:04Z</dcterms:created>
  <dcterms:modified xsi:type="dcterms:W3CDTF">2011-12-12T00:36:08Z</dcterms:modified>
</cp:coreProperties>
</file>